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sldIdLst>
    <p:sldId id="268" r:id="rId2"/>
    <p:sldId id="291" r:id="rId3"/>
    <p:sldId id="302" r:id="rId4"/>
    <p:sldId id="303" r:id="rId5"/>
    <p:sldId id="304" r:id="rId6"/>
    <p:sldId id="305" r:id="rId7"/>
    <p:sldId id="308" r:id="rId8"/>
    <p:sldId id="307" r:id="rId9"/>
    <p:sldId id="306" r:id="rId10"/>
    <p:sldId id="309" r:id="rId11"/>
    <p:sldId id="310" r:id="rId12"/>
    <p:sldId id="312" r:id="rId13"/>
    <p:sldId id="311" r:id="rId14"/>
    <p:sldId id="314" r:id="rId15"/>
    <p:sldId id="313" r:id="rId16"/>
    <p:sldId id="317" r:id="rId17"/>
    <p:sldId id="316" r:id="rId18"/>
    <p:sldId id="315" r:id="rId19"/>
    <p:sldId id="318" r:id="rId20"/>
    <p:sldId id="322" r:id="rId21"/>
    <p:sldId id="321" r:id="rId22"/>
    <p:sldId id="329" r:id="rId23"/>
    <p:sldId id="320" r:id="rId24"/>
    <p:sldId id="319" r:id="rId25"/>
    <p:sldId id="323" r:id="rId26"/>
    <p:sldId id="325" r:id="rId27"/>
    <p:sldId id="328" r:id="rId28"/>
    <p:sldId id="330" r:id="rId29"/>
    <p:sldId id="331" r:id="rId30"/>
    <p:sldId id="332" r:id="rId31"/>
    <p:sldId id="333" r:id="rId32"/>
    <p:sldId id="334" r:id="rId33"/>
    <p:sldId id="275" r:id="rId3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C9FF"/>
    <a:srgbClr val="E2002B"/>
    <a:srgbClr val="00001A"/>
    <a:srgbClr val="339966"/>
    <a:srgbClr val="00FF00"/>
    <a:srgbClr val="005A9E"/>
    <a:srgbClr val="000050"/>
    <a:srgbClr val="D68F00"/>
    <a:srgbClr val="66FF99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28" autoAdjust="0"/>
    <p:restoredTop sz="97527" autoAdjust="0"/>
  </p:normalViewPr>
  <p:slideViewPr>
    <p:cSldViewPr>
      <p:cViewPr>
        <p:scale>
          <a:sx n="80" d="100"/>
          <a:sy n="80" d="100"/>
        </p:scale>
        <p:origin x="-75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1F917B-8A6A-48F8-8C5A-11AE72A736D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679779-763C-4349-8831-D43F6FF0B871}" type="slidenum">
              <a:rPr lang="cs-CZ" smtClean="0"/>
              <a:pPr/>
              <a:t>1</a:t>
            </a:fld>
            <a:endParaRPr lang="cs-CZ" dirty="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1F917B-8A6A-48F8-8C5A-11AE72A736D0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E127D1-D64B-4E6C-9889-82736D2A4BD8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69CAB-8D3D-43A6-AEDF-411A26F860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D613C-D737-4496-A616-E5C5E177B556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51CCD-0FD6-46E6-ACE3-2193B0A099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C77CA-DBFD-4E90-8020-6264EA706AB1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73ABB-AD6D-4ED3-B2E1-3E3DB2F86D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2DEA05-364E-4118-8648-5CEC47625723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FEEA-6CA9-45CD-AFFE-BE28F672BC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C4BDF-C2FD-4E1C-9ABE-8D9970A18BEA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6EFA-C0B7-4F2F-918D-C2A042A2F7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7A470-D2D6-4A26-AF0C-FD6681D71A59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D5612-2B59-42A5-A38A-751FE0DE3A6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247D3-AD0F-4B21-B67D-BD8B5091A6F7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E8EC1-9DA9-4885-B446-42C6B38C4A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EFA07-670F-4A14-9616-7C622650F3E8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D9621-4877-4367-B6D4-DA4DEDCBC22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3FE33-5FF4-419F-A93D-E0250EFBF0BE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A48B9-F62C-417E-9BA0-B931612EFDE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9A052-CF60-4DB7-A4AB-463C31325EAE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A6EF-2455-46A7-BC0E-51921AF6169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C65FCD-5FA6-4F78-BBC4-80AF1ADB03B3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47BF-6BFC-42C4-B28F-2988593B8E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E6C64-9525-4219-BA1E-01496C452A44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BAED2-0663-49A4-A7A5-44F917658CD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402F599C-C0AB-40E1-A155-28E83CD257C2}" type="datetime1">
              <a:rPr lang="cs-CZ" smtClean="0"/>
              <a:pPr>
                <a:defRPr/>
              </a:pPr>
              <a:t>8.9.2011</a:t>
            </a:fld>
            <a:endParaRPr lang="cs-CZ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4FD740-F1BD-4F64-B7FF-05832C702EF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51.png"/><Relationship Id="rId5" Type="http://schemas.openxmlformats.org/officeDocument/2006/relationships/image" Target="../media/image50.gif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7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jpe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285720" y="-142900"/>
            <a:ext cx="8786874" cy="1857388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6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Změny </a:t>
            </a:r>
            <a:r>
              <a:rPr lang="cs-CZ" sz="6200" b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skupenství látek</a:t>
            </a:r>
            <a: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  <a:t/>
            </a:r>
            <a:br>
              <a:rPr lang="cs-CZ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 smtClean="0"/>
          </a:p>
        </p:txBody>
      </p:sp>
      <p:sp>
        <p:nvSpPr>
          <p:cNvPr id="5125" name="Zástupný symbol pro obsah 7"/>
          <p:cNvSpPr>
            <a:spLocks noGrp="1"/>
          </p:cNvSpPr>
          <p:nvPr>
            <p:ph idx="1"/>
          </p:nvPr>
        </p:nvSpPr>
        <p:spPr>
          <a:xfrm>
            <a:off x="285720" y="1714488"/>
            <a:ext cx="8643938" cy="4454525"/>
          </a:xfrm>
        </p:spPr>
        <p:txBody>
          <a:bodyPr/>
          <a:lstStyle/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Změna skupenství, Tání a tuhnutí,</a:t>
            </a:r>
          </a:p>
          <a:p>
            <a:pPr marL="180000" algn="ctr">
              <a:spcBef>
                <a:spcPts val="600"/>
              </a:spcBef>
              <a:buFontTx/>
              <a:buNone/>
            </a:pPr>
            <a:r>
              <a:rPr lang="cs-CZ" sz="2800" dirty="0" smtClean="0">
                <a:solidFill>
                  <a:srgbClr val="005A9E"/>
                </a:solidFill>
              </a:rPr>
              <a:t> Sublimace a </a:t>
            </a:r>
            <a:r>
              <a:rPr lang="cs-CZ" sz="2800" dirty="0" err="1" smtClean="0">
                <a:solidFill>
                  <a:srgbClr val="005A9E"/>
                </a:solidFill>
              </a:rPr>
              <a:t>desublimace</a:t>
            </a:r>
            <a:r>
              <a:rPr lang="cs-CZ" sz="2800" dirty="0" smtClean="0">
                <a:solidFill>
                  <a:srgbClr val="005A9E"/>
                </a:solidFill>
              </a:rPr>
              <a:t/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Vypařování a kapalnění</a:t>
            </a:r>
            <a:br>
              <a:rPr lang="cs-CZ" sz="2800" dirty="0" smtClean="0">
                <a:solidFill>
                  <a:srgbClr val="005A9E"/>
                </a:solidFill>
              </a:rPr>
            </a:br>
            <a:r>
              <a:rPr lang="cs-CZ" sz="2800" dirty="0" smtClean="0">
                <a:solidFill>
                  <a:srgbClr val="005A9E"/>
                </a:solidFill>
              </a:rPr>
              <a:t>Sytá pára, Fázový diagram, Vodní pára</a:t>
            </a: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endParaRPr lang="cs-CZ" sz="2400" dirty="0" smtClean="0"/>
          </a:p>
          <a:p>
            <a:pPr algn="ctr">
              <a:buFontTx/>
              <a:buNone/>
            </a:pPr>
            <a:r>
              <a:rPr lang="cs-CZ" sz="2400" dirty="0" smtClean="0"/>
              <a:t>Centrum pro virtuální a moderní metody a formy vzdělávání na Obchodní akademii T.G. Masaryka, Kostelec nad Orlicí </a:t>
            </a:r>
          </a:p>
          <a:p>
            <a:pPr algn="ctr">
              <a:buFontTx/>
              <a:buNone/>
            </a:pPr>
            <a:endParaRPr lang="cs-CZ" sz="2400" dirty="0" smtClean="0"/>
          </a:p>
        </p:txBody>
      </p:sp>
      <p:sp>
        <p:nvSpPr>
          <p:cNvPr id="5123" name="Zástupný symbol pro číslo snímku 10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3028EA-24B1-4A93-A6BF-07C4EADA47F5}" type="slidenum">
              <a:rPr lang="cs-CZ" smtClean="0"/>
              <a:pPr/>
              <a:t>1</a:t>
            </a:fld>
            <a:endParaRPr lang="cs-CZ" dirty="0" smtClean="0"/>
          </a:p>
        </p:txBody>
      </p:sp>
      <p:pic>
        <p:nvPicPr>
          <p:cNvPr id="6" name="Picture 1" descr="E:\projekt!!!!\logoProjektu%20%C5%99%C3%ADjen[1]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500438"/>
            <a:ext cx="6215106" cy="13935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48311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Vypočti teplo, které je potřeba dodat tělesu z mědi o hmotnosti 500 g a teploty 20°C, aby se roztavilo.Tepelné ztráty do okolí zanedbáme.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66"/>
                </a:solidFill>
              </a:rPr>
              <a:t>Řešení: </a:t>
            </a:r>
            <a:r>
              <a:rPr lang="cs-CZ" dirty="0" smtClean="0">
                <a:solidFill>
                  <a:srgbClr val="00001A"/>
                </a:solidFill>
              </a:rPr>
              <a:t>306 </a:t>
            </a:r>
            <a:r>
              <a:rPr lang="cs-CZ" dirty="0" err="1" smtClean="0">
                <a:solidFill>
                  <a:srgbClr val="00001A"/>
                </a:solidFill>
              </a:rPr>
              <a:t>kJ</a:t>
            </a:r>
            <a:endParaRPr lang="cs-CZ" dirty="0" smtClean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5" name="Ohnutý roh 4"/>
          <p:cNvSpPr/>
          <p:nvPr/>
        </p:nvSpPr>
        <p:spPr>
          <a:xfrm>
            <a:off x="1857356" y="5500702"/>
            <a:ext cx="1785950" cy="428628"/>
          </a:xfrm>
          <a:prstGeom prst="foldedCorner">
            <a:avLst/>
          </a:prstGeom>
          <a:solidFill>
            <a:srgbClr val="FE82B7"/>
          </a:solidFill>
          <a:ln>
            <a:solidFill>
              <a:schemeClr val="bg1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7" name="Picture 3" descr="C:\Documents and Settings\mat\Dokumenty\Obrázky\fil_190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3500438"/>
            <a:ext cx="2428859" cy="271464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Tuhnutí: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Ochlazením se kapalina mění při teplotě tuhnutí v pevné těleso téže teploty (krystalizační jádra         zrna          polykrystal, monokrystal)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r>
              <a:rPr lang="cs-CZ" sz="2800" dirty="0" smtClean="0">
                <a:solidFill>
                  <a:srgbClr val="00001A"/>
                </a:solidFill>
              </a:rPr>
              <a:t>pro chemicky čisté látky platí: 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</a:t>
            </a:r>
            <a:r>
              <a:rPr lang="cs-CZ" sz="2800" dirty="0" smtClean="0">
                <a:solidFill>
                  <a:srgbClr val="FF0000"/>
                </a:solidFill>
              </a:rPr>
              <a:t>teplota tuhnutí = teplota tání</a:t>
            </a:r>
          </a:p>
          <a:p>
            <a:pPr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001A"/>
                </a:solidFill>
              </a:rPr>
              <a:t>při tuhnutí </a:t>
            </a:r>
            <a:r>
              <a:rPr lang="cs-CZ" sz="2800" dirty="0" smtClean="0">
                <a:solidFill>
                  <a:srgbClr val="FF0000"/>
                </a:solidFill>
              </a:rPr>
              <a:t>odevzdává</a:t>
            </a:r>
            <a:r>
              <a:rPr lang="cs-CZ" sz="2800" dirty="0" smtClean="0">
                <a:solidFill>
                  <a:srgbClr val="00001A"/>
                </a:solidFill>
              </a:rPr>
              <a:t> kapalina 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	svému okolí skupenské teplo tuhnutí </a:t>
            </a:r>
            <a:r>
              <a:rPr lang="cs-CZ" sz="2800" dirty="0" err="1" smtClean="0">
                <a:solidFill>
                  <a:srgbClr val="00001A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00001A"/>
                </a:solidFill>
              </a:rPr>
              <a:t>t</a:t>
            </a: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5" name="Šipka doprava 4"/>
          <p:cNvSpPr/>
          <p:nvPr/>
        </p:nvSpPr>
        <p:spPr>
          <a:xfrm>
            <a:off x="1142976" y="3143248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7500958" y="2714620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58246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Skupenské teplo tuhnutí: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Měrné skupenské teplo tuhnutí:</a:t>
            </a:r>
            <a:endParaRPr lang="cs-CZ" sz="2800" baseline="-25000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2800" dirty="0" smtClean="0"/>
              <a:t>Pro těleso z téže látky platí:</a:t>
            </a:r>
          </a:p>
          <a:p>
            <a:pPr marL="4845050" indent="-4845050"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Skupenské teplo</a:t>
            </a:r>
            <a:r>
              <a:rPr lang="cs-CZ" sz="2800" dirty="0" smtClean="0">
                <a:solidFill>
                  <a:srgbClr val="339966"/>
                </a:solidFill>
              </a:rPr>
              <a:t> </a:t>
            </a:r>
            <a:r>
              <a:rPr lang="cs-CZ" sz="2800" dirty="0" smtClean="0"/>
              <a:t>= </a:t>
            </a:r>
            <a:r>
              <a:rPr lang="cs-CZ" sz="2800" dirty="0" smtClean="0">
                <a:solidFill>
                  <a:srgbClr val="00B0F0"/>
                </a:solidFill>
              </a:rPr>
              <a:t>skupenské teplo</a:t>
            </a:r>
          </a:p>
          <a:p>
            <a:pPr marL="4845050" indent="-4845050"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tuhnutí                   </a:t>
            </a:r>
            <a:r>
              <a:rPr lang="cs-CZ" sz="2800" dirty="0" smtClean="0">
                <a:solidFill>
                  <a:srgbClr val="00B0F0"/>
                </a:solidFill>
              </a:rPr>
              <a:t>tání</a:t>
            </a:r>
          </a:p>
          <a:p>
            <a:pPr algn="ctr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Měrné skupenské </a:t>
            </a:r>
            <a:r>
              <a:rPr lang="cs-CZ" sz="2800" dirty="0" smtClean="0"/>
              <a:t>= </a:t>
            </a:r>
            <a:r>
              <a:rPr lang="cs-CZ" sz="2800" dirty="0" smtClean="0">
                <a:solidFill>
                  <a:srgbClr val="00B0F0"/>
                </a:solidFill>
              </a:rPr>
              <a:t>měrné skupenské </a:t>
            </a:r>
          </a:p>
          <a:p>
            <a:pPr algn="ctr">
              <a:buNone/>
            </a:pPr>
            <a:r>
              <a:rPr lang="cs-CZ" sz="2800" dirty="0" smtClean="0"/>
              <a:t>  </a:t>
            </a:r>
            <a:r>
              <a:rPr lang="cs-CZ" sz="2800" dirty="0" smtClean="0">
                <a:solidFill>
                  <a:srgbClr val="FF0000"/>
                </a:solidFill>
              </a:rPr>
              <a:t>teplo tuhnutí              </a:t>
            </a:r>
            <a:r>
              <a:rPr lang="cs-CZ" sz="2800" dirty="0" smtClean="0">
                <a:solidFill>
                  <a:srgbClr val="00B0F0"/>
                </a:solidFill>
              </a:rPr>
              <a:t>teplo tání</a:t>
            </a:r>
            <a:endParaRPr lang="cs-CZ" sz="2800" dirty="0">
              <a:solidFill>
                <a:srgbClr val="00B0F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grpSp>
        <p:nvGrpSpPr>
          <p:cNvPr id="10" name="Skupina 9"/>
          <p:cNvGrpSpPr/>
          <p:nvPr/>
        </p:nvGrpSpPr>
        <p:grpSpPr>
          <a:xfrm>
            <a:off x="4286248" y="1643050"/>
            <a:ext cx="1643074" cy="685800"/>
            <a:chOff x="4286248" y="1643050"/>
            <a:chExt cx="1643074" cy="685800"/>
          </a:xfrm>
        </p:grpSpPr>
        <p:graphicFrame>
          <p:nvGraphicFramePr>
            <p:cNvPr id="54274" name="Object 2"/>
            <p:cNvGraphicFramePr>
              <a:graphicFrameLocks noChangeAspect="1"/>
            </p:cNvGraphicFramePr>
            <p:nvPr/>
          </p:nvGraphicFramePr>
          <p:xfrm>
            <a:off x="4357686" y="1643050"/>
            <a:ext cx="1562100" cy="685800"/>
          </p:xfrm>
          <a:graphic>
            <a:graphicData uri="http://schemas.openxmlformats.org/presentationml/2006/ole">
              <p:oleObj spid="_x0000_s54274" name="Rovnice" r:id="rId3" imgW="520560" imgH="228600" progId="Equation.3">
                <p:embed/>
              </p:oleObj>
            </a:graphicData>
          </a:graphic>
        </p:graphicFrame>
        <p:sp>
          <p:nvSpPr>
            <p:cNvPr id="7" name="Obdélník 6"/>
            <p:cNvSpPr/>
            <p:nvPr/>
          </p:nvSpPr>
          <p:spPr>
            <a:xfrm>
              <a:off x="4286248" y="1714488"/>
              <a:ext cx="1643074" cy="571504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9" name="Skupina 8"/>
          <p:cNvGrpSpPr/>
          <p:nvPr/>
        </p:nvGrpSpPr>
        <p:grpSpPr>
          <a:xfrm>
            <a:off x="5429256" y="2428868"/>
            <a:ext cx="1500198" cy="1181100"/>
            <a:chOff x="5429256" y="2428868"/>
            <a:chExt cx="1500198" cy="1181100"/>
          </a:xfrm>
        </p:grpSpPr>
        <p:graphicFrame>
          <p:nvGraphicFramePr>
            <p:cNvPr id="54275" name="Object 3"/>
            <p:cNvGraphicFramePr>
              <a:graphicFrameLocks noChangeAspect="1"/>
            </p:cNvGraphicFramePr>
            <p:nvPr/>
          </p:nvGraphicFramePr>
          <p:xfrm>
            <a:off x="5429256" y="2428868"/>
            <a:ext cx="1333500" cy="1181100"/>
          </p:xfrm>
          <a:graphic>
            <a:graphicData uri="http://schemas.openxmlformats.org/presentationml/2006/ole">
              <p:oleObj spid="_x0000_s54275" name="Rovnice" r:id="rId4" imgW="444240" imgH="393480" progId="Equation.3">
                <p:embed/>
              </p:oleObj>
            </a:graphicData>
          </a:graphic>
        </p:graphicFrame>
        <p:sp>
          <p:nvSpPr>
            <p:cNvPr id="8" name="Obdélník 7"/>
            <p:cNvSpPr/>
            <p:nvPr/>
          </p:nvSpPr>
          <p:spPr>
            <a:xfrm>
              <a:off x="5429256" y="2500306"/>
              <a:ext cx="1500198" cy="1071570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Změna objemu tělesa při tání a tuhnutí: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Tání:</a:t>
            </a:r>
          </a:p>
          <a:p>
            <a:pPr marL="0" indent="0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Objem se: a)zvětšuje – většina látek</a:t>
            </a:r>
          </a:p>
          <a:p>
            <a:pPr marL="3408363" indent="-3408363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  <a:tabLst>
                <a:tab pos="3763963" algn="l"/>
              </a:tabLst>
            </a:pPr>
            <a:r>
              <a:rPr lang="cs-CZ" sz="2800" dirty="0" smtClean="0">
                <a:latin typeface="Arial" charset="0"/>
              </a:rPr>
              <a:t>	-  např. </a:t>
            </a:r>
            <a:r>
              <a:rPr lang="cs-CZ" sz="2800" dirty="0" err="1" smtClean="0">
                <a:latin typeface="Arial" charset="0"/>
              </a:rPr>
              <a:t>Pb</a:t>
            </a:r>
            <a:r>
              <a:rPr lang="cs-CZ" sz="2800" dirty="0" smtClean="0">
                <a:latin typeface="Arial" charset="0"/>
              </a:rPr>
              <a:t> relativní zvětšení 	je o   3,4%    </a:t>
            </a:r>
          </a:p>
          <a:p>
            <a:pPr marL="2505075" indent="-2505075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             </a:t>
            </a:r>
          </a:p>
          <a:p>
            <a:pPr marL="2505075" indent="-2505075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endParaRPr lang="cs-CZ" sz="2800" dirty="0" smtClean="0">
              <a:latin typeface="Arial" charset="0"/>
            </a:endParaRPr>
          </a:p>
          <a:p>
            <a:pPr marL="2505075" indent="-2505075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b)zmenšuje – jen některé látky</a:t>
            </a:r>
          </a:p>
          <a:p>
            <a:pPr marL="2149475" indent="-2149475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                    - např. bismut, germanium, </a:t>
            </a:r>
          </a:p>
          <a:p>
            <a:pPr marL="2149475" indent="-2149475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	některé slitiny, led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cs-CZ" dirty="0" smtClean="0">
              <a:latin typeface="Arial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pic>
        <p:nvPicPr>
          <p:cNvPr id="55298" name="Picture 2" descr="C:\Documents and Settings\mat\Dokumenty\Obrázky\imagesCAYAVLK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143248"/>
            <a:ext cx="2714644" cy="1785950"/>
          </a:xfrm>
          <a:prstGeom prst="rect">
            <a:avLst/>
          </a:prstGeom>
          <a:noFill/>
        </p:spPr>
      </p:pic>
      <p:pic>
        <p:nvPicPr>
          <p:cNvPr id="55299" name="Picture 3" descr="C:\Documents and Settings\mat\Dokumenty\Obrázky\imagesCA9SU7N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43636" y="2143116"/>
            <a:ext cx="2500330" cy="1071570"/>
          </a:xfrm>
          <a:prstGeom prst="rect">
            <a:avLst/>
          </a:prstGeom>
          <a:noFill/>
        </p:spPr>
      </p:pic>
      <p:pic>
        <p:nvPicPr>
          <p:cNvPr id="55301" name="Picture 5" descr="C:\Documents and Settings\mat\Dokumenty\Obrázky\imagesCAK00IMQ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5572140"/>
            <a:ext cx="1714512" cy="1285860"/>
          </a:xfrm>
          <a:prstGeom prst="rect">
            <a:avLst/>
          </a:prstGeom>
          <a:noFill/>
        </p:spPr>
      </p:pic>
      <p:pic>
        <p:nvPicPr>
          <p:cNvPr id="55303" name="Picture 7" descr="C:\Documents and Settings\mat\Dokumenty\Obrázky\imagesCAV0NWTG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4357694"/>
            <a:ext cx="2285984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472138"/>
          </a:xfrm>
        </p:spPr>
        <p:txBody>
          <a:bodyPr/>
          <a:lstStyle/>
          <a:p>
            <a:pPr marL="3313113" indent="-3313113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dirty="0" smtClean="0">
                <a:solidFill>
                  <a:srgbClr val="00B0F0"/>
                </a:solidFill>
                <a:latin typeface="Arial" charset="0"/>
              </a:rPr>
              <a:t>Tuhnutí:</a:t>
            </a:r>
          </a:p>
          <a:p>
            <a:pPr marL="3859213" indent="-3859213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Objem: a) zvětšuje – např. voda - relativní zvětšení  o 9%</a:t>
            </a:r>
          </a:p>
          <a:p>
            <a:pPr marL="1258888" indent="-1258888" eaLnBrk="1" hangingPunct="1">
              <a:lnSpc>
                <a:spcPct val="90000"/>
              </a:lnSpc>
              <a:spcBef>
                <a:spcPct val="2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001A"/>
                </a:solidFill>
                <a:latin typeface="Arial" charset="0"/>
              </a:rPr>
              <a:t>	b) zmenšuje – většina látek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u="sng" dirty="0" smtClean="0">
                <a:latin typeface="Arial" charset="0"/>
              </a:rPr>
              <a:t>Využití:</a:t>
            </a:r>
          </a:p>
          <a:p>
            <a:pPr marL="177800" indent="-177800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voda při tuhnutí zvětší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cs-CZ" sz="2800" dirty="0" smtClean="0">
                <a:latin typeface="Arial" charset="0"/>
              </a:rPr>
              <a:t>         led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Arial" charset="0"/>
              </a:rPr>
              <a:t>má menší </a:t>
            </a:r>
            <a:r>
              <a:rPr lang="el-GR" sz="2800" dirty="0" smtClean="0">
                <a:solidFill>
                  <a:srgbClr val="FF0000"/>
                </a:solidFill>
                <a:latin typeface="Arial" charset="0"/>
              </a:rPr>
              <a:t>ρ</a:t>
            </a:r>
            <a:r>
              <a:rPr lang="cs-CZ" sz="2800" dirty="0" smtClean="0">
                <a:latin typeface="Arial" charset="0"/>
              </a:rPr>
              <a:t> než voda           plave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Arial" charset="0"/>
              </a:rPr>
              <a:t>na vodě, má nízkou tepelnou vodivost        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Arial" charset="0"/>
              </a:rPr>
              <a:t>          nezamrzá do hloubek</a:t>
            </a:r>
          </a:p>
          <a:p>
            <a:pPr marL="177800" indent="-177800" eaLnBrk="1" hangingPunct="1">
              <a:lnSpc>
                <a:spcPct val="90000"/>
              </a:lnSpc>
            </a:pPr>
            <a:r>
              <a:rPr lang="cs-CZ" sz="2800" dirty="0" smtClean="0">
                <a:latin typeface="Arial" charset="0"/>
              </a:rPr>
              <a:t> led vzniklý při zamrznutí  zvětší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V</a:t>
            </a:r>
            <a:r>
              <a:rPr lang="cs-CZ" sz="2800" dirty="0" smtClean="0">
                <a:latin typeface="Arial" charset="0"/>
              </a:rPr>
              <a:t>         praskání zdiva, rozrušování skal, potrubí atd.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929322" y="6000768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00034" y="550070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857620" y="4572008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429124" y="407194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6322" name="Picture 2" descr="C:\Documents and Settings\mat\Dokumenty\Obrázky\imagesCAP3755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714620"/>
            <a:ext cx="2286016" cy="1285884"/>
          </a:xfrm>
          <a:prstGeom prst="rect">
            <a:avLst/>
          </a:prstGeom>
          <a:noFill/>
        </p:spPr>
      </p:pic>
      <p:pic>
        <p:nvPicPr>
          <p:cNvPr id="56327" name="Picture 7" descr="C:\Documents and Settings\mat\Dokumenty\Obrázky\imagesCA6EWX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571480"/>
            <a:ext cx="2000264" cy="1685925"/>
          </a:xfrm>
          <a:prstGeom prst="rect">
            <a:avLst/>
          </a:prstGeom>
          <a:noFill/>
        </p:spPr>
      </p:pic>
      <p:pic>
        <p:nvPicPr>
          <p:cNvPr id="56329" name="Picture 9" descr="C:\Documents and Settings\mat\Dokumenty\Obrázky\imagesCAVTKAKZ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4071942"/>
            <a:ext cx="2286048" cy="18573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Závislost </a:t>
            </a:r>
            <a:r>
              <a:rPr lang="cs-CZ" sz="2800" dirty="0" err="1" smtClean="0">
                <a:solidFill>
                  <a:srgbClr val="00B0F0"/>
                </a:solidFill>
                <a:latin typeface="Arial" charset="0"/>
              </a:rPr>
              <a:t>t</a:t>
            </a:r>
            <a:r>
              <a:rPr lang="cs-CZ" sz="2800" baseline="-25000" dirty="0" err="1" smtClean="0">
                <a:solidFill>
                  <a:srgbClr val="00B0F0"/>
                </a:solidFill>
                <a:latin typeface="Arial" charset="0"/>
              </a:rPr>
              <a:t>t</a:t>
            </a:r>
            <a:r>
              <a:rPr lang="cs-CZ" sz="2800" baseline="-25000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na tlaku okolního prostředí: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Objem se při tání zvětšuje: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		Tlak se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zvýší</a:t>
            </a:r>
            <a:r>
              <a:rPr lang="cs-CZ" sz="2800" dirty="0" smtClean="0">
                <a:latin typeface="Arial" charset="0"/>
              </a:rPr>
              <a:t> → </a:t>
            </a:r>
            <a:r>
              <a:rPr lang="cs-CZ" sz="2800" dirty="0" err="1" smtClean="0">
                <a:latin typeface="Arial" charset="0"/>
              </a:rPr>
              <a:t>t</a:t>
            </a:r>
            <a:r>
              <a:rPr lang="cs-CZ" sz="2800" baseline="-25000" dirty="0" err="1" smtClean="0">
                <a:latin typeface="Arial" charset="0"/>
              </a:rPr>
              <a:t>t</a:t>
            </a:r>
            <a:r>
              <a:rPr lang="cs-CZ" sz="2800" dirty="0" smtClean="0">
                <a:latin typeface="Arial" charset="0"/>
              </a:rPr>
              <a:t> se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zvýší</a:t>
            </a:r>
          </a:p>
          <a:p>
            <a:pPr eaLnBrk="1" hangingPunct="1">
              <a:lnSpc>
                <a:spcPct val="90000"/>
              </a:lnSpc>
              <a:spcBef>
                <a:spcPct val="1500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Objem se při tání zmenšuje: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cs-CZ" sz="2800" dirty="0" smtClean="0">
                <a:latin typeface="Arial" charset="0"/>
              </a:rPr>
              <a:t>		Tlak se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zvýší </a:t>
            </a:r>
            <a:r>
              <a:rPr lang="cs-CZ" sz="2800" dirty="0" smtClean="0">
                <a:latin typeface="Arial" charset="0"/>
              </a:rPr>
              <a:t>→ </a:t>
            </a:r>
            <a:r>
              <a:rPr lang="cs-CZ" sz="2800" dirty="0" err="1" smtClean="0">
                <a:latin typeface="Arial" charset="0"/>
              </a:rPr>
              <a:t>t</a:t>
            </a:r>
            <a:r>
              <a:rPr lang="cs-CZ" sz="2800" baseline="-25000" dirty="0" err="1" smtClean="0">
                <a:latin typeface="Arial" charset="0"/>
              </a:rPr>
              <a:t>t</a:t>
            </a:r>
            <a:r>
              <a:rPr lang="cs-CZ" sz="2800" dirty="0" smtClean="0">
                <a:latin typeface="Arial" charset="0"/>
              </a:rPr>
              <a:t> se </a:t>
            </a: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sníží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800" dirty="0" err="1" smtClean="0">
                <a:solidFill>
                  <a:srgbClr val="00B0F0"/>
                </a:solidFill>
                <a:latin typeface="Arial" charset="0"/>
              </a:rPr>
              <a:t>Regelace</a:t>
            </a:r>
            <a:r>
              <a:rPr lang="cs-CZ" sz="2800" dirty="0" smtClean="0">
                <a:solidFill>
                  <a:srgbClr val="00B0F0"/>
                </a:solidFill>
                <a:latin typeface="Arial" charset="0"/>
              </a:rPr>
              <a:t> </a:t>
            </a:r>
            <a:r>
              <a:rPr lang="cs-CZ" sz="2800" b="1" dirty="0" smtClean="0">
                <a:latin typeface="Arial" charset="0"/>
              </a:rPr>
              <a:t>(</a:t>
            </a:r>
            <a:r>
              <a:rPr lang="cs-CZ" sz="2800" b="1" dirty="0" err="1" smtClean="0">
                <a:latin typeface="Arial" charset="0"/>
              </a:rPr>
              <a:t>znovuzamrznutí</a:t>
            </a:r>
            <a:r>
              <a:rPr lang="cs-CZ" sz="2800" b="1" dirty="0" smtClean="0">
                <a:latin typeface="Arial" charset="0"/>
              </a:rPr>
              <a:t>)</a:t>
            </a:r>
            <a:r>
              <a:rPr lang="cs-CZ" sz="2800" dirty="0" smtClean="0">
                <a:latin typeface="Arial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Char char="-"/>
            </a:pPr>
            <a:r>
              <a:rPr lang="cs-CZ" sz="2800" dirty="0" smtClean="0">
                <a:latin typeface="Arial" charset="0"/>
              </a:rPr>
              <a:t>ocelový drát projde kvádrem ledu aniž </a:t>
            </a:r>
          </a:p>
          <a:p>
            <a:pPr marL="177800" indent="-17780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Arial" charset="0"/>
              </a:rPr>
              <a:t>	by ho rozdělil na poloviny</a:t>
            </a:r>
          </a:p>
          <a:p>
            <a:pPr marL="177800" indent="-177800" eaLnBrk="1" hangingPunct="1">
              <a:lnSpc>
                <a:spcPct val="90000"/>
              </a:lnSpc>
              <a:buFontTx/>
              <a:buChar char="-"/>
            </a:pPr>
            <a:r>
              <a:rPr lang="cs-CZ" sz="2800" dirty="0" smtClean="0">
                <a:latin typeface="Arial" charset="0"/>
              </a:rPr>
              <a:t>pod drátem se sníží teplota tání, vzniklá voda vniká nad drát, kde je nižší tlak a znovu zmrzne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pic>
        <p:nvPicPr>
          <p:cNvPr id="53250" name="Picture 2" descr="C:\Documents and Settings\mat\Dokumenty\Obrázky\89Aregelac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0" y="2285992"/>
            <a:ext cx="2214578" cy="29289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Sublimace a </a:t>
            </a:r>
            <a:r>
              <a:rPr lang="cs-CZ" dirty="0" err="1" smtClean="0">
                <a:solidFill>
                  <a:srgbClr val="005A9E"/>
                </a:solidFill>
              </a:rPr>
              <a:t>desublimace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614882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Sublimace: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přeměna látky z pevného skupenství přímo ve skupenství plynné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za běžného atmosférického tlaku 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sublimuje jod, kafr, pevný oxid uhličitý(suchý led), </a:t>
            </a:r>
            <a:r>
              <a:rPr lang="cs-CZ" sz="2800" dirty="0" err="1" smtClean="0">
                <a:solidFill>
                  <a:srgbClr val="00001A"/>
                </a:solidFill>
              </a:rPr>
              <a:t>led</a:t>
            </a:r>
            <a:r>
              <a:rPr lang="cs-CZ" sz="2800" dirty="0" smtClean="0">
                <a:solidFill>
                  <a:srgbClr val="00001A"/>
                </a:solidFill>
              </a:rPr>
              <a:t>, sníh, vonící a páchnoucí látky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Skupenské teplo sublimace </a:t>
            </a:r>
            <a:r>
              <a:rPr lang="cs-CZ" sz="2800" dirty="0" err="1" smtClean="0">
                <a:solidFill>
                  <a:srgbClr val="FF0000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s</a:t>
            </a:r>
            <a:r>
              <a:rPr lang="cs-CZ" sz="2800" baseline="-25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teplo přijaté pevným tělesem o hmotnosti m při </a:t>
            </a:r>
            <a:r>
              <a:rPr lang="cs-CZ" sz="2800" dirty="0" smtClean="0">
                <a:solidFill>
                  <a:srgbClr val="00001A"/>
                </a:solidFill>
              </a:rPr>
              <a:t>sublimaci </a:t>
            </a:r>
            <a:r>
              <a:rPr lang="cs-CZ" sz="2800" dirty="0" smtClean="0">
                <a:solidFill>
                  <a:srgbClr val="00001A"/>
                </a:solidFill>
              </a:rPr>
              <a:t>za dané </a:t>
            </a:r>
            <a:r>
              <a:rPr lang="cs-CZ" sz="2800" dirty="0" smtClean="0">
                <a:solidFill>
                  <a:srgbClr val="00001A"/>
                </a:solidFill>
              </a:rPr>
              <a:t>teploty.</a:t>
            </a:r>
            <a:endParaRPr lang="cs-CZ" sz="2800" baseline="-250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2714612" y="5500702"/>
          <a:ext cx="1600200" cy="685800"/>
        </p:xfrm>
        <a:graphic>
          <a:graphicData uri="http://schemas.openxmlformats.org/presentationml/2006/ole">
            <p:oleObj spid="_x0000_s57347" name="Rovnice" r:id="rId3" imgW="533160" imgH="228600" progId="Equation.3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4857752" y="5572140"/>
          <a:ext cx="1111250" cy="500062"/>
        </p:xfrm>
        <a:graphic>
          <a:graphicData uri="http://schemas.openxmlformats.org/presentationml/2006/ole">
            <p:oleObj spid="_x0000_s57349" name="Rovnice" r:id="rId4" imgW="507960" imgH="228600" progId="Equation.3">
              <p:embed/>
            </p:oleObj>
          </a:graphicData>
        </a:graphic>
      </p:graphicFrame>
      <p:pic>
        <p:nvPicPr>
          <p:cNvPr id="57352" name="Picture 8" descr="C:\Documents and Settings\mat\Dokumenty\Obrázky\image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2714620"/>
            <a:ext cx="1000132" cy="966777"/>
          </a:xfrm>
          <a:prstGeom prst="rect">
            <a:avLst/>
          </a:prstGeom>
          <a:noFill/>
        </p:spPr>
      </p:pic>
      <p:pic>
        <p:nvPicPr>
          <p:cNvPr id="57353" name="Picture 9" descr="C:\Documents and Settings\mat\Dokumenty\Obrázky\image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86710" y="3357562"/>
            <a:ext cx="1142976" cy="1533525"/>
          </a:xfrm>
          <a:prstGeom prst="rect">
            <a:avLst/>
          </a:prstGeom>
          <a:noFill/>
        </p:spPr>
      </p:pic>
      <p:sp>
        <p:nvSpPr>
          <p:cNvPr id="9" name="Obdélník 8"/>
          <p:cNvSpPr/>
          <p:nvPr/>
        </p:nvSpPr>
        <p:spPr>
          <a:xfrm>
            <a:off x="2714612" y="5572140"/>
            <a:ext cx="1643074" cy="571504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Sublimace a </a:t>
            </a:r>
            <a:r>
              <a:rPr lang="cs-CZ" dirty="0" err="1" smtClean="0">
                <a:solidFill>
                  <a:srgbClr val="005A9E"/>
                </a:solidFill>
              </a:rPr>
              <a:t>desublimace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Měrné skupenské teplo sublimace </a:t>
            </a:r>
            <a:r>
              <a:rPr lang="cs-CZ" sz="2800" dirty="0" err="1" smtClean="0">
                <a:solidFill>
                  <a:srgbClr val="FF0000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s</a:t>
            </a:r>
            <a:r>
              <a:rPr lang="cs-CZ" dirty="0" smtClean="0">
                <a:solidFill>
                  <a:srgbClr val="00001A"/>
                </a:solidFill>
              </a:rPr>
              <a:t>= m</a:t>
            </a:r>
            <a:r>
              <a:rPr lang="cs-CZ" sz="2800" dirty="0" smtClean="0">
                <a:solidFill>
                  <a:srgbClr val="00001A"/>
                </a:solidFill>
              </a:rPr>
              <a:t>nožství tepla, které přijme 1 kg pevné látky při teplotě, při které sublimuje.</a:t>
            </a:r>
            <a:endParaRPr lang="cs-CZ" sz="2800" baseline="-25000" dirty="0" smtClean="0">
              <a:solidFill>
                <a:srgbClr val="00001A"/>
              </a:solidFill>
            </a:endParaRPr>
          </a:p>
          <a:p>
            <a:pPr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endParaRPr lang="cs-CZ" dirty="0" smtClean="0"/>
          </a:p>
          <a:p>
            <a:endParaRPr lang="cs-CZ" sz="2800" dirty="0" smtClean="0"/>
          </a:p>
          <a:p>
            <a:r>
              <a:rPr lang="cs-CZ" sz="2800" dirty="0" smtClean="0"/>
              <a:t>závisí na teplotě, při které pevná látka sublimuje</a:t>
            </a:r>
          </a:p>
          <a:p>
            <a:r>
              <a:rPr lang="cs-CZ" sz="2800" dirty="0" smtClean="0"/>
              <a:t>pro led H</a:t>
            </a:r>
            <a:r>
              <a:rPr lang="cs-CZ" sz="2800" baseline="-25000" dirty="0" smtClean="0"/>
              <a:t>2</a:t>
            </a:r>
            <a:r>
              <a:rPr lang="cs-CZ" sz="2800" dirty="0" smtClean="0"/>
              <a:t>O při teplotě 0°C je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1214414" y="3214686"/>
          <a:ext cx="1371600" cy="1181100"/>
        </p:xfrm>
        <a:graphic>
          <a:graphicData uri="http://schemas.openxmlformats.org/presentationml/2006/ole">
            <p:oleObj spid="_x0000_s58370" name="Rovnice" r:id="rId3" imgW="457200" imgH="393480" progId="Equation.3">
              <p:embed/>
            </p:oleObj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3500430" y="3429000"/>
          <a:ext cx="2362200" cy="723900"/>
        </p:xfrm>
        <a:graphic>
          <a:graphicData uri="http://schemas.openxmlformats.org/presentationml/2006/ole">
            <p:oleObj spid="_x0000_s58371" name="Rovnice" r:id="rId4" imgW="787320" imgH="24120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5572132" y="5286388"/>
          <a:ext cx="1785950" cy="571504"/>
        </p:xfrm>
        <a:graphic>
          <a:graphicData uri="http://schemas.openxmlformats.org/presentationml/2006/ole">
            <p:oleObj spid="_x0000_s58372" name="Rovnice" r:id="rId5" imgW="1015920" imgH="241200" progId="Equation.3">
              <p:embed/>
            </p:oleObj>
          </a:graphicData>
        </a:graphic>
      </p:graphicFrame>
      <p:sp>
        <p:nvSpPr>
          <p:cNvPr id="9" name="Obdélník 8"/>
          <p:cNvSpPr/>
          <p:nvPr/>
        </p:nvSpPr>
        <p:spPr>
          <a:xfrm>
            <a:off x="1071538" y="3286124"/>
            <a:ext cx="1643074" cy="1143008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Sublimace a </a:t>
            </a:r>
            <a:r>
              <a:rPr lang="cs-CZ" dirty="0" err="1" smtClean="0">
                <a:solidFill>
                  <a:srgbClr val="005A9E"/>
                </a:solidFill>
              </a:rPr>
              <a:t>desublimace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V uzavřené nádobě sublimuje látka tak dlouho, až se vytvoří </a:t>
            </a:r>
            <a:r>
              <a:rPr lang="cs-CZ" sz="2800" dirty="0" smtClean="0">
                <a:solidFill>
                  <a:srgbClr val="FF0000"/>
                </a:solidFill>
              </a:rPr>
              <a:t>rovnovážný stav </a:t>
            </a:r>
            <a:r>
              <a:rPr lang="cs-CZ" sz="2800" dirty="0" smtClean="0"/>
              <a:t>mezi pevným skupenstvím a vzniklou párou.</a:t>
            </a:r>
          </a:p>
          <a:p>
            <a:pPr marL="0" indent="0">
              <a:buNone/>
            </a:pPr>
            <a:r>
              <a:rPr lang="cs-CZ" sz="2800" dirty="0" smtClean="0"/>
              <a:t>Např. </a:t>
            </a:r>
            <a:r>
              <a:rPr lang="cs-CZ" sz="2800" dirty="0" smtClean="0"/>
              <a:t>termoska</a:t>
            </a:r>
            <a:endParaRPr lang="cs-CZ" sz="2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pic>
        <p:nvPicPr>
          <p:cNvPr id="60418" name="Picture 2" descr="C:\Documents and Settings\mat\Dokumenty\Obrázky\imagesCAGUMIM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3786190"/>
            <a:ext cx="3000396" cy="27146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Sublimace a </a:t>
            </a:r>
            <a:r>
              <a:rPr lang="cs-CZ" dirty="0" err="1" smtClean="0">
                <a:solidFill>
                  <a:srgbClr val="005A9E"/>
                </a:solidFill>
              </a:rPr>
              <a:t>desublimace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err="1" smtClean="0">
                <a:solidFill>
                  <a:srgbClr val="00B0F0"/>
                </a:solidFill>
              </a:rPr>
              <a:t>Desublimace</a:t>
            </a:r>
            <a:r>
              <a:rPr lang="cs-CZ" sz="2800" dirty="0" smtClean="0">
                <a:solidFill>
                  <a:srgbClr val="00B0F0"/>
                </a:solidFill>
              </a:rPr>
              <a:t>: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přeměna látky ze skupenství plynného přímo v pevné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např. krystalky jodu z jodových par        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jinovatka z vodní páry za teploty pod 0</a:t>
            </a:r>
            <a:r>
              <a:rPr lang="cs-CZ" sz="2800" dirty="0" smtClean="0"/>
              <a:t>°C</a:t>
            </a:r>
            <a:r>
              <a:rPr lang="cs-CZ" sz="2800" dirty="0" smtClean="0">
                <a:solidFill>
                  <a:srgbClr val="00001A"/>
                </a:solidFill>
              </a:rPr>
              <a:t> </a:t>
            </a:r>
          </a:p>
          <a:p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19</a:t>
            </a:fld>
            <a:endParaRPr lang="cs-CZ" dirty="0"/>
          </a:p>
        </p:txBody>
      </p:sp>
      <p:pic>
        <p:nvPicPr>
          <p:cNvPr id="59394" name="Picture 2" descr="C:\Documents and Settings\mat\Dokumenty\Obrázky\imagesCAGZ90Y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14818"/>
            <a:ext cx="3000396" cy="2224089"/>
          </a:xfrm>
          <a:prstGeom prst="rect">
            <a:avLst/>
          </a:prstGeom>
          <a:noFill/>
        </p:spPr>
      </p:pic>
      <p:pic>
        <p:nvPicPr>
          <p:cNvPr id="59395" name="Picture 3" descr="C:\Documents and Settings\mat\Dokumenty\Obrázky\imagesCARLBTL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286256"/>
            <a:ext cx="3048003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Změna skupenství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714908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= fyzikální děj, při kterém se mění skupenství látky</a:t>
            </a:r>
          </a:p>
          <a:p>
            <a:pPr marL="0" indent="0">
              <a:buNone/>
            </a:pPr>
            <a:r>
              <a:rPr lang="cs-CZ" sz="2800" dirty="0" smtClean="0"/>
              <a:t>Skupenství - pevné, kapalné, plynné a jako plazma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pic>
        <p:nvPicPr>
          <p:cNvPr id="7169" name="Picture 1" descr="C:\Documents and Settings\mat\Dokumenty\Obrázky\skupenstv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714620"/>
            <a:ext cx="7143800" cy="3500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Vypařování: </a:t>
            </a:r>
          </a:p>
          <a:p>
            <a:r>
              <a:rPr lang="cs-CZ" sz="2800" dirty="0" smtClean="0"/>
              <a:t>vypařování je změna skupenství</a:t>
            </a:r>
          </a:p>
          <a:p>
            <a:pPr marL="355600" indent="-355600">
              <a:buNone/>
              <a:tabLst>
                <a:tab pos="450850" algn="l"/>
              </a:tabLst>
            </a:pPr>
            <a:r>
              <a:rPr lang="cs-CZ" sz="2800" dirty="0" smtClean="0"/>
              <a:t> 	kapalného na plynné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probíhá za každé teploty z povrchu kapaliny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zvýšení rychlosti: 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	a)zvýšením teploty kapaliny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20</a:t>
            </a:fld>
            <a:endParaRPr lang="cs-CZ" dirty="0"/>
          </a:p>
        </p:txBody>
      </p:sp>
      <p:pic>
        <p:nvPicPr>
          <p:cNvPr id="66562" name="Picture 2" descr="C:\Documents and Settings\mat\Dokumenty\Obrázky\Obrázek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1214422"/>
            <a:ext cx="2786082" cy="1928826"/>
          </a:xfrm>
          <a:prstGeom prst="rect">
            <a:avLst/>
          </a:prstGeom>
          <a:noFill/>
        </p:spPr>
      </p:pic>
      <p:pic>
        <p:nvPicPr>
          <p:cNvPr id="66563" name="Picture 3" descr="C:\Documents and Settings\mat\Dokumenty\Obrázky\Obrázek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4786322"/>
            <a:ext cx="3142265" cy="1835148"/>
          </a:xfrm>
          <a:prstGeom prst="rect">
            <a:avLst/>
          </a:prstGeom>
          <a:noFill/>
        </p:spPr>
      </p:pic>
      <p:pic>
        <p:nvPicPr>
          <p:cNvPr id="66564" name="Picture 4" descr="C:\Documents and Settings\mat\Dokumenty\Obrázky\Obrázek16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857760"/>
            <a:ext cx="3352800" cy="1798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11"/>
          <p:cNvGrpSpPr>
            <a:grpSpLocks/>
          </p:cNvGrpSpPr>
          <p:nvPr/>
        </p:nvGrpSpPr>
        <p:grpSpPr bwMode="auto">
          <a:xfrm>
            <a:off x="3929058" y="3714752"/>
            <a:ext cx="3122635" cy="2161824"/>
            <a:chOff x="2928" y="2304"/>
            <a:chExt cx="2496" cy="1728"/>
          </a:xfrm>
        </p:grpSpPr>
        <p:sp>
          <p:nvSpPr>
            <p:cNvPr id="167" name="AutoShape 108"/>
            <p:cNvSpPr>
              <a:spLocks noChangeArrowheads="1"/>
            </p:cNvSpPr>
            <p:nvPr/>
          </p:nvSpPr>
          <p:spPr bwMode="auto">
            <a:xfrm>
              <a:off x="2928" y="2736"/>
              <a:ext cx="2496" cy="288"/>
            </a:xfrm>
            <a:prstGeom prst="lightningBolt">
              <a:avLst/>
            </a:prstGeom>
            <a:solidFill>
              <a:srgbClr val="B2B2B2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Oval 105"/>
            <p:cNvSpPr>
              <a:spLocks noChangeArrowheads="1"/>
            </p:cNvSpPr>
            <p:nvPr/>
          </p:nvSpPr>
          <p:spPr bwMode="auto">
            <a:xfrm>
              <a:off x="3696" y="321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Oval 86"/>
            <p:cNvSpPr>
              <a:spLocks noChangeArrowheads="1"/>
            </p:cNvSpPr>
            <p:nvPr/>
          </p:nvSpPr>
          <p:spPr bwMode="auto">
            <a:xfrm>
              <a:off x="4272" y="350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Oval 87"/>
            <p:cNvSpPr>
              <a:spLocks noChangeArrowheads="1"/>
            </p:cNvSpPr>
            <p:nvPr/>
          </p:nvSpPr>
          <p:spPr bwMode="auto">
            <a:xfrm>
              <a:off x="3818" y="3312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71" name="Group 88"/>
            <p:cNvGrpSpPr>
              <a:grpSpLocks/>
            </p:cNvGrpSpPr>
            <p:nvPr/>
          </p:nvGrpSpPr>
          <p:grpSpPr bwMode="auto">
            <a:xfrm>
              <a:off x="2976" y="3168"/>
              <a:ext cx="2088" cy="864"/>
              <a:chOff x="240" y="2640"/>
              <a:chExt cx="2088" cy="864"/>
            </a:xfrm>
          </p:grpSpPr>
          <p:sp>
            <p:nvSpPr>
              <p:cNvPr id="185" name="AutoShape 89"/>
              <p:cNvSpPr>
                <a:spLocks noChangeArrowheads="1"/>
              </p:cNvSpPr>
              <p:nvPr/>
            </p:nvSpPr>
            <p:spPr bwMode="auto">
              <a:xfrm>
                <a:off x="336" y="2880"/>
                <a:ext cx="1992" cy="50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86" name="AutoShape 90"/>
              <p:cNvSpPr>
                <a:spLocks noChangeArrowheads="1"/>
              </p:cNvSpPr>
              <p:nvPr/>
            </p:nvSpPr>
            <p:spPr bwMode="auto">
              <a:xfrm>
                <a:off x="240" y="2976"/>
                <a:ext cx="1992" cy="52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87" name="Group 91"/>
              <p:cNvGrpSpPr>
                <a:grpSpLocks/>
              </p:cNvGrpSpPr>
              <p:nvPr/>
            </p:nvGrpSpPr>
            <p:grpSpPr bwMode="auto">
              <a:xfrm>
                <a:off x="240" y="2640"/>
                <a:ext cx="2064" cy="864"/>
                <a:chOff x="2971" y="1842"/>
                <a:chExt cx="2041" cy="817"/>
              </a:xfrm>
            </p:grpSpPr>
            <p:sp>
              <p:nvSpPr>
                <p:cNvPr id="188" name="AutoShape 92"/>
                <p:cNvSpPr>
                  <a:spLocks noChangeArrowheads="1"/>
                </p:cNvSpPr>
                <p:nvPr/>
              </p:nvSpPr>
              <p:spPr bwMode="auto">
                <a:xfrm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89" name="AutoShape 93"/>
                <p:cNvSpPr>
                  <a:spLocks noChangeArrowheads="1"/>
                </p:cNvSpPr>
                <p:nvPr/>
              </p:nvSpPr>
              <p:spPr bwMode="auto">
                <a:xfrm rot="10800000"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prstDash val="dash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172" name="Oval 94"/>
            <p:cNvSpPr>
              <a:spLocks noChangeArrowheads="1"/>
            </p:cNvSpPr>
            <p:nvPr/>
          </p:nvSpPr>
          <p:spPr bwMode="auto">
            <a:xfrm>
              <a:off x="4368" y="312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Oval 95"/>
            <p:cNvSpPr>
              <a:spLocks noChangeArrowheads="1"/>
            </p:cNvSpPr>
            <p:nvPr/>
          </p:nvSpPr>
          <p:spPr bwMode="auto">
            <a:xfrm>
              <a:off x="4080" y="292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Oval 96"/>
            <p:cNvSpPr>
              <a:spLocks noChangeArrowheads="1"/>
            </p:cNvSpPr>
            <p:nvPr/>
          </p:nvSpPr>
          <p:spPr bwMode="auto">
            <a:xfrm>
              <a:off x="4608" y="345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Oval 97"/>
            <p:cNvSpPr>
              <a:spLocks noChangeArrowheads="1"/>
            </p:cNvSpPr>
            <p:nvPr/>
          </p:nvSpPr>
          <p:spPr bwMode="auto">
            <a:xfrm>
              <a:off x="3504" y="345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Oval 98"/>
            <p:cNvSpPr>
              <a:spLocks noChangeArrowheads="1"/>
            </p:cNvSpPr>
            <p:nvPr/>
          </p:nvSpPr>
          <p:spPr bwMode="auto">
            <a:xfrm>
              <a:off x="3264" y="288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Oval 99"/>
            <p:cNvSpPr>
              <a:spLocks noChangeArrowheads="1"/>
            </p:cNvSpPr>
            <p:nvPr/>
          </p:nvSpPr>
          <p:spPr bwMode="auto">
            <a:xfrm>
              <a:off x="3936" y="345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Oval 100"/>
            <p:cNvSpPr>
              <a:spLocks noChangeArrowheads="1"/>
            </p:cNvSpPr>
            <p:nvPr/>
          </p:nvSpPr>
          <p:spPr bwMode="auto">
            <a:xfrm>
              <a:off x="4704" y="288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Oval 101"/>
            <p:cNvSpPr>
              <a:spLocks noChangeArrowheads="1"/>
            </p:cNvSpPr>
            <p:nvPr/>
          </p:nvSpPr>
          <p:spPr bwMode="auto">
            <a:xfrm>
              <a:off x="4464" y="259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Oval 102"/>
            <p:cNvSpPr>
              <a:spLocks noChangeArrowheads="1"/>
            </p:cNvSpPr>
            <p:nvPr/>
          </p:nvSpPr>
          <p:spPr bwMode="auto">
            <a:xfrm>
              <a:off x="3264" y="316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Oval 103"/>
            <p:cNvSpPr>
              <a:spLocks noChangeArrowheads="1"/>
            </p:cNvSpPr>
            <p:nvPr/>
          </p:nvSpPr>
          <p:spPr bwMode="auto">
            <a:xfrm>
              <a:off x="4128" y="340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Oval 104"/>
            <p:cNvSpPr>
              <a:spLocks noChangeArrowheads="1"/>
            </p:cNvSpPr>
            <p:nvPr/>
          </p:nvSpPr>
          <p:spPr bwMode="auto">
            <a:xfrm>
              <a:off x="3648" y="268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Oval 106"/>
            <p:cNvSpPr>
              <a:spLocks noChangeArrowheads="1"/>
            </p:cNvSpPr>
            <p:nvPr/>
          </p:nvSpPr>
          <p:spPr bwMode="auto">
            <a:xfrm>
              <a:off x="3024" y="235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84" name="Oval 107"/>
            <p:cNvSpPr>
              <a:spLocks noChangeArrowheads="1"/>
            </p:cNvSpPr>
            <p:nvPr/>
          </p:nvSpPr>
          <p:spPr bwMode="auto">
            <a:xfrm>
              <a:off x="4032" y="230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14351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b) zvětšením povrchu 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c)odstraňováním páry nad kapalinou</a:t>
            </a:r>
          </a:p>
          <a:p>
            <a:pPr>
              <a:buNone/>
            </a:pP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1100" dirty="0" smtClean="0"/>
          </a:p>
          <a:p>
            <a:pPr lvl="0"/>
            <a:r>
              <a:rPr lang="cs-CZ" sz="2800" dirty="0" smtClean="0">
                <a:solidFill>
                  <a:srgbClr val="000000"/>
                </a:solidFill>
              </a:rPr>
              <a:t>rychlost vypařování:ether&gt;líh&gt;voda&gt;rtuť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E2002B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21</a:t>
            </a:fld>
            <a:endParaRPr lang="cs-CZ" dirty="0"/>
          </a:p>
        </p:txBody>
      </p:sp>
      <p:grpSp>
        <p:nvGrpSpPr>
          <p:cNvPr id="54" name="Group 66"/>
          <p:cNvGrpSpPr>
            <a:grpSpLocks/>
          </p:cNvGrpSpPr>
          <p:nvPr/>
        </p:nvGrpSpPr>
        <p:grpSpPr bwMode="auto">
          <a:xfrm>
            <a:off x="3786182" y="2071678"/>
            <a:ext cx="3429024" cy="1628425"/>
            <a:chOff x="3024" y="556"/>
            <a:chExt cx="2477" cy="1584"/>
          </a:xfrm>
        </p:grpSpPr>
        <p:sp>
          <p:nvSpPr>
            <p:cNvPr id="55" name="Oval 14"/>
            <p:cNvSpPr>
              <a:spLocks noChangeArrowheads="1"/>
            </p:cNvSpPr>
            <p:nvPr/>
          </p:nvSpPr>
          <p:spPr bwMode="auto">
            <a:xfrm>
              <a:off x="4992" y="1660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6" name="Oval 16"/>
            <p:cNvSpPr>
              <a:spLocks noChangeArrowheads="1"/>
            </p:cNvSpPr>
            <p:nvPr/>
          </p:nvSpPr>
          <p:spPr bwMode="auto">
            <a:xfrm>
              <a:off x="3408" y="65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7" name="Oval 21"/>
            <p:cNvSpPr>
              <a:spLocks noChangeArrowheads="1"/>
            </p:cNvSpPr>
            <p:nvPr/>
          </p:nvSpPr>
          <p:spPr bwMode="auto">
            <a:xfrm>
              <a:off x="3408" y="1276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8" name="Oval 24"/>
            <p:cNvSpPr>
              <a:spLocks noChangeArrowheads="1"/>
            </p:cNvSpPr>
            <p:nvPr/>
          </p:nvSpPr>
          <p:spPr bwMode="auto">
            <a:xfrm>
              <a:off x="4944" y="55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59" name="Oval 48"/>
            <p:cNvSpPr>
              <a:spLocks noChangeArrowheads="1"/>
            </p:cNvSpPr>
            <p:nvPr/>
          </p:nvSpPr>
          <p:spPr bwMode="auto">
            <a:xfrm>
              <a:off x="3984" y="74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60" name="Group 62"/>
            <p:cNvGrpSpPr>
              <a:grpSpLocks/>
            </p:cNvGrpSpPr>
            <p:nvPr/>
          </p:nvGrpSpPr>
          <p:grpSpPr bwMode="auto">
            <a:xfrm>
              <a:off x="3024" y="940"/>
              <a:ext cx="2477" cy="1200"/>
              <a:chOff x="2880" y="2832"/>
              <a:chExt cx="2477" cy="1200"/>
            </a:xfrm>
          </p:grpSpPr>
          <p:sp>
            <p:nvSpPr>
              <p:cNvPr id="74" name="AutoShape 61"/>
              <p:cNvSpPr>
                <a:spLocks noChangeArrowheads="1"/>
              </p:cNvSpPr>
              <p:nvPr/>
            </p:nvSpPr>
            <p:spPr bwMode="auto">
              <a:xfrm>
                <a:off x="3072" y="3552"/>
                <a:ext cx="2285" cy="192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5" name="AutoShape 60"/>
              <p:cNvSpPr>
                <a:spLocks noChangeArrowheads="1"/>
              </p:cNvSpPr>
              <p:nvPr/>
            </p:nvSpPr>
            <p:spPr bwMode="auto">
              <a:xfrm>
                <a:off x="3024" y="3600"/>
                <a:ext cx="2285" cy="192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6" name="AutoShape 59"/>
              <p:cNvSpPr>
                <a:spLocks noChangeArrowheads="1"/>
              </p:cNvSpPr>
              <p:nvPr/>
            </p:nvSpPr>
            <p:spPr bwMode="auto">
              <a:xfrm>
                <a:off x="2976" y="3648"/>
                <a:ext cx="2285" cy="192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7" name="AutoShape 54"/>
              <p:cNvSpPr>
                <a:spLocks noChangeArrowheads="1"/>
              </p:cNvSpPr>
              <p:nvPr/>
            </p:nvSpPr>
            <p:spPr bwMode="auto">
              <a:xfrm>
                <a:off x="2928" y="3696"/>
                <a:ext cx="2285" cy="240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78" name="AutoShape 55"/>
              <p:cNvSpPr>
                <a:spLocks noChangeArrowheads="1"/>
              </p:cNvSpPr>
              <p:nvPr/>
            </p:nvSpPr>
            <p:spPr bwMode="auto">
              <a:xfrm>
                <a:off x="2880" y="3744"/>
                <a:ext cx="2256" cy="28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79" name="Group 56"/>
              <p:cNvGrpSpPr>
                <a:grpSpLocks/>
              </p:cNvGrpSpPr>
              <p:nvPr/>
            </p:nvGrpSpPr>
            <p:grpSpPr bwMode="auto">
              <a:xfrm>
                <a:off x="2880" y="2832"/>
                <a:ext cx="2467" cy="1200"/>
                <a:chOff x="2971" y="1842"/>
                <a:chExt cx="2041" cy="817"/>
              </a:xfrm>
            </p:grpSpPr>
            <p:sp>
              <p:nvSpPr>
                <p:cNvPr id="80" name="AutoShape 57"/>
                <p:cNvSpPr>
                  <a:spLocks noChangeArrowheads="1"/>
                </p:cNvSpPr>
                <p:nvPr/>
              </p:nvSpPr>
              <p:spPr bwMode="auto">
                <a:xfrm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81" name="AutoShape 58"/>
                <p:cNvSpPr>
                  <a:spLocks noChangeArrowheads="1"/>
                </p:cNvSpPr>
                <p:nvPr/>
              </p:nvSpPr>
              <p:spPr bwMode="auto">
                <a:xfrm rot="10800000"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prstDash val="dash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62" name="Oval 37"/>
            <p:cNvSpPr>
              <a:spLocks noChangeArrowheads="1"/>
            </p:cNvSpPr>
            <p:nvPr/>
          </p:nvSpPr>
          <p:spPr bwMode="auto">
            <a:xfrm>
              <a:off x="4754" y="1343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3" name="Oval 38"/>
            <p:cNvSpPr>
              <a:spLocks noChangeArrowheads="1"/>
            </p:cNvSpPr>
            <p:nvPr/>
          </p:nvSpPr>
          <p:spPr bwMode="auto">
            <a:xfrm>
              <a:off x="3919" y="1343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4" name="Oval 39"/>
            <p:cNvSpPr>
              <a:spLocks noChangeArrowheads="1"/>
            </p:cNvSpPr>
            <p:nvPr/>
          </p:nvSpPr>
          <p:spPr bwMode="auto">
            <a:xfrm>
              <a:off x="5017" y="94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5" name="Oval 40"/>
            <p:cNvSpPr>
              <a:spLocks noChangeArrowheads="1"/>
            </p:cNvSpPr>
            <p:nvPr/>
          </p:nvSpPr>
          <p:spPr bwMode="auto">
            <a:xfrm>
              <a:off x="4270" y="1545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6" name="Oval 41"/>
            <p:cNvSpPr>
              <a:spLocks noChangeArrowheads="1"/>
            </p:cNvSpPr>
            <p:nvPr/>
          </p:nvSpPr>
          <p:spPr bwMode="auto">
            <a:xfrm>
              <a:off x="4314" y="1061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7" name="Oval 42"/>
            <p:cNvSpPr>
              <a:spLocks noChangeArrowheads="1"/>
            </p:cNvSpPr>
            <p:nvPr/>
          </p:nvSpPr>
          <p:spPr bwMode="auto">
            <a:xfrm>
              <a:off x="3216" y="146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8" name="Oval 43"/>
            <p:cNvSpPr>
              <a:spLocks noChangeArrowheads="1"/>
            </p:cNvSpPr>
            <p:nvPr/>
          </p:nvSpPr>
          <p:spPr bwMode="auto">
            <a:xfrm>
              <a:off x="3392" y="1182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69" name="Oval 44"/>
            <p:cNvSpPr>
              <a:spLocks noChangeArrowheads="1"/>
            </p:cNvSpPr>
            <p:nvPr/>
          </p:nvSpPr>
          <p:spPr bwMode="auto">
            <a:xfrm>
              <a:off x="4710" y="1384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0" name="Oval 45"/>
            <p:cNvSpPr>
              <a:spLocks noChangeArrowheads="1"/>
            </p:cNvSpPr>
            <p:nvPr/>
          </p:nvSpPr>
          <p:spPr bwMode="auto">
            <a:xfrm>
              <a:off x="3831" y="142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1" name="Oval 46"/>
            <p:cNvSpPr>
              <a:spLocks noChangeArrowheads="1"/>
            </p:cNvSpPr>
            <p:nvPr/>
          </p:nvSpPr>
          <p:spPr bwMode="auto">
            <a:xfrm>
              <a:off x="3831" y="94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2" name="Oval 47"/>
            <p:cNvSpPr>
              <a:spLocks noChangeArrowheads="1"/>
            </p:cNvSpPr>
            <p:nvPr/>
          </p:nvSpPr>
          <p:spPr bwMode="auto">
            <a:xfrm>
              <a:off x="4578" y="1101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73" name="Oval 49"/>
            <p:cNvSpPr>
              <a:spLocks noChangeArrowheads="1"/>
            </p:cNvSpPr>
            <p:nvPr/>
          </p:nvSpPr>
          <p:spPr bwMode="auto">
            <a:xfrm>
              <a:off x="3600" y="161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97" name="Group 65"/>
          <p:cNvGrpSpPr>
            <a:grpSpLocks/>
          </p:cNvGrpSpPr>
          <p:nvPr/>
        </p:nvGrpSpPr>
        <p:grpSpPr bwMode="auto">
          <a:xfrm>
            <a:off x="571472" y="1643050"/>
            <a:ext cx="2680158" cy="2094835"/>
            <a:chOff x="432" y="480"/>
            <a:chExt cx="2088" cy="1632"/>
          </a:xfrm>
        </p:grpSpPr>
        <p:sp>
          <p:nvSpPr>
            <p:cNvPr id="98" name="Oval 15"/>
            <p:cNvSpPr>
              <a:spLocks noChangeArrowheads="1"/>
            </p:cNvSpPr>
            <p:nvPr/>
          </p:nvSpPr>
          <p:spPr bwMode="auto">
            <a:xfrm>
              <a:off x="1728" y="158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Oval 20"/>
            <p:cNvSpPr>
              <a:spLocks noChangeArrowheads="1"/>
            </p:cNvSpPr>
            <p:nvPr/>
          </p:nvSpPr>
          <p:spPr bwMode="auto">
            <a:xfrm>
              <a:off x="1274" y="1392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00" name="Group 52"/>
            <p:cNvGrpSpPr>
              <a:grpSpLocks/>
            </p:cNvGrpSpPr>
            <p:nvPr/>
          </p:nvGrpSpPr>
          <p:grpSpPr bwMode="auto">
            <a:xfrm>
              <a:off x="432" y="1248"/>
              <a:ext cx="2088" cy="864"/>
              <a:chOff x="240" y="2640"/>
              <a:chExt cx="2088" cy="864"/>
            </a:xfrm>
          </p:grpSpPr>
          <p:sp>
            <p:nvSpPr>
              <p:cNvPr id="107" name="AutoShape 8"/>
              <p:cNvSpPr>
                <a:spLocks noChangeArrowheads="1"/>
              </p:cNvSpPr>
              <p:nvPr/>
            </p:nvSpPr>
            <p:spPr bwMode="auto">
              <a:xfrm>
                <a:off x="336" y="2880"/>
                <a:ext cx="1992" cy="50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08" name="AutoShape 9"/>
              <p:cNvSpPr>
                <a:spLocks noChangeArrowheads="1"/>
              </p:cNvSpPr>
              <p:nvPr/>
            </p:nvSpPr>
            <p:spPr bwMode="auto">
              <a:xfrm>
                <a:off x="240" y="2976"/>
                <a:ext cx="1992" cy="52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09" name="Group 10"/>
              <p:cNvGrpSpPr>
                <a:grpSpLocks/>
              </p:cNvGrpSpPr>
              <p:nvPr/>
            </p:nvGrpSpPr>
            <p:grpSpPr bwMode="auto">
              <a:xfrm>
                <a:off x="240" y="2640"/>
                <a:ext cx="2064" cy="864"/>
                <a:chOff x="2971" y="1842"/>
                <a:chExt cx="2041" cy="817"/>
              </a:xfrm>
            </p:grpSpPr>
            <p:sp>
              <p:nvSpPr>
                <p:cNvPr id="110" name="AutoShape 11"/>
                <p:cNvSpPr>
                  <a:spLocks noChangeArrowheads="1"/>
                </p:cNvSpPr>
                <p:nvPr/>
              </p:nvSpPr>
              <p:spPr bwMode="auto">
                <a:xfrm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11" name="AutoShape 12"/>
                <p:cNvSpPr>
                  <a:spLocks noChangeArrowheads="1"/>
                </p:cNvSpPr>
                <p:nvPr/>
              </p:nvSpPr>
              <p:spPr bwMode="auto">
                <a:xfrm rot="10800000"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prstDash val="dash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101" name="Oval 18"/>
            <p:cNvSpPr>
              <a:spLocks noChangeArrowheads="1"/>
            </p:cNvSpPr>
            <p:nvPr/>
          </p:nvSpPr>
          <p:spPr bwMode="auto">
            <a:xfrm>
              <a:off x="1824" y="120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Oval 19"/>
            <p:cNvSpPr>
              <a:spLocks noChangeArrowheads="1"/>
            </p:cNvSpPr>
            <p:nvPr/>
          </p:nvSpPr>
          <p:spPr bwMode="auto">
            <a:xfrm>
              <a:off x="1632" y="48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Oval 22"/>
            <p:cNvSpPr>
              <a:spLocks noChangeArrowheads="1"/>
            </p:cNvSpPr>
            <p:nvPr/>
          </p:nvSpPr>
          <p:spPr bwMode="auto">
            <a:xfrm>
              <a:off x="2064" y="153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Oval 23"/>
            <p:cNvSpPr>
              <a:spLocks noChangeArrowheads="1"/>
            </p:cNvSpPr>
            <p:nvPr/>
          </p:nvSpPr>
          <p:spPr bwMode="auto">
            <a:xfrm>
              <a:off x="960" y="153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5" name="Oval 26"/>
            <p:cNvSpPr>
              <a:spLocks noChangeArrowheads="1"/>
            </p:cNvSpPr>
            <p:nvPr/>
          </p:nvSpPr>
          <p:spPr bwMode="auto">
            <a:xfrm>
              <a:off x="720" y="91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27" name="Group 84"/>
          <p:cNvGrpSpPr>
            <a:grpSpLocks/>
          </p:cNvGrpSpPr>
          <p:nvPr/>
        </p:nvGrpSpPr>
        <p:grpSpPr bwMode="auto">
          <a:xfrm>
            <a:off x="785786" y="4286256"/>
            <a:ext cx="2747954" cy="1579284"/>
            <a:chOff x="384" y="2928"/>
            <a:chExt cx="2088" cy="1200"/>
          </a:xfrm>
        </p:grpSpPr>
        <p:sp>
          <p:nvSpPr>
            <p:cNvPr id="128" name="Oval 69"/>
            <p:cNvSpPr>
              <a:spLocks noChangeArrowheads="1"/>
            </p:cNvSpPr>
            <p:nvPr/>
          </p:nvSpPr>
          <p:spPr bwMode="auto">
            <a:xfrm>
              <a:off x="1680" y="3600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9" name="Oval 70"/>
            <p:cNvSpPr>
              <a:spLocks noChangeArrowheads="1"/>
            </p:cNvSpPr>
            <p:nvPr/>
          </p:nvSpPr>
          <p:spPr bwMode="auto">
            <a:xfrm>
              <a:off x="1226" y="3408"/>
              <a:ext cx="166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130" name="Group 71"/>
            <p:cNvGrpSpPr>
              <a:grpSpLocks/>
            </p:cNvGrpSpPr>
            <p:nvPr/>
          </p:nvGrpSpPr>
          <p:grpSpPr bwMode="auto">
            <a:xfrm>
              <a:off x="384" y="3264"/>
              <a:ext cx="2088" cy="864"/>
              <a:chOff x="240" y="2640"/>
              <a:chExt cx="2088" cy="864"/>
            </a:xfrm>
          </p:grpSpPr>
          <p:sp>
            <p:nvSpPr>
              <p:cNvPr id="137" name="AutoShape 72"/>
              <p:cNvSpPr>
                <a:spLocks noChangeArrowheads="1"/>
              </p:cNvSpPr>
              <p:nvPr/>
            </p:nvSpPr>
            <p:spPr bwMode="auto">
              <a:xfrm>
                <a:off x="336" y="2880"/>
                <a:ext cx="1992" cy="50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38" name="AutoShape 73"/>
              <p:cNvSpPr>
                <a:spLocks noChangeArrowheads="1"/>
              </p:cNvSpPr>
              <p:nvPr/>
            </p:nvSpPr>
            <p:spPr bwMode="auto">
              <a:xfrm>
                <a:off x="240" y="2976"/>
                <a:ext cx="1992" cy="527"/>
              </a:xfrm>
              <a:prstGeom prst="cube">
                <a:avLst>
                  <a:gd name="adj" fmla="val 25000"/>
                </a:avLst>
              </a:prstGeom>
              <a:solidFill>
                <a:srgbClr val="3399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39" name="Group 74"/>
              <p:cNvGrpSpPr>
                <a:grpSpLocks/>
              </p:cNvGrpSpPr>
              <p:nvPr/>
            </p:nvGrpSpPr>
            <p:grpSpPr bwMode="auto">
              <a:xfrm>
                <a:off x="240" y="2640"/>
                <a:ext cx="2064" cy="864"/>
                <a:chOff x="2971" y="1842"/>
                <a:chExt cx="2041" cy="817"/>
              </a:xfrm>
            </p:grpSpPr>
            <p:sp>
              <p:nvSpPr>
                <p:cNvPr id="140" name="AutoShape 75"/>
                <p:cNvSpPr>
                  <a:spLocks noChangeArrowheads="1"/>
                </p:cNvSpPr>
                <p:nvPr/>
              </p:nvSpPr>
              <p:spPr bwMode="auto">
                <a:xfrm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1" name="AutoShape 76"/>
                <p:cNvSpPr>
                  <a:spLocks noChangeArrowheads="1"/>
                </p:cNvSpPr>
                <p:nvPr/>
              </p:nvSpPr>
              <p:spPr bwMode="auto">
                <a:xfrm rot="10800000">
                  <a:off x="2971" y="1842"/>
                  <a:ext cx="2041" cy="817"/>
                </a:xfrm>
                <a:prstGeom prst="cube">
                  <a:avLst>
                    <a:gd name="adj" fmla="val 25000"/>
                  </a:avLst>
                </a:prstGeom>
                <a:noFill/>
                <a:ln w="57150">
                  <a:solidFill>
                    <a:srgbClr val="FFFFFF"/>
                  </a:solidFill>
                  <a:prstDash val="dash"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cs-CZ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  <p:sp>
          <p:nvSpPr>
            <p:cNvPr id="131" name="Oval 77"/>
            <p:cNvSpPr>
              <a:spLocks noChangeArrowheads="1"/>
            </p:cNvSpPr>
            <p:nvPr/>
          </p:nvSpPr>
          <p:spPr bwMode="auto">
            <a:xfrm>
              <a:off x="1776" y="3216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2" name="Oval 78"/>
            <p:cNvSpPr>
              <a:spLocks noChangeArrowheads="1"/>
            </p:cNvSpPr>
            <p:nvPr/>
          </p:nvSpPr>
          <p:spPr bwMode="auto">
            <a:xfrm>
              <a:off x="1488" y="3024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3" name="Oval 79"/>
            <p:cNvSpPr>
              <a:spLocks noChangeArrowheads="1"/>
            </p:cNvSpPr>
            <p:nvPr/>
          </p:nvSpPr>
          <p:spPr bwMode="auto">
            <a:xfrm>
              <a:off x="2016" y="355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Oval 80"/>
            <p:cNvSpPr>
              <a:spLocks noChangeArrowheads="1"/>
            </p:cNvSpPr>
            <p:nvPr/>
          </p:nvSpPr>
          <p:spPr bwMode="auto">
            <a:xfrm>
              <a:off x="912" y="355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Oval 81"/>
            <p:cNvSpPr>
              <a:spLocks noChangeArrowheads="1"/>
            </p:cNvSpPr>
            <p:nvPr/>
          </p:nvSpPr>
          <p:spPr bwMode="auto">
            <a:xfrm>
              <a:off x="672" y="2928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Oval 83"/>
            <p:cNvSpPr>
              <a:spLocks noChangeArrowheads="1"/>
            </p:cNvSpPr>
            <p:nvPr/>
          </p:nvSpPr>
          <p:spPr bwMode="auto">
            <a:xfrm>
              <a:off x="1344" y="3552"/>
              <a:ext cx="167" cy="153"/>
            </a:xfrm>
            <a:prstGeom prst="ellipse">
              <a:avLst/>
            </a:prstGeom>
            <a:solidFill>
              <a:srgbClr val="3399FF"/>
            </a:solidFill>
            <a:ln w="952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Skupenské teplo vypařování </a:t>
            </a:r>
            <a:r>
              <a:rPr lang="cs-CZ" sz="2800" dirty="0" err="1" smtClean="0">
                <a:solidFill>
                  <a:srgbClr val="FF0000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v</a:t>
            </a:r>
            <a:r>
              <a:rPr lang="cs-CZ" sz="2800" baseline="-250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teplo, které přijme kapalina, aby se přeměnila v páru téže teploty.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273050" lvl="0" indent="-273050"/>
            <a:r>
              <a:rPr lang="cs-CZ" sz="2800" dirty="0" smtClean="0">
                <a:solidFill>
                  <a:srgbClr val="00001A"/>
                </a:solidFill>
              </a:rPr>
              <a:t>pro různé kapaliny téže hmotnosti je </a:t>
            </a:r>
            <a:r>
              <a:rPr lang="cs-CZ" sz="2800" dirty="0" err="1" smtClean="0">
                <a:solidFill>
                  <a:srgbClr val="00001A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00001A"/>
                </a:solidFill>
              </a:rPr>
              <a:t>v</a:t>
            </a:r>
            <a:r>
              <a:rPr lang="cs-CZ" sz="2800" baseline="-25000" dirty="0" smtClean="0">
                <a:solidFill>
                  <a:srgbClr val="00001A"/>
                </a:solidFill>
              </a:rPr>
              <a:t>   </a:t>
            </a:r>
            <a:r>
              <a:rPr lang="cs-CZ" sz="2800" dirty="0" smtClean="0">
                <a:solidFill>
                  <a:srgbClr val="00001A"/>
                </a:solidFill>
              </a:rPr>
              <a:t>různá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22</a:t>
            </a:fld>
            <a:endParaRPr lang="cs-CZ" dirty="0"/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3714744" y="4572008"/>
          <a:ext cx="1111250" cy="500062"/>
        </p:xfrm>
        <a:graphic>
          <a:graphicData uri="http://schemas.openxmlformats.org/presentationml/2006/ole">
            <p:oleObj spid="_x0000_s70663" name="Rovnice" r:id="rId3" imgW="507960" imgH="228600" progId="Equation.3">
              <p:embed/>
            </p:oleObj>
          </a:graphicData>
        </a:graphic>
      </p:graphicFrame>
      <p:grpSp>
        <p:nvGrpSpPr>
          <p:cNvPr id="14" name="Skupina 13"/>
          <p:cNvGrpSpPr/>
          <p:nvPr/>
        </p:nvGrpSpPr>
        <p:grpSpPr>
          <a:xfrm>
            <a:off x="1214414" y="4429132"/>
            <a:ext cx="1709738" cy="685800"/>
            <a:chOff x="1071538" y="4500570"/>
            <a:chExt cx="1709738" cy="685800"/>
          </a:xfrm>
        </p:grpSpPr>
        <p:graphicFrame>
          <p:nvGraphicFramePr>
            <p:cNvPr id="70662" name="Object 6"/>
            <p:cNvGraphicFramePr>
              <a:graphicFrameLocks noChangeAspect="1"/>
            </p:cNvGraphicFramePr>
            <p:nvPr/>
          </p:nvGraphicFramePr>
          <p:xfrm>
            <a:off x="1142976" y="4500570"/>
            <a:ext cx="1638300" cy="685800"/>
          </p:xfrm>
          <a:graphic>
            <a:graphicData uri="http://schemas.openxmlformats.org/presentationml/2006/ole">
              <p:oleObj spid="_x0000_s70662" name="Rovnice" r:id="rId4" imgW="545760" imgH="228600" progId="Equation.3">
                <p:embed/>
              </p:oleObj>
            </a:graphicData>
          </a:graphic>
        </p:graphicFrame>
        <p:sp>
          <p:nvSpPr>
            <p:cNvPr id="13" name="Obdélník 12"/>
            <p:cNvSpPr/>
            <p:nvPr/>
          </p:nvSpPr>
          <p:spPr>
            <a:xfrm>
              <a:off x="1071538" y="4572008"/>
              <a:ext cx="1643074" cy="571504"/>
            </a:xfrm>
            <a:prstGeom prst="rect">
              <a:avLst/>
            </a:prstGeom>
            <a:noFill/>
            <a:ln w="38100" cmpd="dbl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Měrné skupenské teplo vypařování </a:t>
            </a:r>
            <a:r>
              <a:rPr lang="cs-CZ" sz="2800" dirty="0" smtClean="0">
                <a:solidFill>
                  <a:srgbClr val="00001A"/>
                </a:solidFill>
              </a:rPr>
              <a:t>= teplo, které přijme 1kg kapaliny, aby se přeměnila v páru téže teploty.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/>
            <a:r>
              <a:rPr lang="cs-CZ" sz="2800" dirty="0" smtClean="0">
                <a:solidFill>
                  <a:srgbClr val="00001A"/>
                </a:solidFill>
              </a:rPr>
              <a:t> s rostoucí teplotou klesá</a:t>
            </a:r>
          </a:p>
          <a:p>
            <a:pPr marL="0" indent="0"/>
            <a:r>
              <a:rPr lang="cs-CZ" sz="2800" dirty="0" smtClean="0">
                <a:solidFill>
                  <a:srgbClr val="00001A"/>
                </a:solidFill>
              </a:rPr>
              <a:t> pro vodu při </a:t>
            </a:r>
            <a:r>
              <a:rPr lang="cs-CZ" sz="2800" dirty="0" smtClean="0"/>
              <a:t>p=10</a:t>
            </a:r>
            <a:r>
              <a:rPr lang="cs-CZ" sz="2800" baseline="30000" dirty="0" smtClean="0"/>
              <a:t>5</a:t>
            </a:r>
            <a:r>
              <a:rPr lang="cs-CZ" sz="2800" dirty="0" smtClean="0"/>
              <a:t>Pa</a:t>
            </a:r>
            <a:r>
              <a:rPr lang="cs-CZ" sz="2800" dirty="0" smtClean="0">
                <a:solidFill>
                  <a:srgbClr val="00001A"/>
                </a:solidFill>
              </a:rPr>
              <a:t>                                              </a:t>
            </a:r>
          </a:p>
          <a:p>
            <a:pPr marL="0" indent="2730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t=0</a:t>
            </a:r>
            <a:r>
              <a:rPr lang="cs-CZ" sz="2800" dirty="0" smtClean="0"/>
              <a:t>°C</a:t>
            </a:r>
          </a:p>
          <a:p>
            <a:pPr marL="0" indent="273050">
              <a:buNone/>
            </a:pPr>
            <a:endParaRPr lang="cs-CZ" sz="2800" dirty="0" smtClean="0"/>
          </a:p>
          <a:p>
            <a:pPr marL="0" indent="27305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t=100</a:t>
            </a:r>
            <a:r>
              <a:rPr lang="cs-CZ" sz="2800" dirty="0" smtClean="0"/>
              <a:t>°C</a:t>
            </a: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23</a:t>
            </a:fld>
            <a:endParaRPr lang="cs-CZ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3643306" y="2500306"/>
          <a:ext cx="1409700" cy="1181100"/>
        </p:xfrm>
        <a:graphic>
          <a:graphicData uri="http://schemas.openxmlformats.org/presentationml/2006/ole">
            <p:oleObj spid="_x0000_s63490" name="Rovnice" r:id="rId3" imgW="469800" imgH="393480" progId="Equation.3">
              <p:embed/>
            </p:oleObj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5643570" y="2714620"/>
          <a:ext cx="2362200" cy="723900"/>
        </p:xfrm>
        <a:graphic>
          <a:graphicData uri="http://schemas.openxmlformats.org/presentationml/2006/ole">
            <p:oleObj spid="_x0000_s63491" name="Rovnice" r:id="rId4" imgW="787320" imgH="241200" progId="Equation.3">
              <p:embed/>
            </p:oleObj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3643306" y="4500570"/>
          <a:ext cx="3276600" cy="723900"/>
        </p:xfrm>
        <a:graphic>
          <a:graphicData uri="http://schemas.openxmlformats.org/presentationml/2006/ole">
            <p:oleObj spid="_x0000_s63492" name="Rovnice" r:id="rId5" imgW="1091880" imgH="241200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714744" y="5572140"/>
          <a:ext cx="3581400" cy="723900"/>
        </p:xfrm>
        <a:graphic>
          <a:graphicData uri="http://schemas.openxmlformats.org/presentationml/2006/ole">
            <p:oleObj spid="_x0000_s63493" name="Rovnice" r:id="rId6" imgW="1193760" imgH="241200" progId="Equation.3">
              <p:embed/>
            </p:oleObj>
          </a:graphicData>
        </a:graphic>
      </p:graphicFrame>
      <p:sp>
        <p:nvSpPr>
          <p:cNvPr id="9" name="Šipka doprava 8"/>
          <p:cNvSpPr/>
          <p:nvPr/>
        </p:nvSpPr>
        <p:spPr>
          <a:xfrm>
            <a:off x="2285984" y="4714884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2357422" y="5643578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500430" y="2571744"/>
            <a:ext cx="1643074" cy="1071570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4027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Var</a:t>
            </a:r>
            <a:r>
              <a:rPr lang="cs-CZ" sz="2800" dirty="0" smtClean="0">
                <a:solidFill>
                  <a:srgbClr val="FF0000"/>
                </a:solidFill>
              </a:rPr>
              <a:t> </a:t>
            </a:r>
            <a:r>
              <a:rPr lang="cs-CZ" sz="2800" dirty="0" smtClean="0"/>
              <a:t>=</a:t>
            </a:r>
            <a:r>
              <a:rPr lang="cs-CZ" sz="2800" dirty="0" smtClean="0">
                <a:solidFill>
                  <a:srgbClr val="FF0000"/>
                </a:solidFill>
              </a:rPr>
              <a:t>  </a:t>
            </a:r>
            <a:r>
              <a:rPr lang="cs-CZ" sz="2800" dirty="0" smtClean="0"/>
              <a:t>kapalinu zahříváme          při dosažení určité teploty za daného okolního tlaku se uvnitř kapaliny tvoří bubliny páry          zvětšují svůj objem    vystupují k povrchu kapaliny          kapalina se vypařuje z povrchu, ale i uvnitř.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Teplota varu </a:t>
            </a:r>
            <a:r>
              <a:rPr lang="cs-CZ" sz="2800" dirty="0" err="1" smtClean="0">
                <a:solidFill>
                  <a:srgbClr val="FF0000"/>
                </a:solidFill>
              </a:rPr>
              <a:t>t</a:t>
            </a:r>
            <a:r>
              <a:rPr lang="cs-CZ" sz="2800" baseline="-25000" dirty="0" err="1" smtClean="0">
                <a:solidFill>
                  <a:srgbClr val="FF0000"/>
                </a:solidFill>
              </a:rPr>
              <a:t>v</a:t>
            </a:r>
            <a:r>
              <a:rPr lang="cs-CZ" sz="2800" baseline="-250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teplota, při které za 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daného vnějšího tlaku nastává var kapaliny.</a:t>
            </a:r>
          </a:p>
          <a:p>
            <a:pPr marL="0" indent="0">
              <a:buNone/>
            </a:pPr>
            <a:endParaRPr lang="cs-CZ" sz="28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Normální teplota varu </a:t>
            </a:r>
            <a:r>
              <a:rPr lang="cs-CZ" sz="2800" dirty="0" smtClean="0">
                <a:solidFill>
                  <a:srgbClr val="00001A"/>
                </a:solidFill>
              </a:rPr>
              <a:t>= </a:t>
            </a:r>
            <a:r>
              <a:rPr lang="cs-CZ" sz="2800" dirty="0" err="1" smtClean="0">
                <a:solidFill>
                  <a:srgbClr val="00001A"/>
                </a:solidFill>
              </a:rPr>
              <a:t>t</a:t>
            </a:r>
            <a:r>
              <a:rPr lang="cs-CZ" sz="2800" baseline="-25000" dirty="0" err="1" smtClean="0">
                <a:solidFill>
                  <a:srgbClr val="00001A"/>
                </a:solidFill>
              </a:rPr>
              <a:t>v</a:t>
            </a:r>
            <a:r>
              <a:rPr lang="cs-CZ" sz="2800" baseline="-25000" dirty="0" smtClean="0">
                <a:solidFill>
                  <a:srgbClr val="00001A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za normálního tlaku</a:t>
            </a:r>
            <a:endParaRPr lang="cs-CZ" sz="2800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.</a:t>
            </a:r>
            <a:fld id="{841C6EFA-C0B7-4F2F-918D-C2A042A2F7C1}" type="slidenum">
              <a:rPr lang="cs-CZ" smtClean="0"/>
              <a:pPr>
                <a:defRPr/>
              </a:pPr>
              <a:t>24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929190" y="3071810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7286644" y="264318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214678" y="264318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643438" y="1785926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7585" name="Picture 1" descr="C:\Documents and Settings\mat\Dokumenty\Obrázky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3500438"/>
            <a:ext cx="1785950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972072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Teplota varu vody za normálního tlaku:</a:t>
            </a:r>
          </a:p>
          <a:p>
            <a:pPr>
              <a:buNone/>
            </a:pPr>
            <a:endParaRPr lang="cs-CZ" sz="2800" dirty="0" smtClean="0"/>
          </a:p>
          <a:p>
            <a:pPr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Teplota varu </a:t>
            </a:r>
            <a:r>
              <a:rPr lang="cs-CZ" sz="2800" dirty="0" smtClean="0"/>
              <a:t>kapaliny závisí na vnějším tlaku.</a:t>
            </a:r>
          </a:p>
          <a:p>
            <a:pPr marL="0" indent="0">
              <a:buNone/>
            </a:pPr>
            <a:r>
              <a:rPr lang="cs-CZ" sz="2800" dirty="0" smtClean="0"/>
              <a:t>- s rostoucím tlakem se zvyšuje a naopak</a:t>
            </a:r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endParaRPr lang="cs-CZ" sz="2800" dirty="0" smtClean="0"/>
          </a:p>
          <a:p>
            <a:pPr marL="0" indent="0">
              <a:buNone/>
            </a:pPr>
            <a:r>
              <a:rPr lang="cs-CZ" sz="2800" dirty="0" smtClean="0">
                <a:solidFill>
                  <a:srgbClr val="FF0000"/>
                </a:solidFill>
              </a:rPr>
              <a:t>Měrné skupenské teplo varu </a:t>
            </a:r>
            <a:r>
              <a:rPr lang="cs-CZ" sz="2800" dirty="0" smtClean="0"/>
              <a:t>= měrné skupenské teplo vypařování za teploty varu kapaliny.</a:t>
            </a:r>
          </a:p>
          <a:p>
            <a:pPr marL="0" indent="0">
              <a:buNone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25</a:t>
            </a:fld>
            <a:endParaRPr lang="cs-CZ" dirty="0"/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1714480" y="2285992"/>
          <a:ext cx="4000501" cy="685800"/>
        </p:xfrm>
        <a:graphic>
          <a:graphicData uri="http://schemas.openxmlformats.org/presentationml/2006/ole">
            <p:oleObj spid="_x0000_s64514" name="Rovnice" r:id="rId4" imgW="1333440" imgH="228600" progId="Equation.3">
              <p:embed/>
            </p:oleObj>
          </a:graphicData>
        </a:graphic>
      </p:graphicFrame>
      <p:pic>
        <p:nvPicPr>
          <p:cNvPr id="64515" name="Picture 3" descr="C:\Documents and Settings\mat\Dokumenty\Obrázky\Obrázek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8992" y="3998624"/>
            <a:ext cx="2500330" cy="1644954"/>
          </a:xfrm>
          <a:prstGeom prst="rect">
            <a:avLst/>
          </a:prstGeom>
          <a:noFill/>
        </p:spPr>
      </p:pic>
      <p:pic>
        <p:nvPicPr>
          <p:cNvPr id="6" name="Picture 4" descr="C:\Documents and Settings\mat\Dokumenty\Obrázky\untitled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00" y="4214818"/>
            <a:ext cx="1928826" cy="16073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Vypařování a kapalnění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786346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Kapalnění (kondenzace)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obrácený děj k vypařování</a:t>
            </a:r>
          </a:p>
          <a:p>
            <a:r>
              <a:rPr lang="cs-CZ" sz="2800" dirty="0" smtClean="0">
                <a:solidFill>
                  <a:srgbClr val="00001A"/>
                </a:solidFill>
              </a:rPr>
              <a:t>pára se mění v kapalinu: a) zmenšováním svého    </a:t>
            </a:r>
          </a:p>
          <a:p>
            <a:pPr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               objemu nebo</a:t>
            </a:r>
          </a:p>
          <a:p>
            <a:pPr marL="4310063" indent="-4310063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             b) snížením teploty</a:t>
            </a:r>
          </a:p>
          <a:p>
            <a:pPr marL="355600" indent="-355600"/>
            <a:r>
              <a:rPr lang="cs-CZ" sz="2800" dirty="0" smtClean="0">
                <a:solidFill>
                  <a:srgbClr val="00001A"/>
                </a:solidFill>
              </a:rPr>
              <a:t>při tomto ději se uvolňuje </a:t>
            </a:r>
            <a:r>
              <a:rPr lang="cs-CZ" sz="2800" dirty="0" smtClean="0">
                <a:solidFill>
                  <a:srgbClr val="FF0000"/>
                </a:solidFill>
              </a:rPr>
              <a:t>skupenské teplo kondenzační </a:t>
            </a:r>
          </a:p>
          <a:p>
            <a:pPr marL="355600" indent="-355600">
              <a:buClr>
                <a:schemeClr val="tx1"/>
              </a:buClr>
            </a:pPr>
            <a:r>
              <a:rPr lang="cs-CZ" sz="2800" dirty="0" smtClean="0">
                <a:solidFill>
                  <a:srgbClr val="FF0000"/>
                </a:solidFill>
              </a:rPr>
              <a:t>měrné skupenské teplo kondenzační </a:t>
            </a:r>
            <a:r>
              <a:rPr lang="cs-CZ" sz="2800" dirty="0" smtClean="0">
                <a:solidFill>
                  <a:srgbClr val="00001A"/>
                </a:solidFill>
              </a:rPr>
              <a:t>= měrné skupenské teplo vypařování téže látky při stejné teplotě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26</a:t>
            </a:fld>
            <a:endParaRPr lang="cs-CZ" dirty="0"/>
          </a:p>
        </p:txBody>
      </p:sp>
      <p:grpSp>
        <p:nvGrpSpPr>
          <p:cNvPr id="25" name="Group 265"/>
          <p:cNvGrpSpPr>
            <a:grpSpLocks/>
          </p:cNvGrpSpPr>
          <p:nvPr/>
        </p:nvGrpSpPr>
        <p:grpSpPr bwMode="auto">
          <a:xfrm>
            <a:off x="8006357" y="2643182"/>
            <a:ext cx="1137643" cy="2500330"/>
            <a:chOff x="3936" y="829"/>
            <a:chExt cx="1632" cy="3299"/>
          </a:xfrm>
        </p:grpSpPr>
        <p:grpSp>
          <p:nvGrpSpPr>
            <p:cNvPr id="26" name="Group 214"/>
            <p:cNvGrpSpPr>
              <a:grpSpLocks/>
            </p:cNvGrpSpPr>
            <p:nvPr/>
          </p:nvGrpSpPr>
          <p:grpSpPr bwMode="auto">
            <a:xfrm>
              <a:off x="3984" y="2256"/>
              <a:ext cx="1584" cy="1872"/>
              <a:chOff x="768" y="660"/>
              <a:chExt cx="1824" cy="1884"/>
            </a:xfrm>
          </p:grpSpPr>
          <p:grpSp>
            <p:nvGrpSpPr>
              <p:cNvPr id="29" name="Group 215"/>
              <p:cNvGrpSpPr>
                <a:grpSpLocks/>
              </p:cNvGrpSpPr>
              <p:nvPr/>
            </p:nvGrpSpPr>
            <p:grpSpPr bwMode="auto">
              <a:xfrm>
                <a:off x="768" y="660"/>
                <a:ext cx="1824" cy="1884"/>
                <a:chOff x="1104" y="2832"/>
                <a:chExt cx="1008" cy="1315"/>
              </a:xfrm>
            </p:grpSpPr>
            <p:sp>
              <p:nvSpPr>
                <p:cNvPr id="44" name="AutoShape 216"/>
                <p:cNvSpPr>
                  <a:spLocks noChangeArrowheads="1"/>
                </p:cNvSpPr>
                <p:nvPr/>
              </p:nvSpPr>
              <p:spPr bwMode="auto">
                <a:xfrm>
                  <a:off x="1104" y="2832"/>
                  <a:ext cx="998" cy="1315"/>
                </a:xfrm>
                <a:prstGeom prst="can">
                  <a:avLst>
                    <a:gd name="adj" fmla="val 32941"/>
                  </a:avLst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5" name="AutoShape 217"/>
                <p:cNvSpPr>
                  <a:spLocks noChangeArrowheads="1"/>
                </p:cNvSpPr>
                <p:nvPr/>
              </p:nvSpPr>
              <p:spPr bwMode="auto">
                <a:xfrm>
                  <a:off x="1104" y="3312"/>
                  <a:ext cx="998" cy="835"/>
                </a:xfrm>
                <a:prstGeom prst="can">
                  <a:avLst>
                    <a:gd name="adj" fmla="val 37394"/>
                  </a:avLst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6" name="AutoShape 218"/>
                <p:cNvSpPr>
                  <a:spLocks noChangeArrowheads="1"/>
                </p:cNvSpPr>
                <p:nvPr/>
              </p:nvSpPr>
              <p:spPr bwMode="auto">
                <a:xfrm rot="10800000">
                  <a:off x="1104" y="3408"/>
                  <a:ext cx="998" cy="739"/>
                </a:xfrm>
                <a:prstGeom prst="can">
                  <a:avLst>
                    <a:gd name="adj" fmla="val 37394"/>
                  </a:avLst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7" name="Oval 219"/>
                <p:cNvSpPr>
                  <a:spLocks noChangeArrowheads="1"/>
                </p:cNvSpPr>
                <p:nvPr/>
              </p:nvSpPr>
              <p:spPr bwMode="auto">
                <a:xfrm>
                  <a:off x="1104" y="3312"/>
                  <a:ext cx="1008" cy="384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30" name="Oval 22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" name="Oval 221"/>
              <p:cNvSpPr>
                <a:spLocks noChangeArrowheads="1"/>
              </p:cNvSpPr>
              <p:nvPr/>
            </p:nvSpPr>
            <p:spPr bwMode="auto">
              <a:xfrm>
                <a:off x="960" y="1584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Oval 222"/>
              <p:cNvSpPr>
                <a:spLocks noChangeArrowheads="1"/>
              </p:cNvSpPr>
              <p:nvPr/>
            </p:nvSpPr>
            <p:spPr bwMode="auto">
              <a:xfrm>
                <a:off x="2079" y="1536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3" name="Oval 223"/>
              <p:cNvSpPr>
                <a:spLocks noChangeArrowheads="1"/>
              </p:cNvSpPr>
              <p:nvPr/>
            </p:nvSpPr>
            <p:spPr bwMode="auto">
              <a:xfrm>
                <a:off x="1200" y="1488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4" name="Line 224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5" name="Line 225"/>
              <p:cNvSpPr>
                <a:spLocks noChangeShapeType="1"/>
              </p:cNvSpPr>
              <p:nvPr/>
            </p:nvSpPr>
            <p:spPr bwMode="auto">
              <a:xfrm flipV="1">
                <a:off x="1296" y="1152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6" name="Line 226"/>
              <p:cNvSpPr>
                <a:spLocks noChangeShapeType="1"/>
              </p:cNvSpPr>
              <p:nvPr/>
            </p:nvSpPr>
            <p:spPr bwMode="auto">
              <a:xfrm flipV="1">
                <a:off x="1728" y="1200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7" name="Line 227"/>
              <p:cNvSpPr>
                <a:spLocks noChangeShapeType="1"/>
              </p:cNvSpPr>
              <p:nvPr/>
            </p:nvSpPr>
            <p:spPr bwMode="auto">
              <a:xfrm flipV="1">
                <a:off x="2160" y="1200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38" name="Group 228"/>
              <p:cNvGrpSpPr>
                <a:grpSpLocks/>
              </p:cNvGrpSpPr>
              <p:nvPr/>
            </p:nvGrpSpPr>
            <p:grpSpPr bwMode="auto">
              <a:xfrm>
                <a:off x="2256" y="1152"/>
                <a:ext cx="177" cy="528"/>
                <a:chOff x="2256" y="1152"/>
                <a:chExt cx="177" cy="528"/>
              </a:xfrm>
            </p:grpSpPr>
            <p:sp>
              <p:nvSpPr>
                <p:cNvPr id="42" name="Oval 229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77" cy="18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3" name="Line 230"/>
                <p:cNvSpPr>
                  <a:spLocks noChangeShapeType="1"/>
                </p:cNvSpPr>
                <p:nvPr/>
              </p:nvSpPr>
              <p:spPr bwMode="auto">
                <a:xfrm>
                  <a:off x="2352" y="1344"/>
                  <a:ext cx="0" cy="336"/>
                </a:xfrm>
                <a:prstGeom prst="line">
                  <a:avLst/>
                </a:prstGeom>
                <a:noFill/>
                <a:ln w="76200">
                  <a:solidFill>
                    <a:srgbClr val="0033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39" name="Group 231"/>
              <p:cNvGrpSpPr>
                <a:grpSpLocks/>
              </p:cNvGrpSpPr>
              <p:nvPr/>
            </p:nvGrpSpPr>
            <p:grpSpPr bwMode="auto">
              <a:xfrm>
                <a:off x="1824" y="1296"/>
                <a:ext cx="177" cy="528"/>
                <a:chOff x="2256" y="1152"/>
                <a:chExt cx="177" cy="528"/>
              </a:xfrm>
            </p:grpSpPr>
            <p:sp>
              <p:nvSpPr>
                <p:cNvPr id="40" name="Oval 232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77" cy="18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41" name="Line 233"/>
                <p:cNvSpPr>
                  <a:spLocks noChangeShapeType="1"/>
                </p:cNvSpPr>
                <p:nvPr/>
              </p:nvSpPr>
              <p:spPr bwMode="auto">
                <a:xfrm>
                  <a:off x="2352" y="1344"/>
                  <a:ext cx="0" cy="336"/>
                </a:xfrm>
                <a:prstGeom prst="line">
                  <a:avLst/>
                </a:prstGeom>
                <a:noFill/>
                <a:ln w="76200">
                  <a:solidFill>
                    <a:srgbClr val="0033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27" name="Oval 235"/>
            <p:cNvSpPr>
              <a:spLocks noChangeArrowheads="1"/>
            </p:cNvSpPr>
            <p:nvPr/>
          </p:nvSpPr>
          <p:spPr bwMode="auto">
            <a:xfrm>
              <a:off x="3936" y="2256"/>
              <a:ext cx="1632" cy="480"/>
            </a:xfrm>
            <a:prstGeom prst="ellipse">
              <a:avLst/>
            </a:prstGeom>
            <a:solidFill>
              <a:srgbClr val="663300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pic>
          <p:nvPicPr>
            <p:cNvPr id="28" name="Picture 239" descr="lyze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33" y="829"/>
              <a:ext cx="1126" cy="1872"/>
            </a:xfrm>
            <a:prstGeom prst="rect">
              <a:avLst/>
            </a:prstGeom>
            <a:noFill/>
          </p:spPr>
        </p:pic>
      </p:grpSp>
      <p:grpSp>
        <p:nvGrpSpPr>
          <p:cNvPr id="133" name="Skupina 132"/>
          <p:cNvGrpSpPr/>
          <p:nvPr/>
        </p:nvGrpSpPr>
        <p:grpSpPr>
          <a:xfrm>
            <a:off x="7358082" y="1142984"/>
            <a:ext cx="1357322" cy="1556928"/>
            <a:chOff x="714348" y="1600200"/>
            <a:chExt cx="2590800" cy="2971800"/>
          </a:xfrm>
        </p:grpSpPr>
        <p:grpSp>
          <p:nvGrpSpPr>
            <p:cNvPr id="89" name="Group 189"/>
            <p:cNvGrpSpPr>
              <a:grpSpLocks/>
            </p:cNvGrpSpPr>
            <p:nvPr/>
          </p:nvGrpSpPr>
          <p:grpSpPr bwMode="auto">
            <a:xfrm>
              <a:off x="762000" y="1600200"/>
              <a:ext cx="2514600" cy="2971800"/>
              <a:chOff x="768" y="660"/>
              <a:chExt cx="1824" cy="1884"/>
            </a:xfrm>
          </p:grpSpPr>
          <p:grpSp>
            <p:nvGrpSpPr>
              <p:cNvPr id="90" name="Group 169"/>
              <p:cNvGrpSpPr>
                <a:grpSpLocks/>
              </p:cNvGrpSpPr>
              <p:nvPr/>
            </p:nvGrpSpPr>
            <p:grpSpPr bwMode="auto">
              <a:xfrm>
                <a:off x="768" y="660"/>
                <a:ext cx="1824" cy="1884"/>
                <a:chOff x="1104" y="2832"/>
                <a:chExt cx="1008" cy="1315"/>
              </a:xfrm>
            </p:grpSpPr>
            <p:sp>
              <p:nvSpPr>
                <p:cNvPr id="105" name="AutoShape 170"/>
                <p:cNvSpPr>
                  <a:spLocks noChangeArrowheads="1"/>
                </p:cNvSpPr>
                <p:nvPr/>
              </p:nvSpPr>
              <p:spPr bwMode="auto">
                <a:xfrm>
                  <a:off x="1104" y="2832"/>
                  <a:ext cx="998" cy="1315"/>
                </a:xfrm>
                <a:prstGeom prst="can">
                  <a:avLst>
                    <a:gd name="adj" fmla="val 32941"/>
                  </a:avLst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6" name="AutoShape 171"/>
                <p:cNvSpPr>
                  <a:spLocks noChangeArrowheads="1"/>
                </p:cNvSpPr>
                <p:nvPr/>
              </p:nvSpPr>
              <p:spPr bwMode="auto">
                <a:xfrm>
                  <a:off x="1104" y="3312"/>
                  <a:ext cx="998" cy="835"/>
                </a:xfrm>
                <a:prstGeom prst="can">
                  <a:avLst>
                    <a:gd name="adj" fmla="val 37394"/>
                  </a:avLst>
                </a:prstGeom>
                <a:solidFill>
                  <a:schemeClr val="accent1"/>
                </a:solidFill>
                <a:ln w="571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7" name="AutoShape 172"/>
                <p:cNvSpPr>
                  <a:spLocks noChangeArrowheads="1"/>
                </p:cNvSpPr>
                <p:nvPr/>
              </p:nvSpPr>
              <p:spPr bwMode="auto">
                <a:xfrm rot="10800000">
                  <a:off x="1104" y="3408"/>
                  <a:ext cx="998" cy="739"/>
                </a:xfrm>
                <a:prstGeom prst="can">
                  <a:avLst>
                    <a:gd name="adj" fmla="val 37394"/>
                  </a:avLst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8" name="Oval 173"/>
                <p:cNvSpPr>
                  <a:spLocks noChangeArrowheads="1"/>
                </p:cNvSpPr>
                <p:nvPr/>
              </p:nvSpPr>
              <p:spPr bwMode="auto">
                <a:xfrm>
                  <a:off x="1104" y="3312"/>
                  <a:ext cx="1008" cy="384"/>
                </a:xfrm>
                <a:prstGeom prst="ellipse">
                  <a:avLst/>
                </a:prstGeom>
                <a:solidFill>
                  <a:schemeClr val="accent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</p:grpSp>
          <p:sp>
            <p:nvSpPr>
              <p:cNvPr id="91" name="Oval 175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Oval 176"/>
              <p:cNvSpPr>
                <a:spLocks noChangeArrowheads="1"/>
              </p:cNvSpPr>
              <p:nvPr/>
            </p:nvSpPr>
            <p:spPr bwMode="auto">
              <a:xfrm>
                <a:off x="960" y="1584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Oval 177"/>
              <p:cNvSpPr>
                <a:spLocks noChangeArrowheads="1"/>
              </p:cNvSpPr>
              <p:nvPr/>
            </p:nvSpPr>
            <p:spPr bwMode="auto">
              <a:xfrm>
                <a:off x="2079" y="1536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4" name="Oval 179"/>
              <p:cNvSpPr>
                <a:spLocks noChangeArrowheads="1"/>
              </p:cNvSpPr>
              <p:nvPr/>
            </p:nvSpPr>
            <p:spPr bwMode="auto">
              <a:xfrm>
                <a:off x="1200" y="1488"/>
                <a:ext cx="177" cy="18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5" name="Line 180"/>
              <p:cNvSpPr>
                <a:spLocks noChangeShapeType="1"/>
              </p:cNvSpPr>
              <p:nvPr/>
            </p:nvSpPr>
            <p:spPr bwMode="auto">
              <a:xfrm flipV="1">
                <a:off x="1056" y="1248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6" name="Line 181"/>
              <p:cNvSpPr>
                <a:spLocks noChangeShapeType="1"/>
              </p:cNvSpPr>
              <p:nvPr/>
            </p:nvSpPr>
            <p:spPr bwMode="auto">
              <a:xfrm flipV="1">
                <a:off x="1296" y="1152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7" name="Line 182"/>
              <p:cNvSpPr>
                <a:spLocks noChangeShapeType="1"/>
              </p:cNvSpPr>
              <p:nvPr/>
            </p:nvSpPr>
            <p:spPr bwMode="auto">
              <a:xfrm flipV="1">
                <a:off x="1728" y="1200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8" name="Line 183"/>
              <p:cNvSpPr>
                <a:spLocks noChangeShapeType="1"/>
              </p:cNvSpPr>
              <p:nvPr/>
            </p:nvSpPr>
            <p:spPr bwMode="auto">
              <a:xfrm flipV="1">
                <a:off x="2160" y="1200"/>
                <a:ext cx="0" cy="336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99" name="Group 185"/>
              <p:cNvGrpSpPr>
                <a:grpSpLocks/>
              </p:cNvGrpSpPr>
              <p:nvPr/>
            </p:nvGrpSpPr>
            <p:grpSpPr bwMode="auto">
              <a:xfrm>
                <a:off x="2256" y="1152"/>
                <a:ext cx="177" cy="528"/>
                <a:chOff x="2256" y="1152"/>
                <a:chExt cx="177" cy="528"/>
              </a:xfrm>
            </p:grpSpPr>
            <p:sp>
              <p:nvSpPr>
                <p:cNvPr id="103" name="Oval 178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77" cy="18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4" name="Line 184"/>
                <p:cNvSpPr>
                  <a:spLocks noChangeShapeType="1"/>
                </p:cNvSpPr>
                <p:nvPr/>
              </p:nvSpPr>
              <p:spPr bwMode="auto">
                <a:xfrm>
                  <a:off x="2352" y="1344"/>
                  <a:ext cx="0" cy="336"/>
                </a:xfrm>
                <a:prstGeom prst="line">
                  <a:avLst/>
                </a:prstGeom>
                <a:noFill/>
                <a:ln w="76200">
                  <a:solidFill>
                    <a:srgbClr val="0033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  <p:grpSp>
            <p:nvGrpSpPr>
              <p:cNvPr id="100" name="Group 186"/>
              <p:cNvGrpSpPr>
                <a:grpSpLocks/>
              </p:cNvGrpSpPr>
              <p:nvPr/>
            </p:nvGrpSpPr>
            <p:grpSpPr bwMode="auto">
              <a:xfrm>
                <a:off x="1824" y="1296"/>
                <a:ext cx="177" cy="528"/>
                <a:chOff x="2256" y="1152"/>
                <a:chExt cx="177" cy="528"/>
              </a:xfrm>
            </p:grpSpPr>
            <p:sp>
              <p:nvSpPr>
                <p:cNvPr id="101" name="Oval 187"/>
                <p:cNvSpPr>
                  <a:spLocks noChangeArrowheads="1"/>
                </p:cNvSpPr>
                <p:nvPr/>
              </p:nvSpPr>
              <p:spPr bwMode="auto">
                <a:xfrm>
                  <a:off x="2256" y="1152"/>
                  <a:ext cx="177" cy="180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cs-CZ"/>
                </a:p>
              </p:txBody>
            </p:sp>
            <p:sp>
              <p:nvSpPr>
                <p:cNvPr id="102" name="Line 188"/>
                <p:cNvSpPr>
                  <a:spLocks noChangeShapeType="1"/>
                </p:cNvSpPr>
                <p:nvPr/>
              </p:nvSpPr>
              <p:spPr bwMode="auto">
                <a:xfrm>
                  <a:off x="2352" y="1344"/>
                  <a:ext cx="0" cy="336"/>
                </a:xfrm>
                <a:prstGeom prst="line">
                  <a:avLst/>
                </a:prstGeom>
                <a:noFill/>
                <a:ln w="76200">
                  <a:solidFill>
                    <a:srgbClr val="0033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cs-CZ"/>
                </a:p>
              </p:txBody>
            </p:sp>
          </p:grpSp>
        </p:grpSp>
        <p:sp>
          <p:nvSpPr>
            <p:cNvPr id="129" name="AutoShape 211"/>
            <p:cNvSpPr>
              <a:spLocks noChangeArrowheads="1"/>
            </p:cNvSpPr>
            <p:nvPr/>
          </p:nvSpPr>
          <p:spPr bwMode="auto">
            <a:xfrm>
              <a:off x="1676400" y="2438400"/>
              <a:ext cx="685800" cy="685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31" name="Oval 210"/>
            <p:cNvSpPr>
              <a:spLocks noChangeArrowheads="1"/>
            </p:cNvSpPr>
            <p:nvPr/>
          </p:nvSpPr>
          <p:spPr bwMode="auto">
            <a:xfrm>
              <a:off x="714348" y="1643050"/>
              <a:ext cx="2590800" cy="762000"/>
            </a:xfrm>
            <a:prstGeom prst="ellipse">
              <a:avLst/>
            </a:prstGeom>
            <a:solidFill>
              <a:srgbClr val="663300"/>
            </a:solidFill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Sytá pára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tabLst>
                <a:tab pos="1971675" algn="l"/>
              </a:tabLst>
            </a:pPr>
            <a:r>
              <a:rPr lang="cs-CZ" sz="2800" dirty="0" smtClean="0"/>
              <a:t>voda v a) otevřené nádobě – postupně se 	  	vypaří do prostoru</a:t>
            </a:r>
          </a:p>
          <a:p>
            <a:pPr marL="1519238">
              <a:buNone/>
              <a:tabLst>
                <a:tab pos="1971675" algn="l"/>
              </a:tabLst>
            </a:pPr>
            <a:r>
              <a:rPr lang="cs-CZ" sz="2800" dirty="0" smtClean="0"/>
              <a:t> 	b) uzavřené nádobě – na počátku větší 	počet molekul opouští kapalinu než ty 	které se vracejí</a:t>
            </a:r>
          </a:p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		- po určité době se počty vyrovnají</a:t>
            </a:r>
          </a:p>
          <a:p>
            <a:pPr>
              <a:buNone/>
            </a:pPr>
            <a:r>
              <a:rPr lang="cs-CZ" sz="2800" dirty="0" smtClean="0">
                <a:solidFill>
                  <a:srgbClr val="2FC9FF"/>
                </a:solidFill>
              </a:rPr>
              <a:t>sytá pára </a:t>
            </a:r>
            <a:r>
              <a:rPr lang="cs-CZ" sz="2800" dirty="0" smtClean="0"/>
              <a:t>= </a:t>
            </a:r>
            <a:r>
              <a:rPr lang="cs-CZ" sz="2800" dirty="0" err="1" smtClean="0"/>
              <a:t>pára</a:t>
            </a:r>
            <a:r>
              <a:rPr lang="cs-CZ" sz="2800" dirty="0" smtClean="0"/>
              <a:t>, která je v rovnovážném stavu se svou kapalinou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  <p:pic>
        <p:nvPicPr>
          <p:cNvPr id="69634" name="Picture 2" descr="C:\Documents and Settings\mat\Dokumenty\Obrázky\fyz_syta_para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5072074"/>
            <a:ext cx="2214578" cy="1683810"/>
          </a:xfrm>
          <a:prstGeom prst="rect">
            <a:avLst/>
          </a:prstGeom>
          <a:noFill/>
        </p:spPr>
      </p:pic>
      <p:sp>
        <p:nvSpPr>
          <p:cNvPr id="6" name="Šipka doprava 5"/>
          <p:cNvSpPr/>
          <p:nvPr/>
        </p:nvSpPr>
        <p:spPr>
          <a:xfrm>
            <a:off x="8001024" y="407194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Sytá pára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  <a:tabLst>
                <a:tab pos="1971675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Křivka syté páry</a:t>
            </a:r>
          </a:p>
          <a:p>
            <a:pPr>
              <a:tabLst>
                <a:tab pos="1971675" algn="l"/>
              </a:tabLst>
            </a:pPr>
            <a:r>
              <a:rPr lang="cs-CZ" sz="2800" dirty="0" smtClean="0"/>
              <a:t>graf závislosti tlaku syté páry na teplotě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28</a:t>
            </a:fld>
            <a:endParaRPr lang="cs-CZ" dirty="0"/>
          </a:p>
        </p:txBody>
      </p:sp>
      <p:grpSp>
        <p:nvGrpSpPr>
          <p:cNvPr id="8" name="Group 36"/>
          <p:cNvGrpSpPr>
            <a:grpSpLocks/>
          </p:cNvGrpSpPr>
          <p:nvPr/>
        </p:nvGrpSpPr>
        <p:grpSpPr bwMode="auto">
          <a:xfrm>
            <a:off x="214282" y="2786058"/>
            <a:ext cx="4986206" cy="3804505"/>
            <a:chOff x="773" y="240"/>
            <a:chExt cx="3979" cy="3036"/>
          </a:xfrm>
        </p:grpSpPr>
        <p:sp>
          <p:nvSpPr>
            <p:cNvPr id="9" name="Text Box 13"/>
            <p:cNvSpPr txBox="1">
              <a:spLocks noChangeArrowheads="1"/>
            </p:cNvSpPr>
            <p:nvPr/>
          </p:nvSpPr>
          <p:spPr bwMode="auto">
            <a:xfrm>
              <a:off x="794" y="240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800" u="none">
                  <a:effectLst/>
                </a:rPr>
                <a:t>p</a:t>
              </a:r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 flipH="1" flipV="1">
              <a:off x="1104" y="336"/>
              <a:ext cx="18" cy="2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15"/>
            <p:cNvSpPr>
              <a:spLocks noChangeShapeType="1"/>
            </p:cNvSpPr>
            <p:nvPr/>
          </p:nvSpPr>
          <p:spPr bwMode="auto">
            <a:xfrm>
              <a:off x="1133" y="2906"/>
              <a:ext cx="35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953" y="2920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400" b="0" i="0" u="none">
                  <a:effectLst/>
                </a:rPr>
                <a:t>0</a:t>
              </a: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4499" y="2949"/>
              <a:ext cx="25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800" u="none">
                  <a:effectLst/>
                </a:rPr>
                <a:t>T</a:t>
              </a:r>
            </a:p>
          </p:txBody>
        </p: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1152" y="912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" name="Line 23"/>
            <p:cNvSpPr>
              <a:spLocks noChangeShapeType="1"/>
            </p:cNvSpPr>
            <p:nvPr/>
          </p:nvSpPr>
          <p:spPr bwMode="auto">
            <a:xfrm flipH="1">
              <a:off x="3888" y="899"/>
              <a:ext cx="48" cy="202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6" name="Line 24"/>
            <p:cNvSpPr>
              <a:spLocks noChangeShapeType="1"/>
            </p:cNvSpPr>
            <p:nvPr/>
          </p:nvSpPr>
          <p:spPr bwMode="auto">
            <a:xfrm>
              <a:off x="1680" y="2304"/>
              <a:ext cx="0" cy="5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>
              <a:off x="773" y="2112"/>
              <a:ext cx="76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2400" u="none">
                  <a:effectLst/>
                </a:rPr>
                <a:t>p</a:t>
              </a:r>
              <a:r>
                <a:rPr lang="cs-CZ" sz="2400" u="none" baseline="-25000">
                  <a:effectLst/>
                </a:rPr>
                <a:t>A</a:t>
              </a:r>
              <a:endParaRPr lang="cs-CZ" sz="2400" u="none">
                <a:effectLst/>
              </a:endParaRPr>
            </a:p>
          </p:txBody>
        </p:sp>
        <p:sp>
          <p:nvSpPr>
            <p:cNvPr id="18" name="Text Box 27"/>
            <p:cNvSpPr txBox="1">
              <a:spLocks noChangeArrowheads="1"/>
            </p:cNvSpPr>
            <p:nvPr/>
          </p:nvSpPr>
          <p:spPr bwMode="auto">
            <a:xfrm>
              <a:off x="773" y="768"/>
              <a:ext cx="76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2400" u="none">
                  <a:effectLst/>
                </a:rPr>
                <a:t>p</a:t>
              </a:r>
              <a:r>
                <a:rPr lang="cs-CZ" sz="2400" u="none" baseline="-25000">
                  <a:effectLst/>
                </a:rPr>
                <a:t>K</a:t>
              </a:r>
              <a:endParaRPr lang="cs-CZ" sz="2400" u="none">
                <a:effectLst/>
              </a:endParaRPr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744" y="2928"/>
              <a:ext cx="76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2400" u="none">
                  <a:effectLst/>
                </a:rPr>
                <a:t>T</a:t>
              </a:r>
              <a:r>
                <a:rPr lang="cs-CZ" sz="2400" u="none" baseline="-25000">
                  <a:effectLst/>
                </a:rPr>
                <a:t>K</a:t>
              </a:r>
              <a:endParaRPr lang="cs-CZ" sz="2400" u="none">
                <a:effectLst/>
              </a:endParaRPr>
            </a:p>
          </p:txBody>
        </p:sp>
        <p:sp>
          <p:nvSpPr>
            <p:cNvPr id="20" name="Text Box 29"/>
            <p:cNvSpPr txBox="1">
              <a:spLocks noChangeArrowheads="1"/>
            </p:cNvSpPr>
            <p:nvPr/>
          </p:nvSpPr>
          <p:spPr bwMode="auto">
            <a:xfrm>
              <a:off x="1536" y="2928"/>
              <a:ext cx="763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cs-CZ" sz="2400" u="none">
                  <a:effectLst/>
                </a:rPr>
                <a:t>T</a:t>
              </a:r>
              <a:r>
                <a:rPr lang="cs-CZ" sz="2400" u="none" baseline="-25000">
                  <a:effectLst/>
                </a:rPr>
                <a:t>A</a:t>
              </a:r>
              <a:endParaRPr lang="cs-CZ" sz="2400" u="none">
                <a:effectLst/>
              </a:endParaRPr>
            </a:p>
          </p:txBody>
        </p:sp>
        <p:sp>
          <p:nvSpPr>
            <p:cNvPr id="21" name="Arc 30"/>
            <p:cNvSpPr>
              <a:spLocks/>
            </p:cNvSpPr>
            <p:nvPr/>
          </p:nvSpPr>
          <p:spPr bwMode="auto">
            <a:xfrm flipV="1">
              <a:off x="1392" y="576"/>
              <a:ext cx="2553" cy="1765"/>
            </a:xfrm>
            <a:custGeom>
              <a:avLst/>
              <a:gdLst>
                <a:gd name="G0" fmla="+- 0 0 0"/>
                <a:gd name="G1" fmla="+- 21467 0 0"/>
                <a:gd name="G2" fmla="+- 21600 0 0"/>
                <a:gd name="T0" fmla="*/ 2389 w 21266"/>
                <a:gd name="T1" fmla="*/ 0 h 21467"/>
                <a:gd name="T2" fmla="*/ 21266 w 21266"/>
                <a:gd name="T3" fmla="*/ 17681 h 21467"/>
                <a:gd name="T4" fmla="*/ 0 w 21266"/>
                <a:gd name="T5" fmla="*/ 21467 h 21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266" h="21467" fill="none" extrusionOk="0">
                  <a:moveTo>
                    <a:pt x="2389" y="-1"/>
                  </a:moveTo>
                  <a:cubicBezTo>
                    <a:pt x="11904" y="1058"/>
                    <a:pt x="19587" y="8255"/>
                    <a:pt x="21265" y="17681"/>
                  </a:cubicBezTo>
                </a:path>
                <a:path w="21266" h="21467" stroke="0" extrusionOk="0">
                  <a:moveTo>
                    <a:pt x="2389" y="-1"/>
                  </a:moveTo>
                  <a:cubicBezTo>
                    <a:pt x="11904" y="1058"/>
                    <a:pt x="19587" y="8255"/>
                    <a:pt x="21265" y="17681"/>
                  </a:cubicBezTo>
                  <a:lnTo>
                    <a:pt x="0" y="21467"/>
                  </a:lnTo>
                  <a:close/>
                </a:path>
              </a:pathLst>
            </a:cu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Line 31"/>
            <p:cNvSpPr>
              <a:spLocks noChangeShapeType="1"/>
            </p:cNvSpPr>
            <p:nvPr/>
          </p:nvSpPr>
          <p:spPr bwMode="auto">
            <a:xfrm>
              <a:off x="1152" y="235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Oval 32"/>
            <p:cNvSpPr>
              <a:spLocks noChangeArrowheads="1"/>
            </p:cNvSpPr>
            <p:nvPr/>
          </p:nvSpPr>
          <p:spPr bwMode="auto">
            <a:xfrm>
              <a:off x="3888" y="86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Oval 33"/>
            <p:cNvSpPr>
              <a:spLocks noChangeArrowheads="1"/>
            </p:cNvSpPr>
            <p:nvPr/>
          </p:nvSpPr>
          <p:spPr bwMode="auto">
            <a:xfrm>
              <a:off x="1632" y="2304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Text Box 34"/>
            <p:cNvSpPr txBox="1">
              <a:spLocks noChangeArrowheads="1"/>
            </p:cNvSpPr>
            <p:nvPr/>
          </p:nvSpPr>
          <p:spPr bwMode="auto">
            <a:xfrm>
              <a:off x="3936" y="576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800" i="0" u="none">
                  <a:solidFill>
                    <a:srgbClr val="FF0000"/>
                  </a:solidFill>
                  <a:effectLst/>
                </a:rPr>
                <a:t>K</a:t>
              </a:r>
            </a:p>
          </p:txBody>
        </p:sp>
        <p:sp>
          <p:nvSpPr>
            <p:cNvPr id="26" name="Text Box 35"/>
            <p:cNvSpPr txBox="1">
              <a:spLocks noChangeArrowheads="1"/>
            </p:cNvSpPr>
            <p:nvPr/>
          </p:nvSpPr>
          <p:spPr bwMode="auto">
            <a:xfrm>
              <a:off x="1546" y="1977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cs-CZ" sz="2800" i="0" u="none">
                  <a:solidFill>
                    <a:srgbClr val="FF0000"/>
                  </a:solidFill>
                  <a:effectLst/>
                </a:rPr>
                <a:t>A</a:t>
              </a: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5000628" y="3929066"/>
            <a:ext cx="41433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628650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 = </a:t>
            </a:r>
            <a:r>
              <a:rPr lang="cs-CZ" sz="2800" dirty="0" smtClean="0">
                <a:solidFill>
                  <a:srgbClr val="00B0F0"/>
                </a:solidFill>
              </a:rPr>
              <a:t>trojný bod </a:t>
            </a:r>
            <a:r>
              <a:rPr lang="cs-CZ" sz="2800" dirty="0" smtClean="0"/>
              <a:t>	(rovnovážný stav 	kapaliny a syté páry)</a:t>
            </a:r>
          </a:p>
          <a:p>
            <a:pPr>
              <a:tabLst>
                <a:tab pos="628650" algn="l"/>
              </a:tabLst>
            </a:pPr>
            <a:r>
              <a:rPr lang="cs-CZ" sz="2800" dirty="0" smtClean="0">
                <a:solidFill>
                  <a:srgbClr val="FF0000"/>
                </a:solidFill>
              </a:rPr>
              <a:t>K</a:t>
            </a:r>
            <a:r>
              <a:rPr lang="cs-CZ" sz="2800" dirty="0" smtClean="0"/>
              <a:t> = </a:t>
            </a:r>
            <a:r>
              <a:rPr lang="cs-CZ" sz="2800" dirty="0" smtClean="0">
                <a:solidFill>
                  <a:srgbClr val="00B0F0"/>
                </a:solidFill>
              </a:rPr>
              <a:t>kritický bod </a:t>
            </a:r>
            <a:r>
              <a:rPr lang="cs-CZ" sz="2800" dirty="0" smtClean="0"/>
              <a:t>(kritický 	stav látky)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Fázový diagram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= </a:t>
            </a:r>
            <a:r>
              <a:rPr lang="cs-CZ" sz="2800" dirty="0" smtClean="0">
                <a:solidFill>
                  <a:srgbClr val="00B0F0"/>
                </a:solidFill>
              </a:rPr>
              <a:t>diagram skupenství</a:t>
            </a:r>
          </a:p>
          <a:p>
            <a:pPr>
              <a:buNone/>
              <a:tabLst>
                <a:tab pos="1971675" algn="l"/>
              </a:tabLst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29</a:t>
            </a:fld>
            <a:endParaRPr lang="cs-CZ" dirty="0"/>
          </a:p>
        </p:txBody>
      </p:sp>
      <p:pic>
        <p:nvPicPr>
          <p:cNvPr id="73732" name="Picture 4" descr="http://www.techmania.cz/edutorium/data/fil_1906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18" y="2214554"/>
            <a:ext cx="6072232" cy="4309944"/>
          </a:xfrm>
          <a:prstGeom prst="rect">
            <a:avLst/>
          </a:prstGeom>
          <a:noFill/>
        </p:spPr>
      </p:pic>
      <p:pic>
        <p:nvPicPr>
          <p:cNvPr id="73730" name="Picture 2" descr="http://leccos.com/pics/pic/fazovy_diagra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98" y="1714489"/>
            <a:ext cx="3071802" cy="27714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643470"/>
          </a:xfrm>
        </p:spPr>
        <p:txBody>
          <a:bodyPr/>
          <a:lstStyle/>
          <a:p>
            <a:pPr>
              <a:buNone/>
            </a:pPr>
            <a:r>
              <a:rPr lang="cs-CZ" sz="2800" dirty="0" smtClean="0">
                <a:solidFill>
                  <a:srgbClr val="FF0000"/>
                </a:solidFill>
                <a:latin typeface="Arial" charset="0"/>
              </a:rPr>
              <a:t>Tání:</a:t>
            </a:r>
          </a:p>
          <a:p>
            <a:pPr marL="355600" indent="-355600"/>
            <a:r>
              <a:rPr lang="cs-CZ" sz="2800" dirty="0" smtClean="0">
                <a:latin typeface="Arial" charset="0"/>
              </a:rPr>
              <a:t>Zahříváme–li těleso z </a:t>
            </a:r>
            <a:r>
              <a:rPr lang="cs-CZ" sz="2800" dirty="0" smtClean="0">
                <a:solidFill>
                  <a:srgbClr val="2FC9FF"/>
                </a:solidFill>
                <a:latin typeface="Arial" charset="0"/>
              </a:rPr>
              <a:t>krystalické látky </a:t>
            </a:r>
            <a:r>
              <a:rPr lang="cs-CZ" sz="2800" dirty="0" smtClean="0">
                <a:latin typeface="Arial" charset="0"/>
              </a:rPr>
              <a:t>(led, kov) zvyšuje se jeho teplota a po dosažení </a:t>
            </a:r>
            <a:r>
              <a:rPr lang="cs-CZ" sz="2800" b="1" dirty="0" smtClean="0">
                <a:latin typeface="Arial" charset="0"/>
              </a:rPr>
              <a:t>teploty tání </a:t>
            </a:r>
            <a:r>
              <a:rPr lang="cs-CZ" sz="2800" b="1" dirty="0" err="1" smtClean="0">
                <a:latin typeface="Arial" charset="0"/>
              </a:rPr>
              <a:t>t</a:t>
            </a:r>
            <a:r>
              <a:rPr lang="cs-CZ" sz="2800" b="1" baseline="-25000" dirty="0" err="1" smtClean="0">
                <a:latin typeface="Arial" charset="0"/>
              </a:rPr>
              <a:t>t</a:t>
            </a:r>
            <a:r>
              <a:rPr lang="cs-CZ" sz="2800" dirty="0" smtClean="0">
                <a:latin typeface="Arial" charset="0"/>
              </a:rPr>
              <a:t> se pevná látka přeměňuje na kapalnou o stejné teplotě.</a:t>
            </a:r>
          </a:p>
          <a:p>
            <a:pPr marL="355600" indent="-355600">
              <a:buNone/>
            </a:pPr>
            <a:endParaRPr lang="cs-CZ" sz="2800" dirty="0" smtClean="0">
              <a:solidFill>
                <a:srgbClr val="FF0000"/>
              </a:solidFill>
              <a:latin typeface="Arial" charset="0"/>
            </a:endParaRPr>
          </a:p>
          <a:p>
            <a:pPr marL="355600" indent="-355600">
              <a:buClr>
                <a:schemeClr val="tx1"/>
              </a:buClr>
            </a:pPr>
            <a:r>
              <a:rPr lang="cs-CZ" sz="2800" dirty="0" smtClean="0">
                <a:solidFill>
                  <a:srgbClr val="2FC9FF"/>
                </a:solidFill>
                <a:latin typeface="Arial" charset="0"/>
              </a:rPr>
              <a:t>Pevné amorfní látky </a:t>
            </a:r>
            <a:r>
              <a:rPr lang="cs-CZ" sz="2800" dirty="0" smtClean="0">
                <a:latin typeface="Arial" charset="0"/>
              </a:rPr>
              <a:t>(vosk, sádlo, sklo, plasty) při zahřívání postupně měknou až se přemění v kapalinu. Nemají proto určitou teplotu tání.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Vodní pára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>
              <a:tabLst>
                <a:tab pos="1971675" algn="l"/>
              </a:tabLst>
            </a:pPr>
            <a:r>
              <a:rPr lang="cs-CZ" sz="2800" dirty="0" smtClean="0"/>
              <a:t>v dolních vrstvách zemské atmosféry</a:t>
            </a:r>
          </a:p>
          <a:p>
            <a:pPr>
              <a:tabLst>
                <a:tab pos="1971675" algn="l"/>
              </a:tabLst>
            </a:pPr>
            <a:r>
              <a:rPr lang="cs-CZ" sz="2800" dirty="0" smtClean="0"/>
              <a:t>vzniká vypařováním moří, jezer, řek, vody v půdě, v rostlinách atd.</a:t>
            </a:r>
          </a:p>
          <a:p>
            <a:pPr>
              <a:tabLst>
                <a:tab pos="1971675" algn="l"/>
              </a:tabLst>
            </a:pPr>
            <a:r>
              <a:rPr lang="cs-CZ" sz="2800" dirty="0" smtClean="0"/>
              <a:t>hmotnost vodní páry se mění v denní i roční době, s místem na Zemi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Absolutní vlhkost vzduchu:</a:t>
            </a:r>
            <a:r>
              <a:rPr lang="cs-CZ" sz="2800" dirty="0" smtClean="0"/>
              <a:t>	[kg . m</a:t>
            </a:r>
            <a:r>
              <a:rPr lang="cs-CZ" sz="2800" baseline="30000" dirty="0" smtClean="0"/>
              <a:t>-3</a:t>
            </a:r>
            <a:r>
              <a:rPr lang="cs-CZ" sz="2800" dirty="0" smtClean="0"/>
              <a:t>]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1400" dirty="0" smtClean="0"/>
          </a:p>
          <a:p>
            <a:pPr>
              <a:tabLst>
                <a:tab pos="1971675" algn="l"/>
                <a:tab pos="6008688" algn="l"/>
              </a:tabLst>
            </a:pPr>
            <a:r>
              <a:rPr lang="cs-CZ" sz="2800" dirty="0" smtClean="0"/>
              <a:t>vodní pára ve vzduchu je obvykle pára přehřátá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dirty="0" smtClean="0"/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dirty="0" smtClean="0"/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dirty="0" smtClean="0"/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baseline="30000" dirty="0" smtClean="0"/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dirty="0" smtClean="0"/>
          </a:p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1923" name="Rovnice" r:id="rId4" imgW="114120" imgH="215640" progId="Equation.3">
              <p:embed/>
            </p:oleObj>
          </a:graphicData>
        </a:graphic>
      </p:graphicFrame>
      <p:graphicFrame>
        <p:nvGraphicFramePr>
          <p:cNvPr id="81924" name="Object 4"/>
          <p:cNvGraphicFramePr>
            <a:graphicFrameLocks noChangeAspect="1"/>
          </p:cNvGraphicFramePr>
          <p:nvPr/>
        </p:nvGraphicFramePr>
        <p:xfrm>
          <a:off x="4714876" y="3786190"/>
          <a:ext cx="1247775" cy="1171575"/>
        </p:xfrm>
        <a:graphic>
          <a:graphicData uri="http://schemas.openxmlformats.org/presentationml/2006/ole">
            <p:oleObj spid="_x0000_s81924" name="Rovnice" r:id="rId5" imgW="4190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Vodní pára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857784"/>
          </a:xfrm>
        </p:spPr>
        <p:txBody>
          <a:bodyPr/>
          <a:lstStyle/>
          <a:p>
            <a:pPr marL="0" indent="0"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/>
              <a:t>Stane-li se vodní pára </a:t>
            </a:r>
            <a:r>
              <a:rPr lang="cs-CZ" sz="2800" dirty="0" smtClean="0">
                <a:cs typeface="Times New Roman" pitchFamily="18" charset="0"/>
              </a:rPr>
              <a:t>sytou, dosáhne nejvyšší mo</a:t>
            </a:r>
            <a:r>
              <a:rPr lang="cs-CZ" sz="2800" dirty="0" smtClean="0"/>
              <a:t>ž</a:t>
            </a:r>
            <a:r>
              <a:rPr lang="cs-CZ" sz="2800" dirty="0" smtClean="0">
                <a:cs typeface="Times New Roman" pitchFamily="18" charset="0"/>
              </a:rPr>
              <a:t>né vlhkosti vzduchu 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</a:t>
            </a:r>
            <a:r>
              <a:rPr lang="cs-CZ" sz="2800" baseline="-30000" dirty="0" smtClean="0">
                <a:cs typeface="Times New Roman" pitchFamily="18" charset="0"/>
              </a:rPr>
              <a:t>m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 při dané teplot</a:t>
            </a:r>
            <a:r>
              <a:rPr lang="cs-CZ" sz="2800" dirty="0" smtClean="0">
                <a:sym typeface="Symbol" pitchFamily="18" charset="2"/>
              </a:rPr>
              <a:t>ě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. P</a:t>
            </a:r>
            <a:r>
              <a:rPr lang="cs-CZ" sz="2800" dirty="0" smtClean="0">
                <a:sym typeface="Symbol" pitchFamily="18" charset="2"/>
              </a:rPr>
              <a:t>ř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i dalším ochlazování za</a:t>
            </a:r>
            <a:r>
              <a:rPr lang="cs-CZ" sz="2800" dirty="0" smtClean="0">
                <a:sym typeface="Symbol" pitchFamily="18" charset="2"/>
              </a:rPr>
              <a:t>č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ne pára kapaln</a:t>
            </a:r>
            <a:r>
              <a:rPr lang="cs-CZ" sz="2800" dirty="0" smtClean="0">
                <a:sym typeface="Symbol" pitchFamily="18" charset="2"/>
              </a:rPr>
              <a:t>ě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t → mlha, srá</a:t>
            </a:r>
            <a:r>
              <a:rPr lang="cs-CZ" sz="2800" dirty="0" smtClean="0">
                <a:sym typeface="Symbol" pitchFamily="18" charset="2"/>
              </a:rPr>
              <a:t>ž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ky.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baseline="30000" dirty="0" smtClean="0">
              <a:solidFill>
                <a:srgbClr val="00B0F0"/>
              </a:solidFill>
            </a:endParaRPr>
          </a:p>
          <a:p>
            <a:pPr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>
                <a:solidFill>
                  <a:srgbClr val="00B0F0"/>
                </a:solidFill>
              </a:rPr>
              <a:t>Relativní vlhkost vzduchu:	</a:t>
            </a:r>
            <a:r>
              <a:rPr lang="cs-CZ" sz="2800" dirty="0" smtClean="0"/>
              <a:t>[%]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endParaRPr lang="cs-CZ" sz="2800" dirty="0" smtClean="0"/>
          </a:p>
          <a:p>
            <a:pPr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/>
              <a:t>Suchý vzduch </a:t>
            </a:r>
            <a:r>
              <a:rPr lang="el-GR" sz="2800" dirty="0" smtClean="0"/>
              <a:t>φ</a:t>
            </a:r>
            <a:r>
              <a:rPr lang="cs-CZ" sz="2800" dirty="0" smtClean="0"/>
              <a:t> = 0%.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/>
              <a:t>Vzduch zcela nasycený vodní párou </a:t>
            </a:r>
            <a:r>
              <a:rPr lang="el-GR" sz="2800" dirty="0" smtClean="0"/>
              <a:t>φ</a:t>
            </a:r>
            <a:r>
              <a:rPr lang="cs-CZ" sz="2800" dirty="0" smtClean="0"/>
              <a:t> = 100%.</a:t>
            </a:r>
          </a:p>
          <a:p>
            <a:pPr>
              <a:buNone/>
              <a:tabLst>
                <a:tab pos="1971675" algn="l"/>
                <a:tab pos="6008688" algn="l"/>
              </a:tabLst>
            </a:pPr>
            <a:r>
              <a:rPr lang="cs-CZ" sz="2800" dirty="0" smtClean="0"/>
              <a:t>Nejvhodnější vzduch </a:t>
            </a:r>
            <a:r>
              <a:rPr lang="el-GR" sz="2800" dirty="0" smtClean="0"/>
              <a:t>φ</a:t>
            </a:r>
            <a:r>
              <a:rPr lang="cs-CZ" sz="2800" dirty="0" smtClean="0"/>
              <a:t> = 50% – 70%.</a:t>
            </a:r>
          </a:p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2946" name="Rovnice" r:id="rId4" imgW="114120" imgH="215640" progId="Equation.3">
              <p:embed/>
            </p:oleObj>
          </a:graphicData>
        </a:graphic>
      </p:graphicFrame>
      <p:graphicFrame>
        <p:nvGraphicFramePr>
          <p:cNvPr id="81925" name="Object 5"/>
          <p:cNvGraphicFramePr>
            <a:graphicFrameLocks noChangeAspect="1"/>
          </p:cNvGraphicFramePr>
          <p:nvPr/>
        </p:nvGraphicFramePr>
        <p:xfrm>
          <a:off x="4643438" y="3571876"/>
          <a:ext cx="1398587" cy="1284287"/>
        </p:xfrm>
        <a:graphic>
          <a:graphicData uri="http://schemas.openxmlformats.org/presentationml/2006/ole">
            <p:oleObj spid="_x0000_s82948" name="Rovnice" r:id="rId5" imgW="4698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Vodní pára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5000660"/>
          </a:xfrm>
        </p:spPr>
        <p:txBody>
          <a:bodyPr/>
          <a:lstStyle/>
          <a:p>
            <a:pPr>
              <a:buNone/>
              <a:tabLst>
                <a:tab pos="1971675" algn="l"/>
              </a:tabLst>
            </a:pPr>
            <a:r>
              <a:rPr lang="cs-CZ" sz="2800" smtClean="0">
                <a:solidFill>
                  <a:srgbClr val="00B0F0"/>
                </a:solidFill>
              </a:rPr>
              <a:t>Rosný </a:t>
            </a:r>
            <a:r>
              <a:rPr lang="cs-CZ" sz="2800" dirty="0" smtClean="0">
                <a:solidFill>
                  <a:srgbClr val="00B0F0"/>
                </a:solidFill>
              </a:rPr>
              <a:t>bod </a:t>
            </a:r>
          </a:p>
          <a:p>
            <a:pPr>
              <a:tabLst>
                <a:tab pos="1971675" algn="l"/>
              </a:tabLst>
            </a:pPr>
            <a:r>
              <a:rPr lang="cs-CZ" sz="2800" dirty="0" smtClean="0"/>
              <a:t>charakterizuje vlhkost vzduchu</a:t>
            </a:r>
          </a:p>
          <a:p>
            <a:pPr>
              <a:tabLst>
                <a:tab pos="1971675" algn="l"/>
              </a:tabLst>
            </a:pPr>
            <a:r>
              <a:rPr lang="cs-CZ" sz="2800" dirty="0" smtClean="0"/>
              <a:t>je dán teplotou rosného bodu = teplota při níž se přehřátá vodní pára mění v sytou</a:t>
            </a:r>
          </a:p>
          <a:p>
            <a:pPr>
              <a:buNone/>
              <a:tabLst>
                <a:tab pos="1971675" algn="l"/>
              </a:tabLst>
            </a:pPr>
            <a:r>
              <a:rPr lang="cs-CZ" sz="2800" dirty="0" smtClean="0"/>
              <a:t>Z vodní páry vzniká:</a:t>
            </a:r>
          </a:p>
          <a:p>
            <a:pPr marL="514350" indent="-514350">
              <a:buFont typeface="+mj-lt"/>
              <a:buAutoNum type="alphaLcParenR"/>
              <a:tabLst>
                <a:tab pos="1971675" algn="l"/>
              </a:tabLst>
            </a:pPr>
            <a:r>
              <a:rPr lang="cs-CZ" sz="2800" dirty="0" smtClean="0"/>
              <a:t>na chladných předmětech </a:t>
            </a:r>
            <a:r>
              <a:rPr lang="cs-CZ" sz="2800" dirty="0" smtClean="0">
                <a:solidFill>
                  <a:srgbClr val="FF0000"/>
                </a:solidFill>
              </a:rPr>
              <a:t>rosa</a:t>
            </a:r>
          </a:p>
          <a:p>
            <a:pPr marL="514350" indent="-514350">
              <a:buFont typeface="+mj-lt"/>
              <a:buAutoNum type="alphaLcParenR"/>
              <a:tabLst>
                <a:tab pos="1971675" algn="l"/>
              </a:tabLst>
            </a:pPr>
            <a:r>
              <a:rPr lang="cs-CZ" sz="2800" dirty="0" smtClean="0"/>
              <a:t>nad povrchem země </a:t>
            </a:r>
            <a:r>
              <a:rPr lang="cs-CZ" sz="2800" dirty="0" smtClean="0">
                <a:solidFill>
                  <a:srgbClr val="FF0000"/>
                </a:solidFill>
              </a:rPr>
              <a:t>mlha</a:t>
            </a:r>
          </a:p>
          <a:p>
            <a:pPr marL="514350" indent="-514350">
              <a:buFont typeface="+mj-lt"/>
              <a:buAutoNum type="alphaLcParenR"/>
              <a:tabLst>
                <a:tab pos="1971675" algn="l"/>
              </a:tabLst>
            </a:pPr>
            <a:r>
              <a:rPr lang="cs-CZ" sz="2800" dirty="0" smtClean="0"/>
              <a:t>ve větších výškách </a:t>
            </a:r>
            <a:r>
              <a:rPr lang="cs-CZ" sz="2800" dirty="0" smtClean="0">
                <a:solidFill>
                  <a:srgbClr val="FF0000"/>
                </a:solidFill>
              </a:rPr>
              <a:t>mraky</a:t>
            </a:r>
          </a:p>
          <a:p>
            <a:pPr marL="514350" indent="-514350">
              <a:buNone/>
              <a:tabLst>
                <a:tab pos="1971675" algn="l"/>
              </a:tabLst>
            </a:pPr>
            <a:r>
              <a:rPr lang="cs-CZ" sz="2800" dirty="0" smtClean="0"/>
              <a:t>Je-li teplota rosného bodu nižší než 0°C vzniká jinovatka (sníh).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32</a:t>
            </a:fld>
            <a:endParaRPr lang="cs-CZ" dirty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83970" name="Rovnice" r:id="rId4" imgW="1141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33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Použitá literatura a www stránky</a:t>
            </a:r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285750" y="1714500"/>
            <a:ext cx="8229600" cy="5000648"/>
          </a:xfrm>
        </p:spPr>
        <p:txBody>
          <a:bodyPr/>
          <a:lstStyle/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100" b="1" dirty="0" smtClean="0"/>
              <a:t>Fyzika pro gymnázia – Molekulová fyzika a termika</a:t>
            </a:r>
          </a:p>
          <a:p>
            <a:pPr>
              <a:buFont typeface="Arial" pitchFamily="34" charset="0"/>
              <a:buChar char="•"/>
            </a:pPr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doc. RNDr. Miroslava Široká,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Sbírka úloh pro střední školy</a:t>
            </a:r>
          </a:p>
          <a:p>
            <a:r>
              <a:rPr lang="cs-CZ" sz="2100" dirty="0" smtClean="0"/>
              <a:t>Oldřich Lepil a kolektiv</a:t>
            </a:r>
          </a:p>
          <a:p>
            <a:pPr>
              <a:buNone/>
            </a:pPr>
            <a:r>
              <a:rPr lang="cs-CZ" sz="2100" b="1" dirty="0" smtClean="0"/>
              <a:t>Fyzika pro střední školy</a:t>
            </a:r>
          </a:p>
          <a:p>
            <a:r>
              <a:rPr lang="cs-CZ" sz="2100" dirty="0" smtClean="0"/>
              <a:t>doc. RNDr. Oldřich Lepil,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r>
              <a:rPr lang="cs-CZ" sz="2100" dirty="0" smtClean="0"/>
              <a:t>RNDr. Milan Bednařík, </a:t>
            </a:r>
            <a:r>
              <a:rPr lang="cs-CZ" sz="2100" dirty="0" err="1" smtClean="0"/>
              <a:t>CSc</a:t>
            </a:r>
            <a:endParaRPr lang="cs-CZ" sz="2100" dirty="0" smtClean="0"/>
          </a:p>
          <a:p>
            <a:pPr>
              <a:buNone/>
            </a:pPr>
            <a:r>
              <a:rPr lang="cs-CZ" sz="2100" b="1" dirty="0" err="1" smtClean="0"/>
              <a:t>Fyzweb.cz</a:t>
            </a:r>
            <a:endParaRPr lang="cs-CZ" sz="2100" b="1" dirty="0" smtClean="0"/>
          </a:p>
          <a:p>
            <a:pPr>
              <a:buNone/>
            </a:pPr>
            <a:endParaRPr lang="cs-CZ" dirty="0" smtClean="0"/>
          </a:p>
        </p:txBody>
      </p:sp>
      <p:pic>
        <p:nvPicPr>
          <p:cNvPr id="10" name="Picture 2" descr="E:\projekt!!!!\logoProjektu%20%C5%99%C3%ADjen[1]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857364"/>
            <a:ext cx="42481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pic>
        <p:nvPicPr>
          <p:cNvPr id="26627" name="Picture 3" descr="C:\Documents and Settings\mat\Dokumenty\Obrázky\Obrázek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857364"/>
            <a:ext cx="7842832" cy="4429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329642" cy="441167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/>
              <a:t>Různé látky mají různé teploty tání závislé na vnějším tlaku.</a:t>
            </a:r>
          </a:p>
          <a:p>
            <a:pPr marL="1614488" indent="-1614488">
              <a:buNone/>
            </a:pPr>
            <a:r>
              <a:rPr lang="cs-CZ" sz="2800" dirty="0" smtClean="0"/>
              <a:t>Teplota tání při normálním tlaku – viz MFCHT: kyslík -218,4°C</a:t>
            </a:r>
          </a:p>
          <a:p>
            <a:pPr marL="0" indent="0">
              <a:buNone/>
            </a:pPr>
            <a:r>
              <a:rPr lang="cs-CZ" sz="2800" dirty="0" smtClean="0"/>
              <a:t>	       led 0°C</a:t>
            </a:r>
          </a:p>
          <a:p>
            <a:pPr marL="0" indent="0">
              <a:buNone/>
            </a:pPr>
            <a:r>
              <a:rPr lang="cs-CZ" sz="2800" dirty="0" smtClean="0"/>
              <a:t>	       olovo 327,4 0°C</a:t>
            </a:r>
          </a:p>
          <a:p>
            <a:pPr marL="0" indent="0">
              <a:buNone/>
            </a:pPr>
            <a:r>
              <a:rPr lang="cs-CZ" sz="2800" dirty="0" smtClean="0"/>
              <a:t>	       zlato 1 064,4 0°C </a:t>
            </a:r>
          </a:p>
          <a:p>
            <a:pPr marL="0" indent="0">
              <a:buNone/>
            </a:pPr>
            <a:r>
              <a:rPr lang="cs-CZ" sz="2800" dirty="0" smtClean="0"/>
              <a:t>Některé látky(dřevo, mramor) se rozkládají  již při teplotě nižší než je teplota tání</a:t>
            </a:r>
            <a:r>
              <a:rPr lang="cs-CZ" dirty="0" smtClean="0"/>
              <a:t>.	 	 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30723" name="Picture 3" descr="C:\Documents and Settings\mat\Dokumenty\Obrázky\rampou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214686"/>
            <a:ext cx="300039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411675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2FC9FF"/>
                </a:solidFill>
              </a:rPr>
              <a:t>Slitiny kovů </a:t>
            </a:r>
            <a:r>
              <a:rPr lang="cs-CZ" sz="2800" dirty="0" smtClean="0"/>
              <a:t>tají při teplotě nižší než je průměrná hodnota teplot, při níž tají jednotlivě. </a:t>
            </a:r>
          </a:p>
          <a:p>
            <a:pPr marL="0" indent="0">
              <a:buNone/>
            </a:pPr>
            <a:r>
              <a:rPr lang="cs-CZ" sz="2800" dirty="0" smtClean="0"/>
              <a:t>Např. cín         = 232°C</a:t>
            </a:r>
          </a:p>
          <a:p>
            <a:pPr marL="0" indent="0">
              <a:buNone/>
            </a:pPr>
            <a:r>
              <a:rPr lang="cs-CZ" sz="2800" dirty="0" smtClean="0"/>
              <a:t>          olovo     = 327,3°C</a:t>
            </a:r>
          </a:p>
          <a:p>
            <a:pPr marL="0" indent="0">
              <a:buNone/>
            </a:pPr>
            <a:r>
              <a:rPr lang="cs-CZ" sz="2800" dirty="0" smtClean="0"/>
              <a:t>          slitina = klempířská pájka     = 240°C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500298" y="2643182"/>
          <a:ext cx="313662" cy="500066"/>
        </p:xfrm>
        <a:graphic>
          <a:graphicData uri="http://schemas.openxmlformats.org/presentationml/2006/ole">
            <p:oleObj spid="_x0000_s27650" name="Rovnice" r:id="rId3" imgW="126720" imgH="228600" progId="Equation.3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500298" y="3143248"/>
          <a:ext cx="314325" cy="500062"/>
        </p:xfrm>
        <a:graphic>
          <a:graphicData uri="http://schemas.openxmlformats.org/presentationml/2006/ole">
            <p:oleObj spid="_x0000_s27652" name="Rovnice" r:id="rId4" imgW="126720" imgH="228600" progId="Equation.3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5643570" y="3643314"/>
          <a:ext cx="314325" cy="500062"/>
        </p:xfrm>
        <a:graphic>
          <a:graphicData uri="http://schemas.openxmlformats.org/presentationml/2006/ole">
            <p:oleObj spid="_x0000_s27653" name="Rovnice" r:id="rId5" imgW="126720" imgH="228600" progId="Equation.3">
              <p:embed/>
            </p:oleObj>
          </a:graphicData>
        </a:graphic>
      </p:graphicFrame>
      <p:pic>
        <p:nvPicPr>
          <p:cNvPr id="27654" name="Picture 6" descr="C:\Documents and Settings\mat\Dokumenty\Obrázky\9270036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4357694"/>
            <a:ext cx="3286148" cy="2286016"/>
          </a:xfrm>
          <a:prstGeom prst="rect">
            <a:avLst/>
          </a:prstGeom>
          <a:noFill/>
        </p:spPr>
      </p:pic>
      <p:pic>
        <p:nvPicPr>
          <p:cNvPr id="27655" name="Picture 7" descr="C:\Documents and Settings\mat\Dokumenty\Obrázky\129630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357694"/>
            <a:ext cx="292895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483113"/>
          </a:xfrm>
        </p:spPr>
        <p:txBody>
          <a:bodyPr/>
          <a:lstStyle/>
          <a:p>
            <a:pPr>
              <a:buNone/>
            </a:pPr>
            <a:r>
              <a:rPr lang="cs-CZ" sz="2800" dirty="0" smtClean="0"/>
              <a:t>Snižování teploty tání:</a:t>
            </a:r>
          </a:p>
          <a:p>
            <a:pPr marL="355600" indent="-355600"/>
            <a:r>
              <a:rPr lang="cs-CZ" sz="2800" dirty="0" smtClean="0"/>
              <a:t>led - rozpouštěním solí         taje při teplotě nižší než 0°C</a:t>
            </a:r>
          </a:p>
          <a:p>
            <a:pPr marL="355600" indent="-355600"/>
            <a:r>
              <a:rPr lang="cs-CZ" sz="2800" dirty="0" smtClean="0"/>
              <a:t>výhybky u kolejí – posypané krystalickým chloridem vápenatým            nezamrzají při poklesu teploty vzduchu pod 0°C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29124" y="228599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357686" y="3643314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8675" name="Picture 3" descr="C:\Documents and Settings\mat\Dokumenty\Obrázky\imagesCA4ZZNN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786322"/>
            <a:ext cx="2714644" cy="1714512"/>
          </a:xfrm>
          <a:prstGeom prst="rect">
            <a:avLst/>
          </a:prstGeom>
          <a:noFill/>
        </p:spPr>
      </p:pic>
      <p:pic>
        <p:nvPicPr>
          <p:cNvPr id="28676" name="Picture 4" descr="C:\Documents and Settings\mat\Dokumenty\Obrázky\imagesCAZOAXX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4786322"/>
            <a:ext cx="2357454" cy="1714512"/>
          </a:xfrm>
          <a:prstGeom prst="rect">
            <a:avLst/>
          </a:prstGeom>
          <a:noFill/>
        </p:spPr>
      </p:pic>
      <p:pic>
        <p:nvPicPr>
          <p:cNvPr id="28677" name="Picture 5" descr="C:\Documents and Settings\mat\Dokumenty\Obrázky\imagesCAWXAPU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4643446"/>
            <a:ext cx="2466975" cy="1847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Skupenské teplo tání </a:t>
            </a:r>
            <a:r>
              <a:rPr lang="cs-CZ" sz="2800" dirty="0" err="1" smtClean="0">
                <a:solidFill>
                  <a:srgbClr val="00B0F0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00B0F0"/>
                </a:solidFill>
              </a:rPr>
              <a:t>t</a:t>
            </a:r>
            <a:r>
              <a:rPr lang="cs-CZ" sz="2800" baseline="-25000" dirty="0" smtClean="0">
                <a:solidFill>
                  <a:srgbClr val="00B0F0"/>
                </a:solidFill>
              </a:rPr>
              <a:t> </a:t>
            </a:r>
            <a:r>
              <a:rPr lang="cs-CZ" sz="2800" dirty="0" smtClean="0">
                <a:solidFill>
                  <a:srgbClr val="00001A"/>
                </a:solidFill>
              </a:rPr>
              <a:t>= teplo, které </a:t>
            </a:r>
            <a:r>
              <a:rPr lang="cs-CZ" sz="2800" dirty="0" smtClean="0">
                <a:solidFill>
                  <a:srgbClr val="FF0000"/>
                </a:solidFill>
              </a:rPr>
              <a:t>přijme</a:t>
            </a:r>
            <a:r>
              <a:rPr lang="cs-CZ" sz="2800" dirty="0" smtClean="0">
                <a:solidFill>
                  <a:srgbClr val="00001A"/>
                </a:solidFill>
              </a:rPr>
              <a:t> pevné těleso již zahřáté na teplotu tání, aby se změnilo na kapalinu téže teploty.</a:t>
            </a:r>
          </a:p>
          <a:p>
            <a:pPr marL="0" indent="0">
              <a:buNone/>
            </a:pPr>
            <a:r>
              <a:rPr lang="cs-CZ" sz="2800" dirty="0" smtClean="0">
                <a:solidFill>
                  <a:srgbClr val="00001A"/>
                </a:solidFill>
              </a:rPr>
              <a:t>                               </a:t>
            </a:r>
          </a:p>
          <a:p>
            <a:pPr marL="0" indent="0">
              <a:buNone/>
            </a:pP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800" dirty="0" smtClean="0">
                <a:solidFill>
                  <a:srgbClr val="00B0F0"/>
                </a:solidFill>
              </a:rPr>
              <a:t>Měrné skupenské teplo tání </a:t>
            </a:r>
            <a:r>
              <a:rPr lang="cs-CZ" sz="2800" dirty="0" err="1" smtClean="0">
                <a:solidFill>
                  <a:srgbClr val="00B0F0"/>
                </a:solidFill>
              </a:rPr>
              <a:t>l</a:t>
            </a:r>
            <a:r>
              <a:rPr lang="cs-CZ" sz="2800" baseline="-25000" dirty="0" err="1" smtClean="0">
                <a:solidFill>
                  <a:srgbClr val="00B0F0"/>
                </a:solidFill>
              </a:rPr>
              <a:t>t</a:t>
            </a:r>
            <a:r>
              <a:rPr lang="cs-CZ" sz="2800" dirty="0" smtClean="0">
                <a:solidFill>
                  <a:srgbClr val="00001A"/>
                </a:solidFill>
              </a:rPr>
              <a:t>= teplo, které </a:t>
            </a:r>
            <a:r>
              <a:rPr lang="cs-CZ" sz="2800" dirty="0" smtClean="0">
                <a:solidFill>
                  <a:srgbClr val="FF0000"/>
                </a:solidFill>
              </a:rPr>
              <a:t>přijme</a:t>
            </a:r>
            <a:r>
              <a:rPr lang="cs-CZ" sz="2800" dirty="0" smtClean="0">
                <a:solidFill>
                  <a:srgbClr val="00001A"/>
                </a:solidFill>
              </a:rPr>
              <a:t> 1 kg pevné látky při teplotě tání, aby se změnil na kapalinu téže teploty.</a:t>
            </a:r>
            <a:endParaRPr lang="cs-CZ" sz="2800" baseline="-25000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sz="2800" baseline="-25000" dirty="0" smtClean="0">
                <a:solidFill>
                  <a:srgbClr val="FF0000"/>
                </a:solidFill>
              </a:rPr>
              <a:t>       </a:t>
            </a:r>
            <a:endParaRPr lang="cs-CZ" sz="28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>
              <a:solidFill>
                <a:srgbClr val="00001A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001A"/>
                </a:solidFill>
              </a:rPr>
              <a:t>                             </a:t>
            </a:r>
            <a:endParaRPr lang="cs-CZ" dirty="0">
              <a:solidFill>
                <a:srgbClr val="00001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124075" y="3000375"/>
          <a:ext cx="1600200" cy="685800"/>
        </p:xfrm>
        <a:graphic>
          <a:graphicData uri="http://schemas.openxmlformats.org/presentationml/2006/ole">
            <p:oleObj spid="_x0000_s29698" name="Rovnice" r:id="rId3" imgW="533160" imgH="228600" progId="Equation.3">
              <p:embed/>
            </p:oleObj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643438" y="3143248"/>
          <a:ext cx="1083477" cy="500066"/>
        </p:xfrm>
        <a:graphic>
          <a:graphicData uri="http://schemas.openxmlformats.org/presentationml/2006/ole">
            <p:oleObj spid="_x0000_s29699" name="Rovnice" r:id="rId4" imgW="495000" imgH="228600" progId="Equation.3">
              <p:embed/>
            </p:oleObj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2214546" y="5429264"/>
          <a:ext cx="1333500" cy="1181100"/>
        </p:xfrm>
        <a:graphic>
          <a:graphicData uri="http://schemas.openxmlformats.org/presentationml/2006/ole">
            <p:oleObj spid="_x0000_s29701" name="Rovnice" r:id="rId5" imgW="444240" imgH="393480" progId="Equation.3">
              <p:embed/>
            </p:oleObj>
          </a:graphicData>
        </a:graphic>
      </p:graphicFrame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4357686" y="5715016"/>
          <a:ext cx="2324100" cy="723900"/>
        </p:xfrm>
        <a:graphic>
          <a:graphicData uri="http://schemas.openxmlformats.org/presentationml/2006/ole">
            <p:oleObj spid="_x0000_s29702" name="Rovnice" r:id="rId6" imgW="774360" imgH="241200" progId="Equation.3">
              <p:embed/>
            </p:oleObj>
          </a:graphicData>
        </a:graphic>
      </p:graphicFrame>
      <p:sp>
        <p:nvSpPr>
          <p:cNvPr id="10" name="Obdélník 9"/>
          <p:cNvSpPr/>
          <p:nvPr/>
        </p:nvSpPr>
        <p:spPr>
          <a:xfrm>
            <a:off x="2071670" y="3071810"/>
            <a:ext cx="1643074" cy="571504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143108" y="5500702"/>
            <a:ext cx="1500198" cy="1142984"/>
          </a:xfrm>
          <a:prstGeom prst="rect">
            <a:avLst/>
          </a:prstGeom>
          <a:noFill/>
          <a:ln w="3810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5A9E"/>
                </a:solidFill>
              </a:rPr>
              <a:t>Tání a tuhnutí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71448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cs-CZ" sz="2800" dirty="0" smtClean="0"/>
              <a:t>Měrné skupenské teplo tání: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dirty="0" smtClean="0"/>
              <a:t>Velká hodnota měrného skupenského tepla tání ledu           led a sníh taje pomalu.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C6EFA-C0B7-4F2F-918D-C2A042A2F7C1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000101" y="2428868"/>
          <a:ext cx="7429554" cy="1452661"/>
        </p:xfrm>
        <a:graphic>
          <a:graphicData uri="http://schemas.openxmlformats.org/drawingml/2006/table">
            <a:tbl>
              <a:tblPr/>
              <a:tblGrid>
                <a:gridCol w="1531968"/>
                <a:gridCol w="982931"/>
                <a:gridCol w="982931"/>
                <a:gridCol w="982931"/>
                <a:gridCol w="982931"/>
                <a:gridCol w="982931"/>
                <a:gridCol w="982931"/>
              </a:tblGrid>
              <a:tr h="4142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 dirty="0">
                          <a:latin typeface="Cambria"/>
                          <a:ea typeface="Times New Roman"/>
                          <a:cs typeface="Times New Roman"/>
                        </a:rPr>
                        <a:t>Látka</a:t>
                      </a:r>
                      <a:endParaRPr lang="cs-CZ" sz="2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Pb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Ag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Cu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Fe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led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b="1">
                          <a:latin typeface="Cambria"/>
                          <a:ea typeface="Times New Roman"/>
                          <a:cs typeface="Times New Roman"/>
                        </a:rPr>
                        <a:t>Al</a:t>
                      </a: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  <a:tr h="1014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 smtClean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  <a:endParaRPr lang="cs-CZ" sz="2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6599" marR="156599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latin typeface="Calibri"/>
                          <a:ea typeface="Calibri"/>
                          <a:cs typeface="Times New Roman"/>
                        </a:rPr>
                        <a:t>105</a:t>
                      </a:r>
                    </a:p>
                  </a:txBody>
                  <a:tcPr marL="156599" marR="156599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latin typeface="Calibri"/>
                          <a:ea typeface="Calibri"/>
                          <a:cs typeface="Times New Roman"/>
                        </a:rPr>
                        <a:t>205</a:t>
                      </a:r>
                    </a:p>
                  </a:txBody>
                  <a:tcPr marL="156599" marR="156599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latin typeface="Calibri"/>
                          <a:ea typeface="Calibri"/>
                          <a:cs typeface="Times New Roman"/>
                        </a:rPr>
                        <a:t>279</a:t>
                      </a:r>
                    </a:p>
                  </a:txBody>
                  <a:tcPr marL="156599" marR="156599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>
                          <a:latin typeface="Calibri"/>
                          <a:ea typeface="Calibri"/>
                          <a:cs typeface="Times New Roman"/>
                        </a:rPr>
                        <a:t>334</a:t>
                      </a:r>
                    </a:p>
                  </a:txBody>
                  <a:tcPr marL="156599" marR="156599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500" dirty="0">
                          <a:latin typeface="Calibri"/>
                          <a:ea typeface="Calibri"/>
                          <a:cs typeface="Times New Roman"/>
                        </a:rPr>
                        <a:t>397</a:t>
                      </a:r>
                    </a:p>
                  </a:txBody>
                  <a:tcPr marL="156599" marR="156599" marT="0" marB="0" anchor="ctr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4B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793" name="Object 1"/>
          <p:cNvGraphicFramePr>
            <a:graphicFrameLocks noChangeAspect="1"/>
          </p:cNvGraphicFramePr>
          <p:nvPr/>
        </p:nvGraphicFramePr>
        <p:xfrm>
          <a:off x="1214414" y="3000371"/>
          <a:ext cx="1143008" cy="852413"/>
        </p:xfrm>
        <a:graphic>
          <a:graphicData uri="http://schemas.openxmlformats.org/presentationml/2006/ole">
            <p:oleObj spid="_x0000_s33793" name="Rovnice" r:id="rId3" imgW="558800" imgH="419100" progId="Equation.3">
              <p:embed/>
            </p:oleObj>
          </a:graphicData>
        </a:graphic>
      </p:graphicFrame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1142976" y="4429132"/>
            <a:ext cx="785818" cy="413194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3800" name="Picture 8" descr="C:\Documents and Settings\mat\Dokumenty\Obrázky\melting-ice-300_tcm18-10007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4929198"/>
            <a:ext cx="4429156" cy="1643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5007</TotalTime>
  <Words>1051</Words>
  <Application>Microsoft Office PowerPoint</Application>
  <PresentationFormat>Předvádění na obrazovce (4:3)</PresentationFormat>
  <Paragraphs>300</Paragraphs>
  <Slides>33</Slides>
  <Notes>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5" baseType="lpstr">
      <vt:lpstr>Výchozí návrh</vt:lpstr>
      <vt:lpstr>Rovnice</vt:lpstr>
      <vt:lpstr>  Změny skupenství látek  </vt:lpstr>
      <vt:lpstr>Změna skupenství</vt:lpstr>
      <vt:lpstr>Tání a tuhnutí</vt:lpstr>
      <vt:lpstr>Tání a tuhnutí</vt:lpstr>
      <vt:lpstr>Tání a tuhnutí</vt:lpstr>
      <vt:lpstr>Tání a tuhnutí</vt:lpstr>
      <vt:lpstr>Tání a tuhnutí</vt:lpstr>
      <vt:lpstr>Tání a tuhnutí</vt:lpstr>
      <vt:lpstr>Tání a tuhnutí</vt:lpstr>
      <vt:lpstr>Příklad:</vt:lpstr>
      <vt:lpstr>Tání a tuhnutí</vt:lpstr>
      <vt:lpstr>Tání a tuhnutí</vt:lpstr>
      <vt:lpstr>Tání a tuhnutí</vt:lpstr>
      <vt:lpstr>Tání a tuhnutí</vt:lpstr>
      <vt:lpstr>Tání a tuhnutí</vt:lpstr>
      <vt:lpstr>Sublimace a desublimace</vt:lpstr>
      <vt:lpstr>Sublimace a desublimace</vt:lpstr>
      <vt:lpstr>Sublimace a desublimace</vt:lpstr>
      <vt:lpstr>Sublimace a desublimace</vt:lpstr>
      <vt:lpstr>Vypařování a kapalnění</vt:lpstr>
      <vt:lpstr>Vypařování a kapalnění</vt:lpstr>
      <vt:lpstr>Vypařování a kapalnění</vt:lpstr>
      <vt:lpstr>Vypařování a kapalnění</vt:lpstr>
      <vt:lpstr>Vypařování a kapalnění</vt:lpstr>
      <vt:lpstr>Vypařování a kapalnění</vt:lpstr>
      <vt:lpstr>Vypařování a kapalnění</vt:lpstr>
      <vt:lpstr>Sytá pára</vt:lpstr>
      <vt:lpstr>Sytá pára</vt:lpstr>
      <vt:lpstr>Fázový diagram</vt:lpstr>
      <vt:lpstr>Vodní pára</vt:lpstr>
      <vt:lpstr>Vodní pára</vt:lpstr>
      <vt:lpstr>Vodní pára</vt:lpstr>
      <vt:lpstr>Použitá literatura a www stránky</vt:lpstr>
    </vt:vector>
  </TitlesOfParts>
  <Company>projekce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Josef Čermák</dc:creator>
  <cp:lastModifiedBy>Hlaváčková</cp:lastModifiedBy>
  <cp:revision>494</cp:revision>
  <dcterms:created xsi:type="dcterms:W3CDTF">2005-08-09T19:25:46Z</dcterms:created>
  <dcterms:modified xsi:type="dcterms:W3CDTF">2011-09-08T13:41:56Z</dcterms:modified>
</cp:coreProperties>
</file>