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68" r:id="rId2"/>
    <p:sldId id="276" r:id="rId3"/>
    <p:sldId id="277" r:id="rId4"/>
    <p:sldId id="27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9" r:id="rId13"/>
    <p:sldId id="280" r:id="rId14"/>
    <p:sldId id="281" r:id="rId15"/>
    <p:sldId id="283" r:id="rId16"/>
    <p:sldId id="289" r:id="rId17"/>
    <p:sldId id="284" r:id="rId18"/>
    <p:sldId id="290" r:id="rId19"/>
    <p:sldId id="291" r:id="rId20"/>
    <p:sldId id="292" r:id="rId21"/>
    <p:sldId id="285" r:id="rId22"/>
    <p:sldId id="286" r:id="rId23"/>
    <p:sldId id="287" r:id="rId24"/>
    <p:sldId id="288" r:id="rId25"/>
    <p:sldId id="293" r:id="rId26"/>
    <p:sldId id="294" r:id="rId27"/>
    <p:sldId id="295" r:id="rId28"/>
    <p:sldId id="296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  <a:srgbClr val="1188FF"/>
    <a:srgbClr val="6699FF"/>
    <a:srgbClr val="2FC9FF"/>
    <a:srgbClr val="C2C2EC"/>
    <a:srgbClr val="CACAEE"/>
    <a:srgbClr val="BDBDE9"/>
    <a:srgbClr val="ADADE5"/>
    <a:srgbClr val="C5C5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8" autoAdjust="0"/>
    <p:restoredTop sz="94709" autoAdjust="0"/>
  </p:normalViewPr>
  <p:slideViewPr>
    <p:cSldViewPr>
      <p:cViewPr varScale="1">
        <p:scale>
          <a:sx n="87" d="100"/>
          <a:sy n="87" d="100"/>
        </p:scale>
        <p:origin x="10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5.wmf"/><Relationship Id="rId1" Type="http://schemas.openxmlformats.org/officeDocument/2006/relationships/image" Target="../media/image16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53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76093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51245-5779-41F0-9D61-4C9BA9A9ECFE}" type="slidenum">
              <a:rPr lang="cs-CZ" smtClean="0"/>
              <a:pPr/>
              <a:t>26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74815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BBA26-37CF-4E98-AE62-D0AE34B4E9A7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1859F-A0C8-42D3-A3CC-60D2E5704898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91CC0-367D-498F-93BA-53FA5885B064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4A210-7A72-400F-A568-00E7B8C92D1D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3C557-24B1-448E-9FAF-008430E8A814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DBBA7-838F-4C50-BFE4-9060E2A674BA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51109-2680-46DD-8C67-B5D669478452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7C398-E91E-4F1C-85F0-F8E1D5D97CE5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F7377-E494-4158-965E-0F112EC4CFD4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87E58-6295-4AD6-AC42-55DE15622D4A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1A007-A7BF-4036-8EC1-9E3FC1A6D245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A12C6-A57B-4D0D-A1F9-BFD69C1A1731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9B7FF6AF-4CE3-408C-A1CF-B6E1EDB87E13}" type="datetime1">
              <a:rPr lang="cs-CZ" smtClean="0"/>
              <a:pPr>
                <a:defRPr/>
              </a:pPr>
              <a:t>11. 9. 2018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verter.cz/prevody/objem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8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6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 smtClean="0">
                <a:solidFill>
                  <a:srgbClr val="00B0F0"/>
                </a:solidFill>
                <a:cs typeface="Times New Roman" pitchFamily="18" charset="0"/>
              </a:rPr>
              <a:t>Úvod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Fyzikální veličiny a jednotky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Mezinárodní soustava jednotek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 Skalární a vektorové veličiny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Skládání vektorů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26625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E2002B"/>
                </a:solidFill>
              </a:rPr>
              <a:t>Kilogram</a:t>
            </a:r>
            <a:endParaRPr lang="cs-CZ" sz="4000" dirty="0" smtClean="0">
              <a:solidFill>
                <a:srgbClr val="E2002B"/>
              </a:solidFill>
            </a:endParaRPr>
          </a:p>
        </p:txBody>
      </p:sp>
      <p:pic>
        <p:nvPicPr>
          <p:cNvPr id="13316" name="Picture 2" descr="C:\Documents and Settings\Slečna Hlaváčková\Plocha\kilogra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0364" y="3214686"/>
            <a:ext cx="2643206" cy="3224711"/>
          </a:xfrm>
          <a:noFill/>
        </p:spPr>
      </p:pic>
      <p:sp>
        <p:nvSpPr>
          <p:cNvPr id="1331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95041-F1B5-429F-82EA-F34C81FD751F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8" name="Obdélník 7"/>
          <p:cNvSpPr/>
          <p:nvPr/>
        </p:nvSpPr>
        <p:spPr>
          <a:xfrm>
            <a:off x="285750" y="1714500"/>
            <a:ext cx="8358188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>
                <a:latin typeface="+mn-lt"/>
              </a:rPr>
              <a:t>je hmotnost mezinárodního prototypu kilogramu, který je uložen u Mezinárodního úřadu pro váhy a míry v </a:t>
            </a:r>
            <a:r>
              <a:rPr lang="cs-CZ" sz="2800" dirty="0" err="1">
                <a:latin typeface="+mn-lt"/>
              </a:rPr>
              <a:t>Sevres</a:t>
            </a:r>
            <a:r>
              <a:rPr lang="cs-CZ" sz="280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E2002B"/>
                </a:solidFill>
              </a:rPr>
              <a:t>Sekunda</a:t>
            </a:r>
            <a:endParaRPr lang="cs-CZ" sz="4000" dirty="0" smtClean="0">
              <a:solidFill>
                <a:srgbClr val="E2002B"/>
              </a:solidFill>
            </a:endParaRPr>
          </a:p>
        </p:txBody>
      </p:sp>
      <p:pic>
        <p:nvPicPr>
          <p:cNvPr id="14340" name="Picture 2" descr="C:\Documents and Settings\Slečna Hlaváčková\Plocha\Montinari_Milan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14563" y="3357563"/>
            <a:ext cx="4286250" cy="2882900"/>
          </a:xfrm>
          <a:noFill/>
        </p:spPr>
      </p:pic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E0E27B-B6B6-4C65-8C14-E92B3DA9C0A3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8" name="Obdélník 7"/>
          <p:cNvSpPr/>
          <p:nvPr/>
        </p:nvSpPr>
        <p:spPr>
          <a:xfrm>
            <a:off x="285750" y="1714500"/>
            <a:ext cx="8358188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>
                <a:latin typeface="+mn-lt"/>
              </a:rPr>
              <a:t>je doba trvání 9.192.631.770 period záření, které odpovídá přechodu mezi dvěma hladinami velmi jemné struktury základního stavu atomu cesia 133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E2002B"/>
                </a:solidFill>
              </a:rPr>
              <a:t>Ampér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9"/>
            <a:ext cx="8501122" cy="3143272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/>
              <a:t>je stálý elektrický proud, který při průchodu dvěma</a:t>
            </a:r>
          </a:p>
          <a:p>
            <a:pPr>
              <a:buFontTx/>
              <a:buNone/>
            </a:pPr>
            <a:r>
              <a:rPr lang="cs-CZ" sz="2800" dirty="0" smtClean="0"/>
              <a:t>přímými rovnoběžnými nekonečně dlouhými vodiči</a:t>
            </a:r>
          </a:p>
          <a:p>
            <a:pPr>
              <a:buFontTx/>
              <a:buNone/>
            </a:pPr>
            <a:r>
              <a:rPr lang="cs-CZ" sz="2800" dirty="0" smtClean="0"/>
              <a:t>zanedbatelného kruhového průřezu umístěnými ve</a:t>
            </a:r>
          </a:p>
          <a:p>
            <a:pPr>
              <a:buFontTx/>
              <a:buNone/>
            </a:pPr>
            <a:r>
              <a:rPr lang="cs-CZ" sz="2800" dirty="0" smtClean="0"/>
              <a:t>vakuu ve vzájemné vzdálenosti 1 metru vyvolá mezi </a:t>
            </a:r>
          </a:p>
          <a:p>
            <a:pPr>
              <a:buFontTx/>
              <a:buNone/>
            </a:pPr>
            <a:r>
              <a:rPr lang="cs-CZ" sz="2800" dirty="0" smtClean="0"/>
              <a:t>nimi stálou sílu 2.10</a:t>
            </a:r>
            <a:r>
              <a:rPr lang="cs-CZ" sz="2800" baseline="30000" dirty="0" smtClean="0"/>
              <a:t>-7</a:t>
            </a:r>
            <a:r>
              <a:rPr lang="cs-CZ" sz="2800" dirty="0" smtClean="0"/>
              <a:t> newtonu na 1 metr délky</a:t>
            </a:r>
          </a:p>
        </p:txBody>
      </p:sp>
      <p:sp>
        <p:nvSpPr>
          <p:cNvPr id="153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A47A6C-82B4-4BB4-BD1D-89B2FB49F650}" type="slidenum">
              <a:rPr lang="cs-CZ" smtClean="0"/>
              <a:pPr/>
              <a:t>12</a:t>
            </a:fld>
            <a:endParaRPr lang="cs-CZ" smtClean="0"/>
          </a:p>
        </p:txBody>
      </p:sp>
      <p:pic>
        <p:nvPicPr>
          <p:cNvPr id="15365" name="Picture 3" descr="C:\Documents and Settings\Slečna Hlaváčková\Plocha\amp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572008"/>
            <a:ext cx="2816361" cy="190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E2002B"/>
                </a:solidFill>
              </a:rPr>
              <a:t>Kelvin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cs-CZ" sz="2800" dirty="0" smtClean="0"/>
              <a:t>zlomek 1/273,16 teploty trojného bodu vody</a:t>
            </a:r>
          </a:p>
          <a:p>
            <a:pPr>
              <a:buFontTx/>
              <a:buNone/>
              <a:defRPr/>
            </a:pPr>
            <a:endParaRPr lang="cs-CZ" sz="2800" dirty="0" smtClean="0"/>
          </a:p>
          <a:p>
            <a:pPr>
              <a:buFontTx/>
              <a:buNone/>
              <a:defRPr/>
            </a:pPr>
            <a:endParaRPr lang="cs-CZ" sz="2800" dirty="0" smtClean="0"/>
          </a:p>
          <a:p>
            <a:pPr>
              <a:buFontTx/>
              <a:buNone/>
              <a:defRPr/>
            </a:pPr>
            <a:endParaRPr lang="cs-CZ" sz="2800" dirty="0" smtClean="0"/>
          </a:p>
          <a:p>
            <a:pPr>
              <a:buFontTx/>
              <a:buNone/>
              <a:defRPr/>
            </a:pPr>
            <a:r>
              <a:rPr lang="cs-CZ" sz="2800" dirty="0" smtClean="0"/>
              <a:t>je látkové množství soustavy, která obsahuje</a:t>
            </a:r>
          </a:p>
          <a:p>
            <a:pPr>
              <a:buFontTx/>
              <a:buNone/>
              <a:defRPr/>
            </a:pPr>
            <a:r>
              <a:rPr lang="cs-CZ" sz="2800" dirty="0" smtClean="0"/>
              <a:t>právě tolik elementárních jedinců (entit), kolik je</a:t>
            </a:r>
          </a:p>
          <a:p>
            <a:pPr>
              <a:buFontTx/>
              <a:buNone/>
              <a:defRPr/>
            </a:pPr>
            <a:r>
              <a:rPr lang="cs-CZ" sz="2800" dirty="0" smtClean="0"/>
              <a:t>atomů v 0,012 kilogramu uhlíku </a:t>
            </a:r>
            <a:r>
              <a:rPr lang="cs-CZ" sz="2800" baseline="30000" dirty="0" smtClean="0"/>
              <a:t>12</a:t>
            </a:r>
            <a:r>
              <a:rPr lang="cs-CZ" sz="2800" dirty="0" smtClean="0"/>
              <a:t>C</a:t>
            </a:r>
          </a:p>
          <a:p>
            <a:pPr>
              <a:buFontTx/>
              <a:buNone/>
              <a:defRPr/>
            </a:pPr>
            <a:endParaRPr lang="cs-CZ" sz="2800" dirty="0" smtClean="0"/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D9B9A7-1C6E-4C37-A882-EAB76AE51660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285720" y="3071810"/>
            <a:ext cx="8858280" cy="707886"/>
          </a:xfrm>
          <a:prstGeom prst="rect">
            <a:avLst/>
          </a:prstGeom>
          <a:solidFill>
            <a:srgbClr val="C2C2EC"/>
          </a:solidFill>
        </p:spPr>
        <p:txBody>
          <a:bodyPr wrap="square" rtlCol="0">
            <a:spAutoFit/>
          </a:bodyPr>
          <a:lstStyle/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cs-CZ" sz="4000" b="1" kern="0" dirty="0">
                <a:solidFill>
                  <a:srgbClr val="E2002B"/>
                </a:solidFill>
                <a:latin typeface="Arial"/>
              </a:rPr>
              <a:t>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E2002B"/>
                </a:solidFill>
              </a:rPr>
              <a:t>Kandela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2043113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/>
              <a:t>je svítivost zdroje, který v daném směru vysílá </a:t>
            </a:r>
          </a:p>
          <a:p>
            <a:pPr>
              <a:buFontTx/>
              <a:buNone/>
            </a:pPr>
            <a:r>
              <a:rPr lang="cs-CZ" sz="2800" dirty="0" smtClean="0"/>
              <a:t>monochromatické záření s kmitočtem</a:t>
            </a:r>
            <a:r>
              <a:rPr lang="cs-CZ" sz="2800" dirty="0" smtClean="0">
                <a:solidFill>
                  <a:srgbClr val="FFFFFF"/>
                </a:solidFill>
              </a:rPr>
              <a:t> </a:t>
            </a:r>
            <a:r>
              <a:rPr lang="cs-CZ" sz="2800" dirty="0" smtClean="0"/>
              <a:t>540.10</a:t>
            </a:r>
            <a:r>
              <a:rPr lang="cs-CZ" sz="2800" baseline="30000" dirty="0" smtClean="0"/>
              <a:t>12 </a:t>
            </a:r>
            <a:r>
              <a:rPr lang="cs-CZ" sz="2800" dirty="0" smtClean="0"/>
              <a:t>Hz</a:t>
            </a:r>
          </a:p>
          <a:p>
            <a:pPr>
              <a:buFontTx/>
              <a:buNone/>
            </a:pPr>
            <a:r>
              <a:rPr lang="cs-CZ" sz="2800" dirty="0" smtClean="0"/>
              <a:t>a jehož zářivost v tomto směru je 1/683 wattu na </a:t>
            </a:r>
          </a:p>
          <a:p>
            <a:pPr>
              <a:buFontTx/>
              <a:buNone/>
            </a:pPr>
            <a:r>
              <a:rPr lang="cs-CZ" sz="2800" dirty="0" smtClean="0"/>
              <a:t>steradián</a:t>
            </a:r>
          </a:p>
        </p:txBody>
      </p:sp>
      <p:sp>
        <p:nvSpPr>
          <p:cNvPr id="174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1925F4-4F3A-46FC-AFDB-F54A56E5E2EB}" type="slidenum">
              <a:rPr lang="cs-CZ" smtClean="0"/>
              <a:pPr/>
              <a:t>14</a:t>
            </a:fld>
            <a:endParaRPr lang="cs-CZ" smtClean="0"/>
          </a:p>
        </p:txBody>
      </p:sp>
      <p:pic>
        <p:nvPicPr>
          <p:cNvPr id="17413" name="Picture 2" descr="C:\Documents and Settings\Slečna Hlaváčková\Plocha\ilu_technologie_hidlamp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3714750"/>
            <a:ext cx="36195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4" y="0"/>
            <a:ext cx="8715376" cy="1631950"/>
          </a:xfrm>
        </p:spPr>
        <p:txBody>
          <a:bodyPr/>
          <a:lstStyle/>
          <a:p>
            <a:pPr marL="514350" indent="-514350" algn="l">
              <a:spcBef>
                <a:spcPct val="20000"/>
              </a:spcBef>
              <a:defRPr/>
            </a:pPr>
            <a:r>
              <a:rPr lang="cs-CZ" sz="2800" dirty="0" smtClean="0">
                <a:solidFill>
                  <a:srgbClr val="000000"/>
                </a:solidFill>
                <a:ea typeface="+mn-ea"/>
                <a:cs typeface="+mn-cs"/>
              </a:rPr>
              <a:t>b) </a:t>
            </a:r>
            <a:r>
              <a:rPr lang="cs-CZ" sz="2800" dirty="0" smtClean="0">
                <a:solidFill>
                  <a:srgbClr val="FF0000"/>
                </a:solidFill>
                <a:ea typeface="+mn-ea"/>
                <a:cs typeface="+mn-cs"/>
              </a:rPr>
              <a:t>Odvozené jednotky </a:t>
            </a:r>
            <a:r>
              <a:rPr lang="cs-CZ" sz="2800" dirty="0" smtClean="0">
                <a:solidFill>
                  <a:schemeClr val="tx1"/>
                </a:solidFill>
                <a:ea typeface="+mn-ea"/>
                <a:cs typeface="+mn-cs"/>
              </a:rPr>
              <a:t>–</a:t>
            </a:r>
            <a:r>
              <a:rPr lang="cs-CZ" sz="2800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cs-CZ" sz="2800" dirty="0" smtClean="0">
                <a:solidFill>
                  <a:srgbClr val="000000"/>
                </a:solidFill>
                <a:ea typeface="+mn-ea"/>
                <a:cs typeface="+mn-cs"/>
              </a:rPr>
              <a:t>odvozují se ze základních jednotek pomocí definičních vztahů odpovídajících fyzikálních veličin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357158" y="1857364"/>
            <a:ext cx="8643938" cy="4857750"/>
          </a:xfrm>
          <a:solidFill>
            <a:srgbClr val="00B0F0"/>
          </a:solidFill>
        </p:spPr>
        <p:txBody>
          <a:bodyPr numCol="1"/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cs-CZ" sz="2000" b="1" dirty="0" smtClean="0"/>
              <a:t>	</a:t>
            </a:r>
            <a:endParaRPr lang="cs-CZ" sz="2000" b="1" u="sng" dirty="0" smtClean="0"/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rovinný úhel 			1		radián 		rad 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prostorový úhel     		1		steradián	</a:t>
            </a:r>
            <a:r>
              <a:rPr lang="cs-CZ" sz="2000" dirty="0" err="1" smtClean="0"/>
              <a:t>sr</a:t>
            </a:r>
            <a:endParaRPr lang="cs-CZ" sz="2000" dirty="0" smtClean="0"/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kmitočet			s</a:t>
            </a:r>
            <a:r>
              <a:rPr lang="cs-CZ" sz="2000" baseline="30000" dirty="0" smtClean="0"/>
              <a:t>-1	</a:t>
            </a:r>
            <a:r>
              <a:rPr lang="cs-CZ" sz="2000" dirty="0" smtClean="0"/>
              <a:t>     	hertz		Hz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síla 				m.kg.s</a:t>
            </a:r>
            <a:r>
              <a:rPr lang="cs-CZ" sz="2000" baseline="30000" dirty="0" smtClean="0"/>
              <a:t>-2 </a:t>
            </a:r>
            <a:r>
              <a:rPr lang="cs-CZ" sz="2000" dirty="0" smtClean="0"/>
              <a:t>    	newton		N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tlak, mechanické napětí	m</a:t>
            </a:r>
            <a:r>
              <a:rPr lang="cs-CZ" sz="2000" baseline="30000" dirty="0" smtClean="0"/>
              <a:t>-1</a:t>
            </a:r>
            <a:r>
              <a:rPr lang="cs-CZ" sz="2000" dirty="0" smtClean="0"/>
              <a:t>.kg.s</a:t>
            </a:r>
            <a:r>
              <a:rPr lang="cs-CZ" sz="2000" baseline="30000" dirty="0" smtClean="0"/>
              <a:t>-2   	</a:t>
            </a:r>
            <a:r>
              <a:rPr lang="cs-CZ" sz="2000" dirty="0" smtClean="0"/>
              <a:t>pascal		</a:t>
            </a:r>
            <a:r>
              <a:rPr lang="cs-CZ" sz="2000" dirty="0" err="1" smtClean="0"/>
              <a:t>Pa</a:t>
            </a:r>
            <a:endParaRPr lang="cs-CZ" sz="2000" dirty="0" smtClean="0"/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energie, práce, teplo 		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.kg.s</a:t>
            </a:r>
            <a:r>
              <a:rPr lang="cs-CZ" sz="2000" baseline="30000" dirty="0" smtClean="0"/>
              <a:t>-2 </a:t>
            </a:r>
            <a:r>
              <a:rPr lang="cs-CZ" sz="2000" dirty="0" smtClean="0"/>
              <a:t>  	joule		J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výkon 			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.kg.s</a:t>
            </a:r>
            <a:r>
              <a:rPr lang="cs-CZ" sz="2000" baseline="30000" dirty="0" smtClean="0"/>
              <a:t>-3 </a:t>
            </a:r>
            <a:r>
              <a:rPr lang="cs-CZ" sz="2000" dirty="0" smtClean="0"/>
              <a:t>  	watt 		W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elektrický náboj 		s.A	     	coulomb	C</a:t>
            </a:r>
          </a:p>
          <a:p>
            <a:pPr>
              <a:lnSpc>
                <a:spcPct val="150000"/>
              </a:lnSpc>
              <a:defRPr/>
            </a:pPr>
            <a:endParaRPr lang="cs-CZ" sz="2000" b="1" dirty="0" smtClean="0"/>
          </a:p>
          <a:p>
            <a:pPr marL="514350" indent="-514350">
              <a:buFontTx/>
              <a:buNone/>
              <a:defRPr/>
            </a:pP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1843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72250" y="6381750"/>
            <a:ext cx="2133600" cy="476250"/>
          </a:xfrm>
          <a:noFill/>
        </p:spPr>
        <p:txBody>
          <a:bodyPr/>
          <a:lstStyle/>
          <a:p>
            <a:fld id="{A84AEEE2-C749-497E-AF2C-121167C78906}" type="slidenum">
              <a:rPr lang="cs-CZ" smtClean="0"/>
              <a:pPr/>
              <a:t>15</a:t>
            </a:fld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57158" y="1857364"/>
            <a:ext cx="8643998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Název veličiny			Rozměr	Název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Značka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Odvozené jednotky</a:t>
            </a:r>
            <a:endParaRPr lang="cs-CZ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357188" y="1857375"/>
            <a:ext cx="8572500" cy="3357563"/>
          </a:xfrm>
          <a:solidFill>
            <a:srgbClr val="00B0F0"/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elektrické napětí		m</a:t>
            </a:r>
            <a:r>
              <a:rPr lang="cs-CZ" sz="2000" baseline="30000" dirty="0" smtClean="0">
                <a:solidFill>
                  <a:srgbClr val="000000"/>
                </a:solidFill>
              </a:rPr>
              <a:t>2</a:t>
            </a:r>
            <a:r>
              <a:rPr lang="cs-CZ" sz="2000" dirty="0" smtClean="0">
                <a:solidFill>
                  <a:srgbClr val="000000"/>
                </a:solidFill>
              </a:rPr>
              <a:t>.kg.s</a:t>
            </a:r>
            <a:r>
              <a:rPr lang="cs-CZ" sz="2000" baseline="30000" dirty="0" smtClean="0">
                <a:solidFill>
                  <a:srgbClr val="000000"/>
                </a:solidFill>
              </a:rPr>
              <a:t>-3</a:t>
            </a:r>
            <a:r>
              <a:rPr lang="cs-CZ" sz="2000" dirty="0" smtClean="0">
                <a:solidFill>
                  <a:srgbClr val="000000"/>
                </a:solidFill>
              </a:rPr>
              <a:t>.A</a:t>
            </a:r>
            <a:r>
              <a:rPr lang="cs-CZ" sz="2000" baseline="30000" dirty="0" smtClean="0">
                <a:solidFill>
                  <a:srgbClr val="000000"/>
                </a:solidFill>
              </a:rPr>
              <a:t>-1	</a:t>
            </a:r>
            <a:r>
              <a:rPr lang="cs-CZ" sz="2000" dirty="0" smtClean="0">
                <a:solidFill>
                  <a:srgbClr val="000000"/>
                </a:solidFill>
              </a:rPr>
              <a:t>volt		V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elektrický odpor 		m</a:t>
            </a:r>
            <a:r>
              <a:rPr lang="cs-CZ" sz="2000" baseline="30000" dirty="0" smtClean="0">
                <a:solidFill>
                  <a:srgbClr val="000000"/>
                </a:solidFill>
              </a:rPr>
              <a:t>2</a:t>
            </a:r>
            <a:r>
              <a:rPr lang="cs-CZ" sz="2000" dirty="0" smtClean="0">
                <a:solidFill>
                  <a:srgbClr val="000000"/>
                </a:solidFill>
              </a:rPr>
              <a:t>.kg.s</a:t>
            </a:r>
            <a:r>
              <a:rPr lang="cs-CZ" sz="2000" baseline="30000" dirty="0" smtClean="0">
                <a:solidFill>
                  <a:srgbClr val="000000"/>
                </a:solidFill>
              </a:rPr>
              <a:t>-3</a:t>
            </a:r>
            <a:r>
              <a:rPr lang="cs-CZ" sz="2000" dirty="0" smtClean="0">
                <a:solidFill>
                  <a:srgbClr val="000000"/>
                </a:solidFill>
              </a:rPr>
              <a:t>.A</a:t>
            </a:r>
            <a:r>
              <a:rPr lang="cs-CZ" sz="2000" baseline="30000" dirty="0" smtClean="0">
                <a:solidFill>
                  <a:srgbClr val="000000"/>
                </a:solidFill>
              </a:rPr>
              <a:t>-2	</a:t>
            </a:r>
            <a:r>
              <a:rPr lang="cs-CZ" sz="2000" dirty="0" smtClean="0">
                <a:solidFill>
                  <a:srgbClr val="000000"/>
                </a:solidFill>
              </a:rPr>
              <a:t>ohm		Ω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elektrická vodivost 		m</a:t>
            </a:r>
            <a:r>
              <a:rPr lang="cs-CZ" sz="2000" baseline="30000" dirty="0" smtClean="0"/>
              <a:t>-2</a:t>
            </a:r>
            <a:r>
              <a:rPr lang="cs-CZ" sz="2000" dirty="0" smtClean="0"/>
              <a:t>.kg</a:t>
            </a:r>
            <a:r>
              <a:rPr lang="cs-CZ" sz="2000" baseline="30000" dirty="0" smtClean="0"/>
              <a:t>-1</a:t>
            </a:r>
            <a:r>
              <a:rPr lang="cs-CZ" sz="2000" dirty="0" smtClean="0"/>
              <a:t>.s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.A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	siemens 	S 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magnetický indukční tok	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.kg.s</a:t>
            </a:r>
            <a:r>
              <a:rPr lang="cs-CZ" sz="2000" baseline="30000" dirty="0" smtClean="0"/>
              <a:t>-2</a:t>
            </a:r>
            <a:r>
              <a:rPr lang="cs-CZ" sz="2000" dirty="0" smtClean="0"/>
              <a:t>.A</a:t>
            </a:r>
            <a:r>
              <a:rPr lang="cs-CZ" sz="2000" baseline="30000" dirty="0" smtClean="0"/>
              <a:t>-1</a:t>
            </a:r>
            <a:r>
              <a:rPr lang="cs-CZ" sz="2000" dirty="0" smtClean="0"/>
              <a:t> 	weber 		</a:t>
            </a:r>
            <a:r>
              <a:rPr lang="cs-CZ" sz="2000" dirty="0" err="1" smtClean="0"/>
              <a:t>Wb</a:t>
            </a:r>
            <a:r>
              <a:rPr lang="cs-CZ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magnetická indukce 		kg.s</a:t>
            </a:r>
            <a:r>
              <a:rPr lang="cs-CZ" sz="2000" baseline="30000" dirty="0" smtClean="0"/>
              <a:t>-2</a:t>
            </a:r>
            <a:r>
              <a:rPr lang="cs-CZ" sz="2000" dirty="0" smtClean="0"/>
              <a:t>.A</a:t>
            </a:r>
            <a:r>
              <a:rPr lang="cs-CZ" sz="2000" baseline="30000" dirty="0" smtClean="0"/>
              <a:t>-1</a:t>
            </a:r>
            <a:r>
              <a:rPr lang="cs-CZ" sz="2000" dirty="0" smtClean="0"/>
              <a:t> 	</a:t>
            </a:r>
            <a:r>
              <a:rPr lang="cs-CZ" sz="2000" dirty="0" err="1" smtClean="0"/>
              <a:t>tesla</a:t>
            </a:r>
            <a:r>
              <a:rPr lang="cs-CZ" sz="2000" dirty="0" smtClean="0"/>
              <a:t> 		T 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 </a:t>
            </a:r>
            <a:r>
              <a:rPr lang="cs-CZ" sz="2000" dirty="0" err="1" smtClean="0"/>
              <a:t>atd</a:t>
            </a:r>
            <a:r>
              <a:rPr lang="cs-CZ" sz="2000" dirty="0" smtClean="0"/>
              <a:t>…</a:t>
            </a:r>
          </a:p>
          <a:p>
            <a:pPr>
              <a:lnSpc>
                <a:spcPct val="150000"/>
              </a:lnSpc>
            </a:pPr>
            <a:endParaRPr lang="cs-CZ" sz="2000" b="1" dirty="0" smtClean="0"/>
          </a:p>
          <a:p>
            <a:pPr>
              <a:lnSpc>
                <a:spcPct val="150000"/>
              </a:lnSpc>
              <a:buFontTx/>
              <a:buNone/>
            </a:pPr>
            <a:endParaRPr lang="cs-CZ" sz="2000" b="1" dirty="0" smtClean="0"/>
          </a:p>
        </p:txBody>
      </p:sp>
      <p:sp>
        <p:nvSpPr>
          <p:cNvPr id="194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06D124-86A4-491F-83F9-030B846C93F8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adpis 15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cs-CZ" sz="2800" dirty="0" smtClean="0">
                <a:solidFill>
                  <a:srgbClr val="000000"/>
                </a:solidFill>
                <a:ea typeface="+mn-ea"/>
                <a:cs typeface="+mn-cs"/>
              </a:rPr>
              <a:t>c) </a:t>
            </a:r>
            <a:r>
              <a:rPr lang="cs-CZ" sz="2800" dirty="0" smtClean="0">
                <a:solidFill>
                  <a:srgbClr val="FF0000"/>
                </a:solidFill>
                <a:ea typeface="+mn-ea"/>
                <a:cs typeface="+mn-cs"/>
              </a:rPr>
              <a:t>Násobky a díly jednotek </a:t>
            </a:r>
            <a:endParaRPr lang="cs-CZ" sz="2800" dirty="0"/>
          </a:p>
        </p:txBody>
      </p:sp>
      <p:graphicFrame>
        <p:nvGraphicFramePr>
          <p:cNvPr id="19" name="Zástupný symbol pro obsah 18"/>
          <p:cNvGraphicFramePr>
            <a:graphicFrameLocks noGrp="1"/>
          </p:cNvGraphicFramePr>
          <p:nvPr>
            <p:ph idx="1"/>
          </p:nvPr>
        </p:nvGraphicFramePr>
        <p:xfrm>
          <a:off x="357188" y="2214563"/>
          <a:ext cx="8643998" cy="251890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428760"/>
                <a:gridCol w="785818"/>
                <a:gridCol w="857256"/>
                <a:gridCol w="1000132"/>
                <a:gridCol w="928694"/>
                <a:gridCol w="857256"/>
                <a:gridCol w="1000131"/>
                <a:gridCol w="928695"/>
                <a:gridCol w="857256"/>
              </a:tblGrid>
              <a:tr h="78421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Předpona</a:t>
                      </a:r>
                      <a:endParaRPr lang="cs-CZ" sz="20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tera</a:t>
                      </a:r>
                      <a:r>
                        <a:rPr lang="cs-CZ" sz="2000" dirty="0" smtClean="0"/>
                        <a:t>-</a:t>
                      </a:r>
                      <a:endParaRPr lang="cs-CZ" sz="20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giga-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mega-</a:t>
                      </a:r>
                      <a:endParaRPr lang="cs-CZ" sz="20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kilo-</a:t>
                      </a:r>
                      <a:endParaRPr lang="cs-CZ" sz="20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mili</a:t>
                      </a:r>
                      <a:r>
                        <a:rPr lang="cs-CZ" sz="2000" dirty="0" smtClean="0"/>
                        <a:t>-</a:t>
                      </a:r>
                      <a:endParaRPr lang="cs-CZ" sz="20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mikro</a:t>
                      </a:r>
                      <a:r>
                        <a:rPr lang="cs-CZ" sz="2000" dirty="0" smtClean="0"/>
                        <a:t>-</a:t>
                      </a:r>
                      <a:endParaRPr lang="cs-CZ" sz="20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nano</a:t>
                      </a:r>
                      <a:r>
                        <a:rPr lang="cs-CZ" sz="2000" dirty="0" smtClean="0"/>
                        <a:t>-</a:t>
                      </a:r>
                      <a:endParaRPr lang="cs-CZ" sz="20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piko-</a:t>
                      </a:r>
                      <a:endParaRPr lang="cs-CZ" sz="20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83043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Značka 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T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G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k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m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25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Mocnina</a:t>
                      </a:r>
                      <a:endParaRPr lang="cs-CZ" sz="2400" dirty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cs-C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cs-C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cs-C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cs-C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cs-C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cs-C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cs-C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-9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cs-C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-12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416CFF-A69A-47B8-BF46-DC47FF963915}" type="slidenum">
              <a:rPr lang="cs-CZ" smtClean="0"/>
              <a:pPr/>
              <a:t>17</a:t>
            </a:fld>
            <a:endParaRPr lang="cs-CZ" smtClean="0"/>
          </a:p>
        </p:txBody>
      </p:sp>
      <p:pic>
        <p:nvPicPr>
          <p:cNvPr id="20525" name="Picture 1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6" name="Picture 2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7" name="Picture 3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8" name="Picture 4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9" name="Picture 5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0" name="Picture 6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1" name="Picture 7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2" name="Picture 8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3" name="Picture 9" descr="http://www.prevod.cz/pixel-bla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5143512"/>
            <a:ext cx="92869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Vedlejší jednotky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357188" y="1857375"/>
            <a:ext cx="8501062" cy="3929063"/>
          </a:xfrm>
          <a:solidFill>
            <a:srgbClr val="99CCFF"/>
          </a:solidFill>
        </p:spPr>
        <p:txBody>
          <a:bodyPr/>
          <a:lstStyle/>
          <a:p>
            <a:pPr>
              <a:buFontTx/>
              <a:buNone/>
            </a:pPr>
            <a:r>
              <a:rPr lang="cs-CZ" sz="2000" b="1" dirty="0" smtClean="0"/>
              <a:t>	</a:t>
            </a:r>
            <a:endParaRPr lang="cs-CZ" dirty="0" smtClean="0"/>
          </a:p>
          <a:p>
            <a:r>
              <a:rPr lang="cs-CZ" sz="2000" b="1" dirty="0" smtClean="0"/>
              <a:t>čas</a:t>
            </a:r>
            <a:r>
              <a:rPr lang="cs-CZ" dirty="0" smtClean="0"/>
              <a:t> 		</a:t>
            </a:r>
            <a:r>
              <a:rPr lang="cs-CZ" sz="2000" dirty="0" smtClean="0"/>
              <a:t>minuta 		min 		60 s </a:t>
            </a:r>
          </a:p>
          <a:p>
            <a:pPr>
              <a:buFontTx/>
              <a:buNone/>
            </a:pPr>
            <a:r>
              <a:rPr lang="cs-CZ" sz="2000" dirty="0" smtClean="0"/>
              <a:t>			hodina		h 		3600 s </a:t>
            </a:r>
          </a:p>
          <a:p>
            <a:pPr>
              <a:buFontTx/>
              <a:buNone/>
            </a:pPr>
            <a:r>
              <a:rPr lang="cs-CZ" sz="2000" dirty="0" smtClean="0"/>
              <a:t>			den 		d 		86 400 s </a:t>
            </a:r>
          </a:p>
          <a:p>
            <a:r>
              <a:rPr lang="cs-CZ" sz="2000" b="1" dirty="0" smtClean="0"/>
              <a:t>plošný 	</a:t>
            </a:r>
            <a:r>
              <a:rPr lang="cs-CZ" sz="2000" dirty="0" smtClean="0"/>
              <a:t>hektar 		ha 		10</a:t>
            </a:r>
            <a:r>
              <a:rPr lang="cs-CZ" sz="2000" baseline="30000" dirty="0" smtClean="0"/>
              <a:t>4</a:t>
            </a:r>
            <a:r>
              <a:rPr lang="cs-CZ" sz="2000" dirty="0" smtClean="0"/>
              <a:t> 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</a:t>
            </a:r>
          </a:p>
          <a:p>
            <a:pPr>
              <a:buFontTx/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obsah</a:t>
            </a:r>
            <a:endParaRPr lang="cs-CZ" sz="2000" dirty="0" smtClean="0">
              <a:hlinkClick r:id="rId2" action="ppaction://hlinkfile"/>
            </a:endParaRPr>
          </a:p>
          <a:p>
            <a:r>
              <a:rPr lang="cs-CZ" sz="2000" b="1" dirty="0" smtClean="0"/>
              <a:t>objem	</a:t>
            </a:r>
            <a:r>
              <a:rPr lang="cs-CZ" sz="2000" dirty="0" smtClean="0"/>
              <a:t>litr 		l		10</a:t>
            </a:r>
            <a:r>
              <a:rPr lang="cs-CZ" sz="2000" baseline="30000" dirty="0" smtClean="0"/>
              <a:t>-3</a:t>
            </a:r>
            <a:r>
              <a:rPr lang="cs-CZ" sz="2000" dirty="0" smtClean="0"/>
              <a:t> 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</a:t>
            </a:r>
          </a:p>
          <a:p>
            <a:r>
              <a:rPr lang="cs-CZ" sz="2000" b="1" dirty="0" smtClean="0"/>
              <a:t>hmotnost</a:t>
            </a:r>
            <a:r>
              <a:rPr lang="cs-CZ" sz="2000" dirty="0" smtClean="0"/>
              <a:t>	tuna 		t 		10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kg </a:t>
            </a:r>
          </a:p>
          <a:p>
            <a:r>
              <a:rPr lang="cs-CZ" sz="2000" b="1" dirty="0" smtClean="0"/>
              <a:t>atd.  </a:t>
            </a:r>
          </a:p>
        </p:txBody>
      </p:sp>
      <p:sp>
        <p:nvSpPr>
          <p:cNvPr id="215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6D6F7-1B7A-43F6-8DD7-6770E9CD73E5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57158" y="1857364"/>
            <a:ext cx="8501122" cy="400110"/>
          </a:xfrm>
          <a:prstGeom prst="rect">
            <a:avLst/>
          </a:prstGeom>
          <a:solidFill>
            <a:srgbClr val="1188FF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Název v.	Název </a:t>
            </a:r>
            <a:r>
              <a:rPr lang="cs-CZ" sz="2000" b="1" dirty="0" err="1" smtClean="0"/>
              <a:t>j</a:t>
            </a:r>
            <a:r>
              <a:rPr lang="cs-CZ" sz="2000" b="1" dirty="0" smtClean="0"/>
              <a:t>.	Značka </a:t>
            </a:r>
            <a:r>
              <a:rPr lang="cs-CZ" sz="2000" b="1" dirty="0" err="1" smtClean="0"/>
              <a:t>j</a:t>
            </a:r>
            <a:r>
              <a:rPr lang="cs-CZ" sz="2000" b="1" dirty="0" smtClean="0"/>
              <a:t>.	Rozměr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kern="1200" dirty="0" smtClean="0">
                <a:solidFill>
                  <a:srgbClr val="FFFF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Rockwell"/>
              </a:rPr>
              <a:t>Příklad: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188" cy="4929188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/>
              <a:t>Vyjádři pomocí mocnin o základu 10 tyto </a:t>
            </a:r>
          </a:p>
          <a:p>
            <a:pPr>
              <a:buFontTx/>
              <a:buNone/>
            </a:pPr>
            <a:r>
              <a:rPr lang="cs-CZ" sz="2800" dirty="0" smtClean="0"/>
              <a:t>jednotky:</a:t>
            </a:r>
          </a:p>
          <a:p>
            <a:pPr>
              <a:buFontTx/>
              <a:buNone/>
            </a:pPr>
            <a:r>
              <a:rPr lang="cs-CZ" sz="2800" dirty="0" err="1" smtClean="0"/>
              <a:t>kN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err="1" smtClean="0"/>
              <a:t>nm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err="1" smtClean="0"/>
              <a:t>mA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MJ</a:t>
            </a:r>
          </a:p>
          <a:p>
            <a:pPr>
              <a:buFontTx/>
              <a:buNone/>
            </a:pPr>
            <a:r>
              <a:rPr lang="cs-CZ" sz="2800" dirty="0" err="1" smtClean="0"/>
              <a:t>kV</a:t>
            </a:r>
            <a:endParaRPr lang="cs-CZ" sz="2800" dirty="0" smtClean="0"/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Které fyzikální veličiny měříme v těchto jednotkách?</a:t>
            </a:r>
          </a:p>
        </p:txBody>
      </p:sp>
      <p:sp>
        <p:nvSpPr>
          <p:cNvPr id="225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1EE851-95F8-4CEB-9708-C8D0597DC800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071813" y="2214563"/>
            <a:ext cx="4286250" cy="32924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3200" b="1" kern="0" dirty="0">
                <a:solidFill>
                  <a:srgbClr val="FF0066"/>
                </a:solidFill>
                <a:latin typeface="Arial"/>
                <a:ea typeface="+mj-ea"/>
                <a:cs typeface="+mj-cs"/>
              </a:rPr>
              <a:t>Řešení:</a:t>
            </a:r>
            <a:endParaRPr lang="cs-CZ" sz="3200" dirty="0"/>
          </a:p>
          <a:p>
            <a:pPr>
              <a:defRPr/>
            </a:pPr>
            <a:r>
              <a:rPr lang="cs-CZ" sz="2800" dirty="0"/>
              <a:t>10</a:t>
            </a:r>
            <a:r>
              <a:rPr lang="cs-CZ" sz="2800" baseline="30000" dirty="0"/>
              <a:t>3 </a:t>
            </a:r>
            <a:r>
              <a:rPr lang="cs-CZ" sz="2800" dirty="0"/>
              <a:t>N - síla</a:t>
            </a:r>
          </a:p>
          <a:p>
            <a:pPr>
              <a:defRPr/>
            </a:pPr>
            <a:endParaRPr lang="cs-CZ" sz="800" dirty="0"/>
          </a:p>
          <a:p>
            <a:pPr>
              <a:defRPr/>
            </a:pPr>
            <a:r>
              <a:rPr lang="cs-CZ" sz="2800" dirty="0"/>
              <a:t>10</a:t>
            </a:r>
            <a:r>
              <a:rPr lang="cs-CZ" sz="2800" baseline="30000" dirty="0"/>
              <a:t>-9 </a:t>
            </a:r>
            <a:r>
              <a:rPr lang="cs-CZ" sz="2800" dirty="0"/>
              <a:t>m - délka</a:t>
            </a:r>
          </a:p>
          <a:p>
            <a:pPr>
              <a:defRPr/>
            </a:pPr>
            <a:endParaRPr lang="cs-CZ" sz="800" dirty="0"/>
          </a:p>
          <a:p>
            <a:pPr>
              <a:defRPr/>
            </a:pPr>
            <a:r>
              <a:rPr lang="cs-CZ" sz="2800" dirty="0"/>
              <a:t>10</a:t>
            </a:r>
            <a:r>
              <a:rPr lang="cs-CZ" sz="2800" baseline="30000" dirty="0"/>
              <a:t>-3 </a:t>
            </a:r>
            <a:r>
              <a:rPr lang="cs-CZ" sz="2800" dirty="0"/>
              <a:t>A – el. proud</a:t>
            </a:r>
          </a:p>
          <a:p>
            <a:pPr>
              <a:defRPr/>
            </a:pPr>
            <a:endParaRPr lang="cs-CZ" sz="800" dirty="0"/>
          </a:p>
          <a:p>
            <a:pPr>
              <a:defRPr/>
            </a:pPr>
            <a:r>
              <a:rPr lang="cs-CZ" sz="2800" dirty="0"/>
              <a:t>10</a:t>
            </a:r>
            <a:r>
              <a:rPr lang="cs-CZ" sz="2800" baseline="30000" dirty="0"/>
              <a:t>6 </a:t>
            </a:r>
            <a:r>
              <a:rPr lang="cs-CZ" sz="2800" dirty="0"/>
              <a:t>J – mechanická práce</a:t>
            </a:r>
          </a:p>
          <a:p>
            <a:pPr>
              <a:defRPr/>
            </a:pPr>
            <a:endParaRPr lang="cs-CZ" sz="800" dirty="0"/>
          </a:p>
          <a:p>
            <a:pPr>
              <a:defRPr/>
            </a:pPr>
            <a:r>
              <a:rPr lang="cs-CZ" sz="2800" dirty="0"/>
              <a:t>10</a:t>
            </a:r>
            <a:r>
              <a:rPr lang="cs-CZ" sz="2800" baseline="30000" dirty="0"/>
              <a:t>3  </a:t>
            </a:r>
            <a:r>
              <a:rPr lang="cs-CZ" sz="2800" dirty="0"/>
              <a:t>V – el. napětí</a:t>
            </a:r>
          </a:p>
        </p:txBody>
      </p:sp>
      <p:sp>
        <p:nvSpPr>
          <p:cNvPr id="21" name="Ohnutý roh 20"/>
          <p:cNvSpPr/>
          <p:nvPr/>
        </p:nvSpPr>
        <p:spPr>
          <a:xfrm>
            <a:off x="3071813" y="2786063"/>
            <a:ext cx="4143375" cy="2714625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Obsah, metody a význam fyziky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72487" cy="468630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Název </a:t>
            </a:r>
            <a:r>
              <a:rPr lang="cs-CZ" sz="2800" dirty="0" smtClean="0"/>
              <a:t>- odvozen z řeckého slova </a:t>
            </a:r>
            <a:r>
              <a:rPr lang="cs-CZ" sz="2800" dirty="0" smtClean="0">
                <a:solidFill>
                  <a:srgbClr val="FF0000"/>
                </a:solidFill>
              </a:rPr>
              <a:t>fysis</a:t>
            </a:r>
            <a:r>
              <a:rPr lang="cs-CZ" sz="2800" dirty="0" smtClean="0"/>
              <a:t> = příroda</a:t>
            </a:r>
          </a:p>
          <a:p>
            <a:pPr>
              <a:buFontTx/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Původně</a:t>
            </a:r>
            <a:r>
              <a:rPr lang="cs-CZ" sz="2800" dirty="0" smtClean="0"/>
              <a:t> - nauka o celé přírodě</a:t>
            </a:r>
          </a:p>
          <a:p>
            <a:pPr>
              <a:buFontTx/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 narůstáním poznatků vznikla </a:t>
            </a:r>
            <a:r>
              <a:rPr lang="cs-CZ" sz="2800" dirty="0" smtClean="0"/>
              <a:t>– chemie, biologie,</a:t>
            </a:r>
          </a:p>
          <a:p>
            <a:pPr>
              <a:buFontTx/>
              <a:buNone/>
            </a:pPr>
            <a:r>
              <a:rPr lang="cs-CZ" sz="2800" dirty="0" smtClean="0"/>
              <a:t>meteorologie, mineralogie atd.</a:t>
            </a:r>
          </a:p>
          <a:p>
            <a:pPr>
              <a:buFontTx/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Současná fyzika </a:t>
            </a:r>
            <a:r>
              <a:rPr lang="cs-CZ" sz="2800" dirty="0" smtClean="0"/>
              <a:t>- zkoumá nejobecnější zákonitosti</a:t>
            </a:r>
          </a:p>
          <a:p>
            <a:pPr>
              <a:buFontTx/>
              <a:buNone/>
            </a:pPr>
            <a:r>
              <a:rPr lang="cs-CZ" sz="2800" dirty="0" smtClean="0"/>
              <a:t>přírody, tj. zákonitosti, které platí pro živou i </a:t>
            </a:r>
          </a:p>
          <a:p>
            <a:pPr>
              <a:buFontTx/>
              <a:buNone/>
            </a:pPr>
            <a:r>
              <a:rPr lang="cs-CZ" sz="2800" dirty="0" smtClean="0"/>
              <a:t>neživou přírodu, pro všechna tělesa kolem nás,</a:t>
            </a:r>
          </a:p>
          <a:p>
            <a:pPr>
              <a:buFontTx/>
              <a:buNone/>
            </a:pPr>
            <a:r>
              <a:rPr lang="cs-CZ" sz="2800" dirty="0" smtClean="0"/>
              <a:t>pro každou částici těchto těles, pro Zemi a celý</a:t>
            </a:r>
          </a:p>
          <a:p>
            <a:pPr>
              <a:buFontTx/>
              <a:buNone/>
            </a:pPr>
            <a:r>
              <a:rPr lang="cs-CZ" sz="2800" dirty="0" smtClean="0"/>
              <a:t>vesmír</a:t>
            </a:r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endParaRPr lang="cs-CZ" sz="2800" dirty="0" smtClean="0"/>
          </a:p>
        </p:txBody>
      </p:sp>
      <p:sp>
        <p:nvSpPr>
          <p:cNvPr id="61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FFD8B4-A015-4537-9E69-B0944295346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kern="1200" dirty="0" smtClean="0">
                <a:solidFill>
                  <a:srgbClr val="FFFF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Rockwell"/>
              </a:rPr>
              <a:t>Příklad: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429125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/>
              <a:t>Vyjádři pomocí jednotek soustavy SI hodnoty</a:t>
            </a:r>
          </a:p>
          <a:p>
            <a:pPr>
              <a:buFontTx/>
              <a:buNone/>
            </a:pPr>
            <a:r>
              <a:rPr lang="cs-CZ" sz="2800" dirty="0" smtClean="0"/>
              <a:t>těchto veličin:</a:t>
            </a:r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5 min</a:t>
            </a:r>
          </a:p>
          <a:p>
            <a:pPr>
              <a:buFontTx/>
              <a:buNone/>
            </a:pPr>
            <a:r>
              <a:rPr lang="cs-CZ" sz="2800" dirty="0" smtClean="0"/>
              <a:t>2 h</a:t>
            </a:r>
          </a:p>
          <a:p>
            <a:pPr>
              <a:buFontTx/>
              <a:buNone/>
            </a:pPr>
            <a:r>
              <a:rPr lang="cs-CZ" sz="2800" dirty="0" smtClean="0"/>
              <a:t>250 l </a:t>
            </a:r>
          </a:p>
          <a:p>
            <a:pPr>
              <a:buFontTx/>
              <a:buNone/>
            </a:pPr>
            <a:r>
              <a:rPr lang="cs-CZ" sz="2800" dirty="0" smtClean="0"/>
              <a:t>0,3 t</a:t>
            </a:r>
          </a:p>
          <a:p>
            <a:pPr>
              <a:buFontTx/>
              <a:buNone/>
            </a:pPr>
            <a:endParaRPr lang="cs-CZ" sz="2800" dirty="0" smtClean="0"/>
          </a:p>
        </p:txBody>
      </p:sp>
      <p:sp>
        <p:nvSpPr>
          <p:cNvPr id="235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9A041-5D81-4964-9EEE-EB87F0124FC7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429000" y="2714625"/>
            <a:ext cx="2714625" cy="2698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kern="0" dirty="0">
                <a:solidFill>
                  <a:srgbClr val="FF0066"/>
                </a:solidFill>
                <a:latin typeface="Arial"/>
              </a:rPr>
              <a:t>Řešení:</a:t>
            </a:r>
          </a:p>
          <a:p>
            <a:pPr>
              <a:defRPr/>
            </a:pPr>
            <a:r>
              <a:rPr lang="cs-CZ" sz="2800" kern="0" dirty="0">
                <a:solidFill>
                  <a:srgbClr val="000000"/>
                </a:solidFill>
                <a:latin typeface="Arial"/>
              </a:rPr>
              <a:t>300 s</a:t>
            </a:r>
          </a:p>
          <a:p>
            <a:pPr>
              <a:defRPr/>
            </a:pPr>
            <a:endParaRPr lang="cs-CZ" sz="800" kern="0" dirty="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r>
              <a:rPr lang="cs-CZ" sz="2800" kern="0" dirty="0">
                <a:solidFill>
                  <a:srgbClr val="000000"/>
                </a:solidFill>
                <a:latin typeface="Arial"/>
              </a:rPr>
              <a:t>7200 s</a:t>
            </a:r>
          </a:p>
          <a:p>
            <a:pPr>
              <a:defRPr/>
            </a:pPr>
            <a:endParaRPr lang="cs-CZ" sz="800" kern="0" dirty="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r>
              <a:rPr lang="cs-CZ" sz="2800" kern="0" dirty="0">
                <a:solidFill>
                  <a:srgbClr val="000000"/>
                </a:solidFill>
                <a:latin typeface="Arial"/>
              </a:rPr>
              <a:t>0,250 </a:t>
            </a:r>
            <a:r>
              <a:rPr lang="cs-CZ" sz="2800" dirty="0"/>
              <a:t>m</a:t>
            </a:r>
            <a:r>
              <a:rPr lang="cs-CZ" sz="2800" baseline="30000" dirty="0"/>
              <a:t>3</a:t>
            </a:r>
          </a:p>
          <a:p>
            <a:pPr>
              <a:defRPr/>
            </a:pPr>
            <a:endParaRPr lang="cs-CZ" sz="800" baseline="30000" dirty="0"/>
          </a:p>
          <a:p>
            <a:pPr>
              <a:defRPr/>
            </a:pPr>
            <a:r>
              <a:rPr lang="cs-CZ" sz="2800" dirty="0"/>
              <a:t>300 kg</a:t>
            </a:r>
            <a:r>
              <a:rPr lang="cs-CZ" sz="2800" kern="0" dirty="0">
                <a:solidFill>
                  <a:srgbClr val="000000"/>
                </a:solidFill>
                <a:latin typeface="Arial"/>
              </a:rPr>
              <a:t> </a:t>
            </a:r>
            <a:endParaRPr lang="cs-CZ" sz="2800" kern="0" dirty="0">
              <a:solidFill>
                <a:srgbClr val="FF0066"/>
              </a:solidFill>
              <a:latin typeface="Arial"/>
            </a:endParaRPr>
          </a:p>
        </p:txBody>
      </p:sp>
      <p:sp>
        <p:nvSpPr>
          <p:cNvPr id="8" name="Ohnutý roh 7"/>
          <p:cNvSpPr/>
          <p:nvPr/>
        </p:nvSpPr>
        <p:spPr>
          <a:xfrm>
            <a:off x="3450841" y="3249617"/>
            <a:ext cx="1857375" cy="2214564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Skalární a vektorové veličiny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188" cy="48577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Skalár (skalární veličina) </a:t>
            </a:r>
            <a:r>
              <a:rPr lang="cs-CZ" sz="2800" dirty="0" smtClean="0"/>
              <a:t>– je jednoznačně </a:t>
            </a:r>
          </a:p>
          <a:p>
            <a:pPr>
              <a:buFontTx/>
              <a:buNone/>
            </a:pPr>
            <a:r>
              <a:rPr lang="cs-CZ" sz="2800" dirty="0" smtClean="0"/>
              <a:t>určen číselnou hodnotou a jednotkou</a:t>
            </a:r>
          </a:p>
          <a:p>
            <a:pPr>
              <a:buFontTx/>
              <a:buNone/>
            </a:pPr>
            <a:r>
              <a:rPr lang="cs-CZ" sz="2800" dirty="0" smtClean="0"/>
              <a:t>např. hmotnost, čas, energie</a:t>
            </a:r>
          </a:p>
          <a:p>
            <a:pPr>
              <a:buFontTx/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Vektor (vektorová veličina) </a:t>
            </a:r>
            <a:r>
              <a:rPr lang="cs-CZ" sz="2800" dirty="0" smtClean="0"/>
              <a:t>– je určen </a:t>
            </a:r>
          </a:p>
          <a:p>
            <a:pPr>
              <a:buFontTx/>
              <a:buNone/>
            </a:pPr>
            <a:r>
              <a:rPr lang="cs-CZ" sz="2800" dirty="0" smtClean="0"/>
              <a:t>číselnou hodnotou, jednotkou a směrem</a:t>
            </a:r>
          </a:p>
          <a:p>
            <a:pPr>
              <a:buFontTx/>
              <a:buNone/>
            </a:pPr>
            <a:r>
              <a:rPr lang="cs-CZ" sz="2800" dirty="0" smtClean="0"/>
              <a:t>např. síla, rychlost, zrychlení</a:t>
            </a:r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označení vektoru: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 v textu - </a:t>
            </a:r>
            <a:r>
              <a:rPr lang="cs-CZ" sz="2800" b="1" dirty="0" smtClean="0"/>
              <a:t>F </a:t>
            </a:r>
            <a:r>
              <a:rPr lang="cs-CZ" sz="2800" dirty="0" smtClean="0"/>
              <a:t>nebo F</a:t>
            </a:r>
          </a:p>
          <a:p>
            <a:pPr>
              <a:buFontTx/>
              <a:buNone/>
            </a:pPr>
            <a:endParaRPr lang="cs-CZ" dirty="0" smtClean="0"/>
          </a:p>
        </p:txBody>
      </p:sp>
      <p:sp>
        <p:nvSpPr>
          <p:cNvPr id="245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53A7E2-2555-4D8A-8033-8953F0A3F344}" type="slidenum">
              <a:rPr lang="cs-CZ" smtClean="0"/>
              <a:pPr/>
              <a:t>21</a:t>
            </a:fld>
            <a:endParaRPr lang="cs-CZ" smtClean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3428992" y="5786454"/>
            <a:ext cx="2143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214950"/>
            <a:ext cx="933448" cy="933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Skalární a vektorové veličiny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/>
              <a:t>graficky – orientovanou úsečkou</a:t>
            </a:r>
          </a:p>
          <a:p>
            <a:pPr>
              <a:buFontTx/>
              <a:buNone/>
            </a:pPr>
            <a:r>
              <a:rPr lang="cs-CZ" dirty="0" smtClean="0"/>
              <a:t> </a:t>
            </a:r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r>
              <a:rPr lang="cs-CZ" sz="2800" dirty="0" smtClean="0"/>
              <a:t>F = │F│ = 3N</a:t>
            </a:r>
          </a:p>
        </p:txBody>
      </p:sp>
      <p:sp>
        <p:nvSpPr>
          <p:cNvPr id="2560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BAC01-D7E5-4D69-B98A-48BD23375B09}" type="slidenum">
              <a:rPr lang="cs-CZ" smtClean="0"/>
              <a:pPr/>
              <a:t>22</a:t>
            </a:fld>
            <a:endParaRPr lang="cs-CZ" smtClean="0"/>
          </a:p>
        </p:txBody>
      </p:sp>
      <p:grpSp>
        <p:nvGrpSpPr>
          <p:cNvPr id="18" name="Skupina 17"/>
          <p:cNvGrpSpPr/>
          <p:nvPr/>
        </p:nvGrpSpPr>
        <p:grpSpPr>
          <a:xfrm>
            <a:off x="857250" y="2643188"/>
            <a:ext cx="5572125" cy="2239962"/>
            <a:chOff x="857250" y="2643188"/>
            <a:chExt cx="5572125" cy="2239962"/>
          </a:xfrm>
        </p:grpSpPr>
        <p:sp>
          <p:nvSpPr>
            <p:cNvPr id="32" name="TextovéPole 31"/>
            <p:cNvSpPr txBox="1"/>
            <p:nvPr/>
          </p:nvSpPr>
          <p:spPr>
            <a:xfrm flipH="1">
              <a:off x="5357813" y="3857625"/>
              <a:ext cx="1071562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2800" dirty="0">
                  <a:latin typeface="+mn-lt"/>
                </a:rPr>
                <a:t>směr</a:t>
              </a:r>
            </a:p>
          </p:txBody>
        </p:sp>
        <p:grpSp>
          <p:nvGrpSpPr>
            <p:cNvPr id="25606" name="Skupina 38"/>
            <p:cNvGrpSpPr>
              <a:grpSpLocks/>
            </p:cNvGrpSpPr>
            <p:nvPr/>
          </p:nvGrpSpPr>
          <p:grpSpPr bwMode="auto">
            <a:xfrm>
              <a:off x="2000250" y="3143250"/>
              <a:ext cx="3500438" cy="785813"/>
              <a:chOff x="1928794" y="3143248"/>
              <a:chExt cx="3500462" cy="785818"/>
            </a:xfrm>
          </p:grpSpPr>
          <p:grpSp>
            <p:nvGrpSpPr>
              <p:cNvPr id="25610" name="Skupina 35"/>
              <p:cNvGrpSpPr>
                <a:grpSpLocks/>
              </p:cNvGrpSpPr>
              <p:nvPr/>
            </p:nvGrpSpPr>
            <p:grpSpPr bwMode="auto">
              <a:xfrm>
                <a:off x="1928794" y="3500438"/>
                <a:ext cx="2571768" cy="143670"/>
                <a:chOff x="642910" y="2500306"/>
                <a:chExt cx="2571768" cy="143670"/>
              </a:xfrm>
            </p:grpSpPr>
            <p:cxnSp>
              <p:nvCxnSpPr>
                <p:cNvPr id="8" name="Přímá spojovací šipka 7"/>
                <p:cNvCxnSpPr/>
                <p:nvPr/>
              </p:nvCxnSpPr>
              <p:spPr>
                <a:xfrm>
                  <a:off x="642910" y="2571743"/>
                  <a:ext cx="2571768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Přímá spojovací čára 19"/>
                <p:cNvCxnSpPr/>
                <p:nvPr/>
              </p:nvCxnSpPr>
              <p:spPr>
                <a:xfrm rot="5400000">
                  <a:off x="1424759" y="2575713"/>
                  <a:ext cx="150814" cy="317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Přímá spojovací čára 22"/>
                <p:cNvCxnSpPr/>
                <p:nvPr/>
              </p:nvCxnSpPr>
              <p:spPr>
                <a:xfrm rot="5400000">
                  <a:off x="2215340" y="2570950"/>
                  <a:ext cx="142876" cy="158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11" name="Skupina 37"/>
              <p:cNvGrpSpPr>
                <a:grpSpLocks/>
              </p:cNvGrpSpPr>
              <p:nvPr/>
            </p:nvGrpSpPr>
            <p:grpSpPr bwMode="auto">
              <a:xfrm>
                <a:off x="1928794" y="3143248"/>
                <a:ext cx="3500462" cy="785818"/>
                <a:chOff x="1928794" y="3143248"/>
                <a:chExt cx="3500462" cy="785818"/>
              </a:xfrm>
            </p:grpSpPr>
            <p:cxnSp>
              <p:nvCxnSpPr>
                <p:cNvPr id="11" name="Přímá spojovací šipka 10"/>
                <p:cNvCxnSpPr/>
                <p:nvPr/>
              </p:nvCxnSpPr>
              <p:spPr>
                <a:xfrm rot="5400000">
                  <a:off x="1750993" y="3749677"/>
                  <a:ext cx="357190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Přímá spojovací šipka 28"/>
                <p:cNvCxnSpPr/>
                <p:nvPr/>
              </p:nvCxnSpPr>
              <p:spPr>
                <a:xfrm>
                  <a:off x="4500562" y="3571876"/>
                  <a:ext cx="928694" cy="35719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Levá složená závorka 32"/>
                <p:cNvSpPr/>
                <p:nvPr/>
              </p:nvSpPr>
              <p:spPr>
                <a:xfrm rot="5400000">
                  <a:off x="3000363" y="2071679"/>
                  <a:ext cx="428628" cy="2571768"/>
                </a:xfrm>
                <a:prstGeom prst="leftBrac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</p:grpSp>
        </p:grpSp>
        <p:sp>
          <p:nvSpPr>
            <p:cNvPr id="35" name="TextovéPole 34"/>
            <p:cNvSpPr txBox="1"/>
            <p:nvPr/>
          </p:nvSpPr>
          <p:spPr>
            <a:xfrm>
              <a:off x="857250" y="3929063"/>
              <a:ext cx="1571625" cy="9540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2800" dirty="0">
                  <a:latin typeface="+mn-lt"/>
                </a:rPr>
                <a:t>počátek vektoru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2571750" y="2643188"/>
              <a:ext cx="1428750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2800" dirty="0">
                  <a:latin typeface="+mn-lt"/>
                </a:rPr>
                <a:t>velikost</a:t>
              </a:r>
            </a:p>
          </p:txBody>
        </p:sp>
      </p:grpSp>
      <p:cxnSp>
        <p:nvCxnSpPr>
          <p:cNvPr id="40" name="Přímá spojovací šipka 39"/>
          <p:cNvCxnSpPr/>
          <p:nvPr/>
        </p:nvCxnSpPr>
        <p:spPr>
          <a:xfrm>
            <a:off x="1214414" y="5143512"/>
            <a:ext cx="21431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Skládání vektorů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7" cy="5143512"/>
          </a:xfrm>
        </p:spPr>
        <p:txBody>
          <a:bodyPr/>
          <a:lstStyle/>
          <a:p>
            <a:pPr marL="514350" indent="-514350">
              <a:buFontTx/>
              <a:buAutoNum type="alphaLcParenR"/>
            </a:pPr>
            <a:r>
              <a:rPr lang="cs-CZ" sz="2800" dirty="0" smtClean="0"/>
              <a:t>vektory souhlasného směru</a:t>
            </a:r>
          </a:p>
          <a:p>
            <a:pPr marL="514350" indent="-514350">
              <a:buFontTx/>
              <a:buAutoNum type="alphaLcParenR"/>
            </a:pPr>
            <a:endParaRPr lang="cs-CZ" sz="2800" dirty="0" smtClean="0"/>
          </a:p>
          <a:p>
            <a:pPr marL="514350" indent="-514350">
              <a:buFontTx/>
              <a:buAutoNum type="alphaLcParenR"/>
            </a:pPr>
            <a:endParaRPr lang="cs-CZ" sz="2800" dirty="0" smtClean="0"/>
          </a:p>
          <a:p>
            <a:pPr marL="514350" indent="-514350">
              <a:buFontTx/>
              <a:buAutoNum type="alphaLcParenR"/>
            </a:pPr>
            <a:endParaRPr lang="cs-CZ" sz="2800" dirty="0" smtClean="0"/>
          </a:p>
          <a:p>
            <a:pPr marL="514350" indent="-514350">
              <a:buFontTx/>
              <a:buAutoNum type="alphaLcParenR"/>
            </a:pPr>
            <a:r>
              <a:rPr lang="cs-CZ" sz="2800" dirty="0" smtClean="0"/>
              <a:t>vektory opačného směru</a:t>
            </a:r>
          </a:p>
        </p:txBody>
      </p:sp>
      <p:sp>
        <p:nvSpPr>
          <p:cNvPr id="2662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A43B2-5433-41CF-ABB4-6966CF881FF3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286250" y="2857500"/>
            <a:ext cx="2236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/>
              <a:t>F = F</a:t>
            </a:r>
            <a:r>
              <a:rPr lang="cs-CZ" sz="2800" baseline="-25000" dirty="0"/>
              <a:t>1</a:t>
            </a:r>
            <a:r>
              <a:rPr lang="cs-CZ" sz="2800" dirty="0"/>
              <a:t> + F</a:t>
            </a:r>
            <a:r>
              <a:rPr lang="cs-CZ" sz="2800" baseline="-25000" dirty="0"/>
              <a:t>2</a:t>
            </a:r>
            <a:endParaRPr lang="cs-CZ" sz="2800" dirty="0"/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4286250" y="5286375"/>
            <a:ext cx="2395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/>
              <a:t>F = </a:t>
            </a:r>
            <a:r>
              <a:rPr lang="en-US" sz="2800" dirty="0"/>
              <a:t>|</a:t>
            </a:r>
            <a:r>
              <a:rPr lang="cs-CZ" sz="2800" dirty="0"/>
              <a:t>F</a:t>
            </a:r>
            <a:r>
              <a:rPr lang="cs-CZ" sz="2800" baseline="-25000" dirty="0"/>
              <a:t>1</a:t>
            </a:r>
            <a:r>
              <a:rPr lang="cs-CZ" sz="2800" dirty="0"/>
              <a:t> – F</a:t>
            </a:r>
            <a:r>
              <a:rPr lang="cs-CZ" sz="2800" baseline="-25000" dirty="0"/>
              <a:t>2</a:t>
            </a:r>
            <a:r>
              <a:rPr lang="en-US" sz="2800" dirty="0"/>
              <a:t>|</a:t>
            </a:r>
            <a:r>
              <a:rPr lang="cs-CZ" sz="2800" baseline="-25000" dirty="0"/>
              <a:t>  </a:t>
            </a:r>
            <a:endParaRPr lang="cs-CZ" sz="2800" dirty="0"/>
          </a:p>
        </p:txBody>
      </p:sp>
      <p:sp>
        <p:nvSpPr>
          <p:cNvPr id="26631" name="TextovéPole 52"/>
          <p:cNvSpPr txBox="1">
            <a:spLocks noChangeArrowheads="1"/>
          </p:cNvSpPr>
          <p:nvPr/>
        </p:nvSpPr>
        <p:spPr bwMode="auto">
          <a:xfrm>
            <a:off x="285750" y="6143625"/>
            <a:ext cx="6643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/>
              <a:t>Směr výslednice = směr většího vektoru</a:t>
            </a:r>
          </a:p>
        </p:txBody>
      </p:sp>
      <p:grpSp>
        <p:nvGrpSpPr>
          <p:cNvPr id="26632" name="Skupina 38"/>
          <p:cNvGrpSpPr>
            <a:grpSpLocks/>
          </p:cNvGrpSpPr>
          <p:nvPr/>
        </p:nvGrpSpPr>
        <p:grpSpPr bwMode="auto">
          <a:xfrm>
            <a:off x="1143000" y="2357438"/>
            <a:ext cx="2571750" cy="1524000"/>
            <a:chOff x="1143000" y="2357438"/>
            <a:chExt cx="2571750" cy="1524000"/>
          </a:xfrm>
        </p:grpSpPr>
        <p:grpSp>
          <p:nvGrpSpPr>
            <p:cNvPr id="26651" name="Skupina 34"/>
            <p:cNvGrpSpPr>
              <a:grpSpLocks/>
            </p:cNvGrpSpPr>
            <p:nvPr/>
          </p:nvGrpSpPr>
          <p:grpSpPr bwMode="auto">
            <a:xfrm>
              <a:off x="1143000" y="2357438"/>
              <a:ext cx="2571750" cy="642937"/>
              <a:chOff x="1143000" y="2357438"/>
              <a:chExt cx="2571750" cy="642937"/>
            </a:xfrm>
          </p:grpSpPr>
          <p:grpSp>
            <p:nvGrpSpPr>
              <p:cNvPr id="26664" name="Skupina 11"/>
              <p:cNvGrpSpPr>
                <a:grpSpLocks/>
              </p:cNvGrpSpPr>
              <p:nvPr/>
            </p:nvGrpSpPr>
            <p:grpSpPr bwMode="auto">
              <a:xfrm>
                <a:off x="1143000" y="2786063"/>
                <a:ext cx="2571750" cy="214312"/>
                <a:chOff x="1143000" y="2714625"/>
                <a:chExt cx="2071688" cy="142875"/>
              </a:xfrm>
            </p:grpSpPr>
            <p:cxnSp>
              <p:nvCxnSpPr>
                <p:cNvPr id="11" name="Přímá spojovací šipka 10"/>
                <p:cNvCxnSpPr/>
                <p:nvPr/>
              </p:nvCxnSpPr>
              <p:spPr bwMode="auto">
                <a:xfrm>
                  <a:off x="1143000" y="2786592"/>
                  <a:ext cx="2071688" cy="1058"/>
                </a:xfrm>
                <a:prstGeom prst="straightConnector1">
                  <a:avLst/>
                </a:prstGeom>
                <a:ln w="50800">
                  <a:solidFill>
                    <a:srgbClr val="FF0000"/>
                  </a:solidFill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Přímá spojovací čára 13"/>
                <p:cNvCxnSpPr/>
                <p:nvPr/>
              </p:nvCxnSpPr>
              <p:spPr bwMode="auto">
                <a:xfrm rot="5400000">
                  <a:off x="1072202" y="2785423"/>
                  <a:ext cx="142875" cy="1279"/>
                </a:xfrm>
                <a:prstGeom prst="line">
                  <a:avLst/>
                </a:prstGeom>
                <a:ln w="50800">
                  <a:solidFill>
                    <a:srgbClr val="FF000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TextovéPole 18"/>
              <p:cNvSpPr txBox="1"/>
              <p:nvPr/>
            </p:nvSpPr>
            <p:spPr>
              <a:xfrm>
                <a:off x="2357438" y="2357438"/>
                <a:ext cx="357187" cy="5238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2800" kern="0" dirty="0">
                    <a:solidFill>
                      <a:srgbClr val="FF0000"/>
                    </a:solidFill>
                    <a:latin typeface="Arial"/>
                  </a:rPr>
                  <a:t>F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" name="Přímá spojovací šipka 19"/>
              <p:cNvCxnSpPr/>
              <p:nvPr/>
            </p:nvCxnSpPr>
            <p:spPr>
              <a:xfrm>
                <a:off x="2500313" y="2357438"/>
                <a:ext cx="214312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52" name="Skupina 37"/>
            <p:cNvGrpSpPr>
              <a:grpSpLocks/>
            </p:cNvGrpSpPr>
            <p:nvPr/>
          </p:nvGrpSpPr>
          <p:grpSpPr bwMode="auto">
            <a:xfrm>
              <a:off x="1143000" y="3143250"/>
              <a:ext cx="2571750" cy="738188"/>
              <a:chOff x="1143000" y="3143250"/>
              <a:chExt cx="2571750" cy="738188"/>
            </a:xfrm>
          </p:grpSpPr>
          <p:grpSp>
            <p:nvGrpSpPr>
              <p:cNvPr id="26653" name="Skupina 28"/>
              <p:cNvGrpSpPr>
                <a:grpSpLocks/>
              </p:cNvGrpSpPr>
              <p:nvPr/>
            </p:nvGrpSpPr>
            <p:grpSpPr bwMode="auto">
              <a:xfrm>
                <a:off x="1143000" y="3143250"/>
                <a:ext cx="2571750" cy="142875"/>
                <a:chOff x="1143000" y="3143250"/>
                <a:chExt cx="2571750" cy="142875"/>
              </a:xfrm>
            </p:grpSpPr>
            <p:cxnSp>
              <p:nvCxnSpPr>
                <p:cNvPr id="15" name="Přímá spojovací šipka 14"/>
                <p:cNvCxnSpPr/>
                <p:nvPr/>
              </p:nvCxnSpPr>
              <p:spPr>
                <a:xfrm>
                  <a:off x="2928938" y="3214688"/>
                  <a:ext cx="785812" cy="1587"/>
                </a:xfrm>
                <a:prstGeom prst="straightConnector1">
                  <a:avLst/>
                </a:prstGeom>
                <a:ln w="50800">
                  <a:solidFill>
                    <a:srgbClr val="FFFF00"/>
                  </a:solidFill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26661" name="Skupina 41"/>
                <p:cNvGrpSpPr>
                  <a:grpSpLocks/>
                </p:cNvGrpSpPr>
                <p:nvPr/>
              </p:nvGrpSpPr>
              <p:grpSpPr bwMode="auto">
                <a:xfrm>
                  <a:off x="1143000" y="3143250"/>
                  <a:ext cx="1785938" cy="142875"/>
                  <a:chOff x="1142976" y="3143247"/>
                  <a:chExt cx="1785950" cy="142875"/>
                </a:xfrm>
              </p:grpSpPr>
              <p:cxnSp>
                <p:nvCxnSpPr>
                  <p:cNvPr id="9" name="Přímá spojovací šipka 8"/>
                  <p:cNvCxnSpPr/>
                  <p:nvPr/>
                </p:nvCxnSpPr>
                <p:spPr>
                  <a:xfrm>
                    <a:off x="1142976" y="3214685"/>
                    <a:ext cx="1785950" cy="1587"/>
                  </a:xfrm>
                  <a:prstGeom prst="straightConnector1">
                    <a:avLst/>
                  </a:prstGeom>
                  <a:ln w="50800">
                    <a:solidFill>
                      <a:srgbClr val="12C027"/>
                    </a:solidFill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Přímá spojovací čára 25"/>
                  <p:cNvCxnSpPr/>
                  <p:nvPr/>
                </p:nvCxnSpPr>
                <p:spPr bwMode="auto">
                  <a:xfrm rot="5400000">
                    <a:off x="1072332" y="3213891"/>
                    <a:ext cx="142875" cy="1588"/>
                  </a:xfrm>
                  <a:prstGeom prst="line">
                    <a:avLst/>
                  </a:prstGeom>
                  <a:ln w="50800">
                    <a:solidFill>
                      <a:srgbClr val="12C027"/>
                    </a:solidFill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654" name="Skupina 35"/>
              <p:cNvGrpSpPr>
                <a:grpSpLocks/>
              </p:cNvGrpSpPr>
              <p:nvPr/>
            </p:nvGrpSpPr>
            <p:grpSpPr bwMode="auto">
              <a:xfrm>
                <a:off x="1714500" y="3357563"/>
                <a:ext cx="536575" cy="523875"/>
                <a:chOff x="1714500" y="3357563"/>
                <a:chExt cx="536575" cy="523875"/>
              </a:xfrm>
            </p:grpSpPr>
            <p:sp>
              <p:nvSpPr>
                <p:cNvPr id="26658" name="TextovéPole 20"/>
                <p:cNvSpPr txBox="1">
                  <a:spLocks noChangeArrowheads="1"/>
                </p:cNvSpPr>
                <p:nvPr/>
              </p:nvSpPr>
              <p:spPr bwMode="auto">
                <a:xfrm>
                  <a:off x="1714500" y="3357563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1</a:t>
                  </a:r>
                  <a:endParaRPr lang="cs-CZ" sz="2800"/>
                </a:p>
              </p:txBody>
            </p:sp>
            <p:cxnSp>
              <p:nvCxnSpPr>
                <p:cNvPr id="31" name="Přímá spojovací šipka 30"/>
                <p:cNvCxnSpPr/>
                <p:nvPr/>
              </p:nvCxnSpPr>
              <p:spPr>
                <a:xfrm>
                  <a:off x="1857375" y="3357563"/>
                  <a:ext cx="214313" cy="158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655" name="Skupina 36"/>
              <p:cNvGrpSpPr>
                <a:grpSpLocks/>
              </p:cNvGrpSpPr>
              <p:nvPr/>
            </p:nvGrpSpPr>
            <p:grpSpPr bwMode="auto">
              <a:xfrm>
                <a:off x="3000375" y="3357563"/>
                <a:ext cx="536575" cy="523875"/>
                <a:chOff x="3000375" y="3357563"/>
                <a:chExt cx="536575" cy="523875"/>
              </a:xfrm>
            </p:grpSpPr>
            <p:sp>
              <p:nvSpPr>
                <p:cNvPr id="26656" name="TextovéPole 21"/>
                <p:cNvSpPr txBox="1">
                  <a:spLocks noChangeArrowheads="1"/>
                </p:cNvSpPr>
                <p:nvPr/>
              </p:nvSpPr>
              <p:spPr bwMode="auto">
                <a:xfrm>
                  <a:off x="3000375" y="3357563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2</a:t>
                  </a:r>
                  <a:endParaRPr lang="cs-CZ" sz="2800"/>
                </a:p>
              </p:txBody>
            </p:sp>
            <p:cxnSp>
              <p:nvCxnSpPr>
                <p:cNvPr id="32" name="Přímá spojovací šipka 31"/>
                <p:cNvCxnSpPr/>
                <p:nvPr/>
              </p:nvCxnSpPr>
              <p:spPr>
                <a:xfrm>
                  <a:off x="3071813" y="3357563"/>
                  <a:ext cx="214312" cy="158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6633" name="Skupina 47"/>
          <p:cNvGrpSpPr>
            <a:grpSpLocks/>
          </p:cNvGrpSpPr>
          <p:nvPr/>
        </p:nvGrpSpPr>
        <p:grpSpPr bwMode="auto">
          <a:xfrm>
            <a:off x="857224" y="4786322"/>
            <a:ext cx="1857375" cy="1381125"/>
            <a:chOff x="928688" y="4857750"/>
            <a:chExt cx="1857375" cy="1381125"/>
          </a:xfrm>
        </p:grpSpPr>
        <p:grpSp>
          <p:nvGrpSpPr>
            <p:cNvPr id="26634" name="Skupina 41"/>
            <p:cNvGrpSpPr>
              <a:grpSpLocks/>
            </p:cNvGrpSpPr>
            <p:nvPr/>
          </p:nvGrpSpPr>
          <p:grpSpPr bwMode="auto">
            <a:xfrm>
              <a:off x="928688" y="4857750"/>
              <a:ext cx="1857375" cy="523875"/>
              <a:chOff x="928688" y="4857750"/>
              <a:chExt cx="1857375" cy="523875"/>
            </a:xfrm>
          </p:grpSpPr>
          <p:grpSp>
            <p:nvGrpSpPr>
              <p:cNvPr id="26642" name="Skupina 47"/>
              <p:cNvGrpSpPr>
                <a:grpSpLocks/>
              </p:cNvGrpSpPr>
              <p:nvPr/>
            </p:nvGrpSpPr>
            <p:grpSpPr bwMode="auto">
              <a:xfrm>
                <a:off x="928688" y="5357813"/>
                <a:ext cx="1857375" cy="1587"/>
                <a:chOff x="928662" y="5000636"/>
                <a:chExt cx="1857388" cy="1588"/>
              </a:xfrm>
            </p:grpSpPr>
            <p:cxnSp>
              <p:nvCxnSpPr>
                <p:cNvPr id="24" name="Přímá spojovací šipka 23"/>
                <p:cNvCxnSpPr/>
                <p:nvPr/>
              </p:nvCxnSpPr>
              <p:spPr>
                <a:xfrm rot="10800000">
                  <a:off x="928662" y="5000636"/>
                  <a:ext cx="785817" cy="1588"/>
                </a:xfrm>
                <a:prstGeom prst="straightConnector1">
                  <a:avLst/>
                </a:prstGeom>
                <a:ln w="50800">
                  <a:solidFill>
                    <a:srgbClr val="FFFF00"/>
                  </a:solidFill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Přímá spojovací šipka 27"/>
                <p:cNvCxnSpPr/>
                <p:nvPr/>
              </p:nvCxnSpPr>
              <p:spPr bwMode="auto">
                <a:xfrm flipV="1">
                  <a:off x="1714479" y="5000636"/>
                  <a:ext cx="1071571" cy="0"/>
                </a:xfrm>
                <a:prstGeom prst="straightConnector1">
                  <a:avLst/>
                </a:prstGeom>
                <a:ln w="50800">
                  <a:solidFill>
                    <a:srgbClr val="FF0000"/>
                  </a:solidFill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643" name="Skupina 40"/>
              <p:cNvGrpSpPr>
                <a:grpSpLocks/>
              </p:cNvGrpSpPr>
              <p:nvPr/>
            </p:nvGrpSpPr>
            <p:grpSpPr bwMode="auto">
              <a:xfrm>
                <a:off x="2071688" y="4857750"/>
                <a:ext cx="428625" cy="523875"/>
                <a:chOff x="2071688" y="4857750"/>
                <a:chExt cx="428625" cy="523875"/>
              </a:xfrm>
            </p:grpSpPr>
            <p:sp>
              <p:nvSpPr>
                <p:cNvPr id="47" name="TextovéPole 46"/>
                <p:cNvSpPr txBox="1"/>
                <p:nvPr/>
              </p:nvSpPr>
              <p:spPr>
                <a:xfrm>
                  <a:off x="2071688" y="4857750"/>
                  <a:ext cx="428625" cy="5238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2800" kern="0" dirty="0">
                      <a:solidFill>
                        <a:srgbClr val="FF0000"/>
                      </a:solidFill>
                      <a:latin typeface="Arial"/>
                    </a:rPr>
                    <a:t>F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9" name="Přímá spojovací šipka 48"/>
                <p:cNvCxnSpPr/>
                <p:nvPr/>
              </p:nvCxnSpPr>
              <p:spPr>
                <a:xfrm>
                  <a:off x="2214563" y="4857750"/>
                  <a:ext cx="214312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644" name="Skupina 39"/>
              <p:cNvGrpSpPr>
                <a:grpSpLocks/>
              </p:cNvGrpSpPr>
              <p:nvPr/>
            </p:nvGrpSpPr>
            <p:grpSpPr bwMode="auto">
              <a:xfrm>
                <a:off x="1143000" y="4857750"/>
                <a:ext cx="536575" cy="523875"/>
                <a:chOff x="1143000" y="4857750"/>
                <a:chExt cx="536575" cy="523875"/>
              </a:xfrm>
            </p:grpSpPr>
            <p:sp>
              <p:nvSpPr>
                <p:cNvPr id="26645" name="TextovéPole 49"/>
                <p:cNvSpPr txBox="1">
                  <a:spLocks noChangeArrowheads="1"/>
                </p:cNvSpPr>
                <p:nvPr/>
              </p:nvSpPr>
              <p:spPr bwMode="auto">
                <a:xfrm>
                  <a:off x="1143000" y="4857750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2</a:t>
                  </a:r>
                  <a:endParaRPr lang="cs-CZ" sz="2800"/>
                </a:p>
              </p:txBody>
            </p:sp>
            <p:cxnSp>
              <p:nvCxnSpPr>
                <p:cNvPr id="33" name="Přímá spojovací šipka 32"/>
                <p:cNvCxnSpPr/>
                <p:nvPr/>
              </p:nvCxnSpPr>
              <p:spPr>
                <a:xfrm>
                  <a:off x="1285875" y="4857750"/>
                  <a:ext cx="214313" cy="158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635" name="Skupina 45"/>
            <p:cNvGrpSpPr>
              <a:grpSpLocks/>
            </p:cNvGrpSpPr>
            <p:nvPr/>
          </p:nvGrpSpPr>
          <p:grpSpPr bwMode="auto">
            <a:xfrm>
              <a:off x="1000125" y="5572125"/>
              <a:ext cx="1785938" cy="666750"/>
              <a:chOff x="1000125" y="5572125"/>
              <a:chExt cx="1785938" cy="666750"/>
            </a:xfrm>
          </p:grpSpPr>
          <p:sp>
            <p:nvSpPr>
              <p:cNvPr id="26636" name="TextovéPole 50"/>
              <p:cNvSpPr txBox="1">
                <a:spLocks noChangeArrowheads="1"/>
              </p:cNvSpPr>
              <p:nvPr/>
            </p:nvSpPr>
            <p:spPr bwMode="auto">
              <a:xfrm>
                <a:off x="1500188" y="5715000"/>
                <a:ext cx="536575" cy="523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2800"/>
                  <a:t>F</a:t>
                </a:r>
                <a:r>
                  <a:rPr lang="cs-CZ" sz="2800" baseline="-25000"/>
                  <a:t>1</a:t>
                </a:r>
                <a:endParaRPr lang="cs-CZ" sz="2800"/>
              </a:p>
            </p:txBody>
          </p:sp>
          <p:grpSp>
            <p:nvGrpSpPr>
              <p:cNvPr id="26637" name="Skupina 42"/>
              <p:cNvGrpSpPr>
                <a:grpSpLocks/>
              </p:cNvGrpSpPr>
              <p:nvPr/>
            </p:nvGrpSpPr>
            <p:grpSpPr bwMode="auto">
              <a:xfrm>
                <a:off x="1000125" y="5572125"/>
                <a:ext cx="1785938" cy="144463"/>
                <a:chOff x="1000125" y="5572125"/>
                <a:chExt cx="1785938" cy="144463"/>
              </a:xfrm>
            </p:grpSpPr>
            <p:grpSp>
              <p:nvGrpSpPr>
                <p:cNvPr id="26638" name="Skupina 42"/>
                <p:cNvGrpSpPr>
                  <a:grpSpLocks/>
                </p:cNvGrpSpPr>
                <p:nvPr/>
              </p:nvGrpSpPr>
              <p:grpSpPr bwMode="auto">
                <a:xfrm>
                  <a:off x="1000125" y="5572125"/>
                  <a:ext cx="1785938" cy="142875"/>
                  <a:chOff x="1142976" y="3143247"/>
                  <a:chExt cx="1860364" cy="142875"/>
                </a:xfrm>
              </p:grpSpPr>
              <p:cxnSp>
                <p:nvCxnSpPr>
                  <p:cNvPr id="44" name="Přímá spojovací šipka 43"/>
                  <p:cNvCxnSpPr/>
                  <p:nvPr/>
                </p:nvCxnSpPr>
                <p:spPr>
                  <a:xfrm>
                    <a:off x="1142976" y="3214685"/>
                    <a:ext cx="1860364" cy="0"/>
                  </a:xfrm>
                  <a:prstGeom prst="straightConnector1">
                    <a:avLst/>
                  </a:prstGeom>
                  <a:ln w="50800">
                    <a:solidFill>
                      <a:srgbClr val="12C027"/>
                    </a:solidFill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Přímá spojovací čára 44"/>
                  <p:cNvCxnSpPr/>
                  <p:nvPr/>
                </p:nvCxnSpPr>
                <p:spPr bwMode="auto">
                  <a:xfrm rot="5400000">
                    <a:off x="1072365" y="3213858"/>
                    <a:ext cx="142875" cy="1654"/>
                  </a:xfrm>
                  <a:prstGeom prst="line">
                    <a:avLst/>
                  </a:prstGeom>
                  <a:ln w="50800">
                    <a:solidFill>
                      <a:srgbClr val="12C027"/>
                    </a:solidFill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" name="Přímá spojovací šipka 33"/>
                <p:cNvCxnSpPr/>
                <p:nvPr/>
              </p:nvCxnSpPr>
              <p:spPr>
                <a:xfrm>
                  <a:off x="1643063" y="5715000"/>
                  <a:ext cx="214312" cy="158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Skládání vektorů</a:t>
            </a:r>
          </a:p>
        </p:txBody>
      </p:sp>
      <p:sp>
        <p:nvSpPr>
          <p:cNvPr id="205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2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cs-CZ" sz="2800" dirty="0" smtClean="0"/>
              <a:t>c) různoběžné vektory</a:t>
            </a:r>
          </a:p>
          <a:p>
            <a:pPr marL="514350" indent="-514350">
              <a:buFontTx/>
              <a:buNone/>
            </a:pPr>
            <a:endParaRPr lang="cs-CZ" dirty="0" smtClean="0"/>
          </a:p>
          <a:p>
            <a:pPr marL="514350" indent="-514350">
              <a:buFontTx/>
              <a:buNone/>
            </a:pPr>
            <a:endParaRPr lang="cs-CZ" dirty="0" smtClean="0"/>
          </a:p>
        </p:txBody>
      </p:sp>
      <p:sp>
        <p:nvSpPr>
          <p:cNvPr id="205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82BB77-8603-4E9C-88F4-8EEEE13FFAD9}" type="slidenum">
              <a:rPr lang="cs-CZ" smtClean="0"/>
              <a:pPr/>
              <a:t>24</a:t>
            </a:fld>
            <a:endParaRPr lang="cs-CZ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ovnice" r:id="rId3" imgW="114120" imgH="215640" progId="Equation.3">
                  <p:embed/>
                </p:oleObj>
              </mc:Choice>
              <mc:Fallback>
                <p:oleObj name="Rovnice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5715000" y="2286000"/>
          <a:ext cx="19177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Rovnice" r:id="rId5" imgW="939800" imgH="279400" progId="Equation.3">
                  <p:embed/>
                </p:oleObj>
              </mc:Choice>
              <mc:Fallback>
                <p:oleObj name="Rovnice" r:id="rId5" imgW="939800" imgH="279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286000"/>
                        <a:ext cx="191770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ovéPole 55"/>
          <p:cNvSpPr txBox="1">
            <a:spLocks noChangeArrowheads="1"/>
          </p:cNvSpPr>
          <p:nvPr/>
        </p:nvSpPr>
        <p:spPr bwMode="auto">
          <a:xfrm>
            <a:off x="285720" y="5786454"/>
            <a:ext cx="8429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/>
              <a:t>Výslednice = úhlopříčka vektorového rovnoběžníku</a:t>
            </a:r>
          </a:p>
        </p:txBody>
      </p:sp>
      <p:grpSp>
        <p:nvGrpSpPr>
          <p:cNvPr id="2058" name="Skupina 57"/>
          <p:cNvGrpSpPr>
            <a:grpSpLocks/>
          </p:cNvGrpSpPr>
          <p:nvPr/>
        </p:nvGrpSpPr>
        <p:grpSpPr bwMode="auto">
          <a:xfrm>
            <a:off x="1214438" y="3429000"/>
            <a:ext cx="2813050" cy="1952625"/>
            <a:chOff x="1258888" y="3429000"/>
            <a:chExt cx="2813050" cy="1952625"/>
          </a:xfrm>
        </p:grpSpPr>
        <p:grpSp>
          <p:nvGrpSpPr>
            <p:cNvPr id="2076" name="Skupina 56"/>
            <p:cNvGrpSpPr>
              <a:grpSpLocks/>
            </p:cNvGrpSpPr>
            <p:nvPr/>
          </p:nvGrpSpPr>
          <p:grpSpPr bwMode="auto">
            <a:xfrm>
              <a:off x="1258888" y="3429000"/>
              <a:ext cx="2813050" cy="1287463"/>
              <a:chOff x="1258888" y="3429000"/>
              <a:chExt cx="2813050" cy="1287463"/>
            </a:xfrm>
          </p:grpSpPr>
          <p:cxnSp>
            <p:nvCxnSpPr>
              <p:cNvPr id="9" name="Přímá spojovací šipka 8"/>
              <p:cNvCxnSpPr/>
              <p:nvPr/>
            </p:nvCxnSpPr>
            <p:spPr>
              <a:xfrm rot="19062253">
                <a:off x="1258888" y="4054475"/>
                <a:ext cx="1857375" cy="1588"/>
              </a:xfrm>
              <a:prstGeom prst="straightConnector1">
                <a:avLst/>
              </a:prstGeom>
              <a:ln w="50800">
                <a:solidFill>
                  <a:srgbClr val="12C027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2081" name="Skupina 55"/>
              <p:cNvGrpSpPr>
                <a:grpSpLocks/>
              </p:cNvGrpSpPr>
              <p:nvPr/>
            </p:nvGrpSpPr>
            <p:grpSpPr bwMode="auto">
              <a:xfrm>
                <a:off x="1500188" y="3429000"/>
                <a:ext cx="2571750" cy="1287463"/>
                <a:chOff x="1500188" y="3429000"/>
                <a:chExt cx="2571750" cy="1287463"/>
              </a:xfrm>
            </p:grpSpPr>
            <p:cxnSp>
              <p:nvCxnSpPr>
                <p:cNvPr id="15" name="Přímá spojovací čára 14"/>
                <p:cNvCxnSpPr/>
                <p:nvPr/>
              </p:nvCxnSpPr>
              <p:spPr>
                <a:xfrm>
                  <a:off x="2857500" y="3429000"/>
                  <a:ext cx="1214438" cy="1588"/>
                </a:xfrm>
                <a:prstGeom prst="line">
                  <a:avLst/>
                </a:prstGeom>
                <a:ln w="1270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2089" name="Skupina 54"/>
                <p:cNvGrpSpPr>
                  <a:grpSpLocks/>
                </p:cNvGrpSpPr>
                <p:nvPr/>
              </p:nvGrpSpPr>
              <p:grpSpPr bwMode="auto">
                <a:xfrm>
                  <a:off x="1500188" y="3429000"/>
                  <a:ext cx="2571750" cy="1287463"/>
                  <a:chOff x="1500188" y="3429000"/>
                  <a:chExt cx="2571750" cy="1287463"/>
                </a:xfrm>
              </p:grpSpPr>
              <p:cxnSp>
                <p:nvCxnSpPr>
                  <p:cNvPr id="7" name="Přímá spojovací šipka 6"/>
                  <p:cNvCxnSpPr/>
                  <p:nvPr/>
                </p:nvCxnSpPr>
                <p:spPr>
                  <a:xfrm>
                    <a:off x="1500188" y="4714875"/>
                    <a:ext cx="1214437" cy="1588"/>
                  </a:xfrm>
                  <a:prstGeom prst="straightConnector1">
                    <a:avLst/>
                  </a:prstGeom>
                  <a:ln w="50800">
                    <a:solidFill>
                      <a:srgbClr val="FFFF00"/>
                    </a:solidFill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Přímá spojovací čára 15"/>
                  <p:cNvCxnSpPr/>
                  <p:nvPr/>
                </p:nvCxnSpPr>
                <p:spPr>
                  <a:xfrm flipV="1">
                    <a:off x="2714625" y="3429000"/>
                    <a:ext cx="1357313" cy="1285875"/>
                  </a:xfrm>
                  <a:prstGeom prst="line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0" name="Přímá spojovací šipka 19"/>
                <p:cNvCxnSpPr/>
                <p:nvPr/>
              </p:nvCxnSpPr>
              <p:spPr bwMode="auto">
                <a:xfrm flipV="1">
                  <a:off x="1500188" y="3429000"/>
                  <a:ext cx="2571750" cy="1257300"/>
                </a:xfrm>
                <a:prstGeom prst="straightConnector1">
                  <a:avLst/>
                </a:prstGeom>
                <a:ln w="50800">
                  <a:solidFill>
                    <a:srgbClr val="FF0000"/>
                  </a:solidFill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82" name="Skupina 38"/>
              <p:cNvGrpSpPr>
                <a:grpSpLocks/>
              </p:cNvGrpSpPr>
              <p:nvPr/>
            </p:nvGrpSpPr>
            <p:grpSpPr bwMode="auto">
              <a:xfrm>
                <a:off x="2786063" y="3571875"/>
                <a:ext cx="500062" cy="523875"/>
                <a:chOff x="2786063" y="3571875"/>
                <a:chExt cx="500062" cy="523875"/>
              </a:xfrm>
            </p:grpSpPr>
            <p:sp>
              <p:nvSpPr>
                <p:cNvPr id="25" name="TextovéPole 24"/>
                <p:cNvSpPr txBox="1"/>
                <p:nvPr/>
              </p:nvSpPr>
              <p:spPr>
                <a:xfrm>
                  <a:off x="2786063" y="3571875"/>
                  <a:ext cx="500062" cy="5238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2800" kern="0" dirty="0">
                      <a:solidFill>
                        <a:srgbClr val="FF0000"/>
                      </a:solidFill>
                      <a:latin typeface="Arial"/>
                    </a:rPr>
                    <a:t>F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26" name="Přímá spojovací šipka 25"/>
                <p:cNvCxnSpPr/>
                <p:nvPr/>
              </p:nvCxnSpPr>
              <p:spPr>
                <a:xfrm>
                  <a:off x="2857500" y="3571875"/>
                  <a:ext cx="214313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83" name="Skupina 34"/>
              <p:cNvGrpSpPr>
                <a:grpSpLocks/>
              </p:cNvGrpSpPr>
              <p:nvPr/>
            </p:nvGrpSpPr>
            <p:grpSpPr bwMode="auto">
              <a:xfrm>
                <a:off x="1714480" y="3571876"/>
                <a:ext cx="536575" cy="523875"/>
                <a:chOff x="1643063" y="3571875"/>
                <a:chExt cx="536575" cy="523875"/>
              </a:xfrm>
            </p:grpSpPr>
            <p:sp>
              <p:nvSpPr>
                <p:cNvPr id="2084" name="TextovéPole 22"/>
                <p:cNvSpPr txBox="1">
                  <a:spLocks noChangeArrowheads="1"/>
                </p:cNvSpPr>
                <p:nvPr/>
              </p:nvSpPr>
              <p:spPr bwMode="auto">
                <a:xfrm>
                  <a:off x="1643063" y="3571875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1</a:t>
                  </a:r>
                  <a:endParaRPr lang="cs-CZ" sz="2800"/>
                </a:p>
              </p:txBody>
            </p:sp>
            <p:cxnSp>
              <p:nvCxnSpPr>
                <p:cNvPr id="29" name="Přímá spojovací šipka 28"/>
                <p:cNvCxnSpPr/>
                <p:nvPr/>
              </p:nvCxnSpPr>
              <p:spPr>
                <a:xfrm>
                  <a:off x="1714521" y="3571874"/>
                  <a:ext cx="214312" cy="158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77" name="Skupina 37"/>
            <p:cNvGrpSpPr>
              <a:grpSpLocks/>
            </p:cNvGrpSpPr>
            <p:nvPr/>
          </p:nvGrpSpPr>
          <p:grpSpPr bwMode="auto">
            <a:xfrm>
              <a:off x="1714500" y="4857750"/>
              <a:ext cx="536575" cy="523875"/>
              <a:chOff x="1714500" y="4857750"/>
              <a:chExt cx="536575" cy="523875"/>
            </a:xfrm>
          </p:grpSpPr>
          <p:sp>
            <p:nvSpPr>
              <p:cNvPr id="2078" name="TextovéPole 23"/>
              <p:cNvSpPr txBox="1">
                <a:spLocks noChangeArrowheads="1"/>
              </p:cNvSpPr>
              <p:nvPr/>
            </p:nvSpPr>
            <p:spPr bwMode="auto">
              <a:xfrm>
                <a:off x="1714500" y="4857750"/>
                <a:ext cx="536575" cy="523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2800"/>
                  <a:t>F</a:t>
                </a:r>
                <a:r>
                  <a:rPr lang="cs-CZ" sz="2800" baseline="-25000"/>
                  <a:t>2</a:t>
                </a:r>
                <a:endParaRPr lang="cs-CZ" sz="2800"/>
              </a:p>
            </p:txBody>
          </p:sp>
          <p:cxnSp>
            <p:nvCxnSpPr>
              <p:cNvPr id="31" name="Přímá spojovací šipka 30"/>
              <p:cNvCxnSpPr/>
              <p:nvPr/>
            </p:nvCxnSpPr>
            <p:spPr>
              <a:xfrm>
                <a:off x="1785938" y="4857750"/>
                <a:ext cx="214312" cy="158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59" name="Skupina 53"/>
          <p:cNvGrpSpPr>
            <a:grpSpLocks/>
          </p:cNvGrpSpPr>
          <p:nvPr/>
        </p:nvGrpSpPr>
        <p:grpSpPr bwMode="auto">
          <a:xfrm>
            <a:off x="5072063" y="3143250"/>
            <a:ext cx="1787525" cy="2452688"/>
            <a:chOff x="5072063" y="3143250"/>
            <a:chExt cx="1787525" cy="2452688"/>
          </a:xfrm>
        </p:grpSpPr>
        <p:grpSp>
          <p:nvGrpSpPr>
            <p:cNvPr id="2060" name="Skupina 52"/>
            <p:cNvGrpSpPr>
              <a:grpSpLocks/>
            </p:cNvGrpSpPr>
            <p:nvPr/>
          </p:nvGrpSpPr>
          <p:grpSpPr bwMode="auto">
            <a:xfrm>
              <a:off x="5643563" y="3143250"/>
              <a:ext cx="1216025" cy="1787525"/>
              <a:chOff x="5643563" y="3143250"/>
              <a:chExt cx="1216025" cy="1787525"/>
            </a:xfrm>
          </p:grpSpPr>
          <p:grpSp>
            <p:nvGrpSpPr>
              <p:cNvPr id="2067" name="Skupina 51"/>
              <p:cNvGrpSpPr>
                <a:grpSpLocks/>
              </p:cNvGrpSpPr>
              <p:nvPr/>
            </p:nvGrpSpPr>
            <p:grpSpPr bwMode="auto">
              <a:xfrm>
                <a:off x="5643563" y="3143250"/>
                <a:ext cx="1216025" cy="1787525"/>
                <a:chOff x="5643563" y="3143250"/>
                <a:chExt cx="1216025" cy="1787525"/>
              </a:xfrm>
            </p:grpSpPr>
            <p:cxnSp>
              <p:nvCxnSpPr>
                <p:cNvPr id="28" name="Přímá spojovací šipka 27"/>
                <p:cNvCxnSpPr/>
                <p:nvPr/>
              </p:nvCxnSpPr>
              <p:spPr>
                <a:xfrm rot="16200000">
                  <a:off x="4751388" y="4035425"/>
                  <a:ext cx="1785938" cy="1587"/>
                </a:xfrm>
                <a:prstGeom prst="straightConnector1">
                  <a:avLst/>
                </a:prstGeom>
                <a:ln w="50800">
                  <a:solidFill>
                    <a:srgbClr val="12C027"/>
                  </a:solidFill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ovací šipka 29"/>
                <p:cNvCxnSpPr/>
                <p:nvPr/>
              </p:nvCxnSpPr>
              <p:spPr>
                <a:xfrm>
                  <a:off x="5643563" y="4929188"/>
                  <a:ext cx="1214437" cy="1587"/>
                </a:xfrm>
                <a:prstGeom prst="straightConnector1">
                  <a:avLst/>
                </a:prstGeom>
                <a:ln w="50800">
                  <a:solidFill>
                    <a:srgbClr val="FFFF00"/>
                  </a:solidFill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ovací čára 31"/>
                <p:cNvCxnSpPr/>
                <p:nvPr/>
              </p:nvCxnSpPr>
              <p:spPr>
                <a:xfrm rot="16200000">
                  <a:off x="5965825" y="4035425"/>
                  <a:ext cx="17859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Přímá spojovací čára 33"/>
                <p:cNvCxnSpPr/>
                <p:nvPr/>
              </p:nvCxnSpPr>
              <p:spPr>
                <a:xfrm rot="10800000" flipH="1" flipV="1">
                  <a:off x="5643563" y="3143250"/>
                  <a:ext cx="1214437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" name="Přímá spojovací šipka 35"/>
              <p:cNvCxnSpPr/>
              <p:nvPr/>
            </p:nvCxnSpPr>
            <p:spPr bwMode="auto">
              <a:xfrm rot="5400000" flipH="1" flipV="1">
                <a:off x="5372100" y="3414713"/>
                <a:ext cx="1757363" cy="1214437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2069" name="Skupina 45"/>
              <p:cNvGrpSpPr>
                <a:grpSpLocks/>
              </p:cNvGrpSpPr>
              <p:nvPr/>
            </p:nvGrpSpPr>
            <p:grpSpPr bwMode="auto">
              <a:xfrm>
                <a:off x="5929313" y="3571875"/>
                <a:ext cx="500062" cy="523875"/>
                <a:chOff x="5929313" y="3571875"/>
                <a:chExt cx="500062" cy="523875"/>
              </a:xfrm>
            </p:grpSpPr>
            <p:sp>
              <p:nvSpPr>
                <p:cNvPr id="41" name="TextovéPole 40"/>
                <p:cNvSpPr txBox="1"/>
                <p:nvPr/>
              </p:nvSpPr>
              <p:spPr>
                <a:xfrm>
                  <a:off x="5929313" y="3571875"/>
                  <a:ext cx="500062" cy="5238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2800" kern="0" dirty="0">
                      <a:solidFill>
                        <a:srgbClr val="FF0000"/>
                      </a:solidFill>
                      <a:latin typeface="Arial"/>
                    </a:rPr>
                    <a:t>F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2" name="Přímá spojovací šipka 41"/>
                <p:cNvCxnSpPr/>
                <p:nvPr/>
              </p:nvCxnSpPr>
              <p:spPr>
                <a:xfrm>
                  <a:off x="6000750" y="3571875"/>
                  <a:ext cx="214313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61" name="Skupina 44"/>
            <p:cNvGrpSpPr>
              <a:grpSpLocks/>
            </p:cNvGrpSpPr>
            <p:nvPr/>
          </p:nvGrpSpPr>
          <p:grpSpPr bwMode="auto">
            <a:xfrm>
              <a:off x="5072063" y="3786188"/>
              <a:ext cx="536575" cy="523875"/>
              <a:chOff x="5072063" y="3786188"/>
              <a:chExt cx="536575" cy="523875"/>
            </a:xfrm>
          </p:grpSpPr>
          <p:sp>
            <p:nvSpPr>
              <p:cNvPr id="2065" name="TextovéPole 38"/>
              <p:cNvSpPr txBox="1">
                <a:spLocks noChangeArrowheads="1"/>
              </p:cNvSpPr>
              <p:nvPr/>
            </p:nvSpPr>
            <p:spPr bwMode="auto">
              <a:xfrm>
                <a:off x="5072063" y="3786188"/>
                <a:ext cx="536575" cy="523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2800"/>
                  <a:t>F</a:t>
                </a:r>
                <a:r>
                  <a:rPr lang="cs-CZ" sz="2800" baseline="-25000"/>
                  <a:t>1</a:t>
                </a:r>
                <a:endParaRPr lang="cs-CZ" sz="2800"/>
              </a:p>
            </p:txBody>
          </p:sp>
          <p:cxnSp>
            <p:nvCxnSpPr>
              <p:cNvPr id="33" name="Přímá spojovací šipka 32"/>
              <p:cNvCxnSpPr/>
              <p:nvPr/>
            </p:nvCxnSpPr>
            <p:spPr>
              <a:xfrm>
                <a:off x="5214938" y="3786188"/>
                <a:ext cx="214312" cy="158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62" name="Skupina 46"/>
            <p:cNvGrpSpPr>
              <a:grpSpLocks/>
            </p:cNvGrpSpPr>
            <p:nvPr/>
          </p:nvGrpSpPr>
          <p:grpSpPr bwMode="auto">
            <a:xfrm>
              <a:off x="6000750" y="5072063"/>
              <a:ext cx="536575" cy="523875"/>
              <a:chOff x="6000750" y="5072063"/>
              <a:chExt cx="536575" cy="523875"/>
            </a:xfrm>
          </p:grpSpPr>
          <p:sp>
            <p:nvSpPr>
              <p:cNvPr id="2063" name="TextovéPole 39"/>
              <p:cNvSpPr txBox="1">
                <a:spLocks noChangeArrowheads="1"/>
              </p:cNvSpPr>
              <p:nvPr/>
            </p:nvSpPr>
            <p:spPr bwMode="auto">
              <a:xfrm>
                <a:off x="6000750" y="5072063"/>
                <a:ext cx="536575" cy="523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2800"/>
                  <a:t>F</a:t>
                </a:r>
                <a:r>
                  <a:rPr lang="cs-CZ" sz="2800" baseline="-25000"/>
                  <a:t>2</a:t>
                </a:r>
                <a:endParaRPr lang="cs-CZ" sz="2800"/>
              </a:p>
            </p:txBody>
          </p:sp>
          <p:cxnSp>
            <p:nvCxnSpPr>
              <p:cNvPr id="37" name="Přímá spojovací šipka 36"/>
              <p:cNvCxnSpPr/>
              <p:nvPr/>
            </p:nvCxnSpPr>
            <p:spPr>
              <a:xfrm>
                <a:off x="6072188" y="5072063"/>
                <a:ext cx="214312" cy="158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kern="1200" dirty="0" smtClean="0">
                <a:solidFill>
                  <a:srgbClr val="FFFF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Rockwell"/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cs-CZ" sz="2800" dirty="0" smtClean="0"/>
              <a:t>V určitém bodě tělesa působí současně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sz="2800" dirty="0" smtClean="0"/>
              <a:t>dvě síly o velikostech  F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= 3 N a </a:t>
            </a:r>
            <a:r>
              <a:rPr lang="cs-CZ" sz="2800" kern="1200" dirty="0" smtClean="0">
                <a:solidFill>
                  <a:srgbClr val="000000"/>
                </a:solidFill>
              </a:rPr>
              <a:t>F</a:t>
            </a:r>
            <a:r>
              <a:rPr lang="cs-CZ" sz="2800" kern="1200" baseline="-25000" dirty="0" smtClean="0">
                <a:solidFill>
                  <a:srgbClr val="000000"/>
                </a:solidFill>
              </a:rPr>
              <a:t>2</a:t>
            </a:r>
            <a:r>
              <a:rPr lang="cs-CZ" sz="2800" kern="1200" dirty="0" smtClean="0">
                <a:solidFill>
                  <a:srgbClr val="000000"/>
                </a:solidFill>
              </a:rPr>
              <a:t> = 4 N.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sz="2800" kern="1200" dirty="0" smtClean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sz="2800" kern="1200" dirty="0" smtClean="0">
                <a:solidFill>
                  <a:srgbClr val="000000"/>
                </a:solidFill>
              </a:rPr>
              <a:t>Urči graficky a početně velikost jejich výslednice, jsou-li síly: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sz="2800" kern="1200" dirty="0" smtClean="0">
              <a:solidFill>
                <a:srgbClr val="000000"/>
              </a:solidFill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lphaLcParenR"/>
              <a:defRPr/>
            </a:pPr>
            <a:r>
              <a:rPr lang="cs-CZ" sz="2800" kern="1200" dirty="0" smtClean="0">
                <a:solidFill>
                  <a:srgbClr val="000000"/>
                </a:solidFill>
              </a:rPr>
              <a:t>stejného směru</a:t>
            </a: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lphaLcParenR"/>
              <a:defRPr/>
            </a:pPr>
            <a:r>
              <a:rPr lang="cs-CZ" sz="2800" kern="1200" dirty="0" smtClean="0">
                <a:solidFill>
                  <a:srgbClr val="000000"/>
                </a:solidFill>
              </a:rPr>
              <a:t>navzájem opačného směru</a:t>
            </a: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lphaLcParenR"/>
              <a:defRPr/>
            </a:pPr>
            <a:r>
              <a:rPr lang="cs-CZ" sz="2800" kern="1200" dirty="0" smtClean="0">
                <a:solidFill>
                  <a:srgbClr val="000000"/>
                </a:solidFill>
              </a:rPr>
              <a:t>navzájem kolmé</a:t>
            </a:r>
          </a:p>
          <a:p>
            <a:pPr marL="514350" indent="-514350" eaLnBrk="1" hangingPunct="1">
              <a:spcBef>
                <a:spcPct val="0"/>
              </a:spcBef>
              <a:buFontTx/>
              <a:buNone/>
              <a:defRPr/>
            </a:pPr>
            <a:endParaRPr lang="cs-CZ" sz="2800" kern="1200" dirty="0" smtClean="0">
              <a:solidFill>
                <a:srgbClr val="000000"/>
              </a:solidFill>
            </a:endParaRPr>
          </a:p>
          <a:p>
            <a:pPr>
              <a:buFontTx/>
              <a:buNone/>
              <a:defRPr/>
            </a:pPr>
            <a:endParaRPr lang="cs-CZ" sz="2800" dirty="0" smtClean="0"/>
          </a:p>
          <a:p>
            <a:pPr>
              <a:buFontTx/>
              <a:buNone/>
              <a:defRPr/>
            </a:pPr>
            <a:endParaRPr lang="cs-CZ" dirty="0"/>
          </a:p>
        </p:txBody>
      </p:sp>
      <p:sp>
        <p:nvSpPr>
          <p:cNvPr id="2765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4A2E1D-76F4-4980-98E8-750E6258E846}" type="slidenum">
              <a:rPr lang="cs-CZ" smtClean="0"/>
              <a:pPr/>
              <a:t>25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rgbClr val="FF0066"/>
                </a:solidFill>
                <a:ea typeface="+mn-ea"/>
                <a:cs typeface="+mn-cs"/>
              </a:rPr>
              <a:t>Řešení:</a:t>
            </a:r>
            <a:endParaRPr lang="cs-CZ" sz="3200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4525963"/>
          </a:xfrm>
        </p:spPr>
        <p:txBody>
          <a:bodyPr/>
          <a:lstStyle/>
          <a:p>
            <a:pPr marL="514350" indent="-514350">
              <a:buFontTx/>
              <a:buAutoNum type="alphaLcParenR"/>
            </a:pPr>
            <a:r>
              <a:rPr lang="cs-CZ" smtClean="0"/>
              <a:t> </a:t>
            </a:r>
          </a:p>
          <a:p>
            <a:pPr marL="514350" indent="-514350">
              <a:buFontTx/>
              <a:buAutoNum type="alphaLcParenR"/>
            </a:pPr>
            <a:endParaRPr lang="cs-CZ" smtClean="0"/>
          </a:p>
          <a:p>
            <a:pPr marL="514350" indent="-514350">
              <a:buFontTx/>
              <a:buAutoNum type="alphaLcParenR"/>
            </a:pPr>
            <a:endParaRPr lang="cs-CZ" smtClean="0"/>
          </a:p>
          <a:p>
            <a:pPr marL="514350" indent="-514350">
              <a:buFontTx/>
              <a:buAutoNum type="alphaLcParenR"/>
            </a:pPr>
            <a:endParaRPr lang="cs-CZ" smtClean="0"/>
          </a:p>
          <a:p>
            <a:pPr marL="514350" indent="-514350">
              <a:buFontTx/>
              <a:buAutoNum type="alphaLcParenR"/>
            </a:pPr>
            <a:r>
              <a:rPr lang="cs-CZ" smtClean="0"/>
              <a:t> </a:t>
            </a:r>
          </a:p>
          <a:p>
            <a:pPr marL="514350" indent="-514350">
              <a:buFontTx/>
              <a:buAutoNum type="alphaLcParenR"/>
            </a:pPr>
            <a:endParaRPr lang="cs-CZ" smtClean="0"/>
          </a:p>
          <a:p>
            <a:pPr marL="514350" indent="-514350">
              <a:buFontTx/>
              <a:buNone/>
            </a:pPr>
            <a:endParaRPr lang="cs-CZ" smtClean="0"/>
          </a:p>
        </p:txBody>
      </p:sp>
      <p:sp>
        <p:nvSpPr>
          <p:cNvPr id="2867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A0F16C-E3B5-40E7-9A8D-8BFFC13C16EC}" type="slidenum">
              <a:rPr lang="cs-CZ" smtClean="0"/>
              <a:pPr/>
              <a:t>26</a:t>
            </a:fld>
            <a:endParaRPr lang="cs-CZ" smtClean="0"/>
          </a:p>
        </p:txBody>
      </p:sp>
      <p:grpSp>
        <p:nvGrpSpPr>
          <p:cNvPr id="28677" name="Skupina 143"/>
          <p:cNvGrpSpPr>
            <a:grpSpLocks/>
          </p:cNvGrpSpPr>
          <p:nvPr/>
        </p:nvGrpSpPr>
        <p:grpSpPr bwMode="auto">
          <a:xfrm>
            <a:off x="928688" y="1928813"/>
            <a:ext cx="3071812" cy="1500187"/>
            <a:chOff x="928662" y="1928802"/>
            <a:chExt cx="3071834" cy="1500198"/>
          </a:xfrm>
        </p:grpSpPr>
        <p:grpSp>
          <p:nvGrpSpPr>
            <p:cNvPr id="28708" name="Skupina 60"/>
            <p:cNvGrpSpPr>
              <a:grpSpLocks/>
            </p:cNvGrpSpPr>
            <p:nvPr/>
          </p:nvGrpSpPr>
          <p:grpSpPr bwMode="auto">
            <a:xfrm>
              <a:off x="928662" y="1928802"/>
              <a:ext cx="1357322" cy="714380"/>
              <a:chOff x="1285852" y="2285992"/>
              <a:chExt cx="1357322" cy="714380"/>
            </a:xfrm>
          </p:grpSpPr>
          <p:cxnSp>
            <p:nvCxnSpPr>
              <p:cNvPr id="14" name="Přímá spojovací šipka 13"/>
              <p:cNvCxnSpPr/>
              <p:nvPr/>
            </p:nvCxnSpPr>
            <p:spPr>
              <a:xfrm>
                <a:off x="1285852" y="2928933"/>
                <a:ext cx="1357322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ovací čára 41"/>
              <p:cNvCxnSpPr/>
              <p:nvPr/>
            </p:nvCxnSpPr>
            <p:spPr>
              <a:xfrm rot="16200000" flipV="1">
                <a:off x="1572397" y="2928140"/>
                <a:ext cx="142876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ovací čára 42"/>
              <p:cNvCxnSpPr/>
              <p:nvPr/>
            </p:nvCxnSpPr>
            <p:spPr>
              <a:xfrm rot="16200000" flipV="1">
                <a:off x="2001025" y="2928140"/>
                <a:ext cx="142876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730" name="Skupina 43"/>
              <p:cNvGrpSpPr>
                <a:grpSpLocks/>
              </p:cNvGrpSpPr>
              <p:nvPr/>
            </p:nvGrpSpPr>
            <p:grpSpPr bwMode="auto">
              <a:xfrm>
                <a:off x="1643042" y="2285992"/>
                <a:ext cx="536575" cy="523875"/>
                <a:chOff x="1643063" y="3571875"/>
                <a:chExt cx="536575" cy="523875"/>
              </a:xfrm>
            </p:grpSpPr>
            <p:sp>
              <p:nvSpPr>
                <p:cNvPr id="28732" name="TextovéPole 22"/>
                <p:cNvSpPr txBox="1">
                  <a:spLocks noChangeArrowheads="1"/>
                </p:cNvSpPr>
                <p:nvPr/>
              </p:nvSpPr>
              <p:spPr bwMode="auto">
                <a:xfrm>
                  <a:off x="1643063" y="3571875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1</a:t>
                  </a:r>
                  <a:endParaRPr lang="cs-CZ" sz="2800"/>
                </a:p>
              </p:txBody>
            </p:sp>
            <p:cxnSp>
              <p:nvCxnSpPr>
                <p:cNvPr id="46" name="Přímá spojovací šipka 45"/>
                <p:cNvCxnSpPr/>
                <p:nvPr/>
              </p:nvCxnSpPr>
              <p:spPr>
                <a:xfrm>
                  <a:off x="1714502" y="3571875"/>
                  <a:ext cx="214314" cy="158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Přímá spojovací čára 52"/>
              <p:cNvCxnSpPr/>
              <p:nvPr/>
            </p:nvCxnSpPr>
            <p:spPr>
              <a:xfrm rot="16200000" flipV="1">
                <a:off x="1215208" y="2928140"/>
                <a:ext cx="142876" cy="158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709" name="Skupina 124"/>
            <p:cNvGrpSpPr>
              <a:grpSpLocks/>
            </p:cNvGrpSpPr>
            <p:nvPr/>
          </p:nvGrpSpPr>
          <p:grpSpPr bwMode="auto">
            <a:xfrm>
              <a:off x="2214546" y="2000240"/>
              <a:ext cx="1714512" cy="642942"/>
              <a:chOff x="2214546" y="2000240"/>
              <a:chExt cx="1714512" cy="642942"/>
            </a:xfrm>
          </p:grpSpPr>
          <p:grpSp>
            <p:nvGrpSpPr>
              <p:cNvPr id="28717" name="Skupina 81"/>
              <p:cNvGrpSpPr>
                <a:grpSpLocks/>
              </p:cNvGrpSpPr>
              <p:nvPr/>
            </p:nvGrpSpPr>
            <p:grpSpPr bwMode="auto">
              <a:xfrm>
                <a:off x="2214546" y="2500306"/>
                <a:ext cx="1714512" cy="142876"/>
                <a:chOff x="1285852" y="3643314"/>
                <a:chExt cx="1714512" cy="142876"/>
              </a:xfrm>
            </p:grpSpPr>
            <p:cxnSp>
              <p:nvCxnSpPr>
                <p:cNvPr id="49" name="Přímá spojovací šipka 48"/>
                <p:cNvCxnSpPr/>
                <p:nvPr/>
              </p:nvCxnSpPr>
              <p:spPr>
                <a:xfrm>
                  <a:off x="1285852" y="3714753"/>
                  <a:ext cx="1714512" cy="1588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722" name="Skupina 80"/>
                <p:cNvGrpSpPr>
                  <a:grpSpLocks/>
                </p:cNvGrpSpPr>
                <p:nvPr/>
              </p:nvGrpSpPr>
              <p:grpSpPr bwMode="auto">
                <a:xfrm>
                  <a:off x="1285852" y="3643314"/>
                  <a:ext cx="1216034" cy="142876"/>
                  <a:chOff x="1285852" y="3643314"/>
                  <a:chExt cx="1216034" cy="142876"/>
                </a:xfrm>
              </p:grpSpPr>
              <p:cxnSp>
                <p:nvCxnSpPr>
                  <p:cNvPr id="20" name="Přímá spojovací čára 19"/>
                  <p:cNvCxnSpPr/>
                  <p:nvPr/>
                </p:nvCxnSpPr>
                <p:spPr>
                  <a:xfrm rot="16200000" flipV="1">
                    <a:off x="1215208" y="3713959"/>
                    <a:ext cx="142876" cy="158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Přímá spojovací čára 53"/>
                  <p:cNvCxnSpPr/>
                  <p:nvPr/>
                </p:nvCxnSpPr>
                <p:spPr>
                  <a:xfrm rot="16200000" flipV="1">
                    <a:off x="1572397" y="3713959"/>
                    <a:ext cx="142876" cy="158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Přímá spojovací čára 54"/>
                  <p:cNvCxnSpPr/>
                  <p:nvPr/>
                </p:nvCxnSpPr>
                <p:spPr>
                  <a:xfrm rot="16200000" flipV="1">
                    <a:off x="2001025" y="3713959"/>
                    <a:ext cx="142876" cy="158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Přímá spojovací čára 55"/>
                  <p:cNvCxnSpPr/>
                  <p:nvPr/>
                </p:nvCxnSpPr>
                <p:spPr>
                  <a:xfrm rot="16200000" flipV="1">
                    <a:off x="2429653" y="3713959"/>
                    <a:ext cx="142876" cy="158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8718" name="Skupina 57"/>
              <p:cNvGrpSpPr>
                <a:grpSpLocks/>
              </p:cNvGrpSpPr>
              <p:nvPr/>
            </p:nvGrpSpPr>
            <p:grpSpPr bwMode="auto">
              <a:xfrm>
                <a:off x="2786050" y="2000240"/>
                <a:ext cx="536575" cy="523875"/>
                <a:chOff x="1714500" y="4857750"/>
                <a:chExt cx="536575" cy="523875"/>
              </a:xfrm>
            </p:grpSpPr>
            <p:sp>
              <p:nvSpPr>
                <p:cNvPr id="28719" name="TextovéPole 23"/>
                <p:cNvSpPr txBox="1">
                  <a:spLocks noChangeArrowheads="1"/>
                </p:cNvSpPr>
                <p:nvPr/>
              </p:nvSpPr>
              <p:spPr bwMode="auto">
                <a:xfrm>
                  <a:off x="1714500" y="4857750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2</a:t>
                  </a:r>
                  <a:endParaRPr lang="cs-CZ" sz="2800"/>
                </a:p>
              </p:txBody>
            </p:sp>
            <p:cxnSp>
              <p:nvCxnSpPr>
                <p:cNvPr id="60" name="Přímá spojovací šipka 59"/>
                <p:cNvCxnSpPr/>
                <p:nvPr/>
              </p:nvCxnSpPr>
              <p:spPr>
                <a:xfrm>
                  <a:off x="1785938" y="4857750"/>
                  <a:ext cx="214315" cy="158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710" name="Skupina 96"/>
            <p:cNvGrpSpPr>
              <a:grpSpLocks/>
            </p:cNvGrpSpPr>
            <p:nvPr/>
          </p:nvGrpSpPr>
          <p:grpSpPr bwMode="auto">
            <a:xfrm>
              <a:off x="928662" y="2786058"/>
              <a:ext cx="3071834" cy="642942"/>
              <a:chOff x="928662" y="2857496"/>
              <a:chExt cx="3071834" cy="642942"/>
            </a:xfrm>
          </p:grpSpPr>
          <p:grpSp>
            <p:nvGrpSpPr>
              <p:cNvPr id="28711" name="Skupina 92"/>
              <p:cNvGrpSpPr>
                <a:grpSpLocks/>
              </p:cNvGrpSpPr>
              <p:nvPr/>
            </p:nvGrpSpPr>
            <p:grpSpPr bwMode="auto">
              <a:xfrm>
                <a:off x="928662" y="3286124"/>
                <a:ext cx="3071834" cy="214314"/>
                <a:chOff x="856430" y="3286918"/>
                <a:chExt cx="3072628" cy="142876"/>
              </a:xfrm>
            </p:grpSpPr>
            <p:cxnSp>
              <p:nvCxnSpPr>
                <p:cNvPr id="87" name="Přímá spojovací šipka 86"/>
                <p:cNvCxnSpPr/>
                <p:nvPr/>
              </p:nvCxnSpPr>
              <p:spPr>
                <a:xfrm>
                  <a:off x="858017" y="3357827"/>
                  <a:ext cx="3071041" cy="1059"/>
                </a:xfrm>
                <a:prstGeom prst="straightConnector1">
                  <a:avLst/>
                </a:prstGeom>
                <a:ln w="508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Přímá spojovací čára 91"/>
                <p:cNvCxnSpPr/>
                <p:nvPr/>
              </p:nvCxnSpPr>
              <p:spPr>
                <a:xfrm rot="5400000">
                  <a:off x="785786" y="3357562"/>
                  <a:ext cx="142876" cy="1587"/>
                </a:xfrm>
                <a:prstGeom prst="line">
                  <a:avLst/>
                </a:prstGeom>
                <a:ln w="508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712" name="Skupina 93"/>
              <p:cNvGrpSpPr>
                <a:grpSpLocks/>
              </p:cNvGrpSpPr>
              <p:nvPr/>
            </p:nvGrpSpPr>
            <p:grpSpPr bwMode="auto">
              <a:xfrm>
                <a:off x="2143108" y="2857496"/>
                <a:ext cx="500062" cy="523875"/>
                <a:chOff x="2786063" y="3571875"/>
                <a:chExt cx="500062" cy="523875"/>
              </a:xfrm>
            </p:grpSpPr>
            <p:sp>
              <p:nvSpPr>
                <p:cNvPr id="95" name="TextovéPole 94"/>
                <p:cNvSpPr txBox="1"/>
                <p:nvPr/>
              </p:nvSpPr>
              <p:spPr>
                <a:xfrm>
                  <a:off x="2786063" y="3571875"/>
                  <a:ext cx="500067" cy="523879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2800" kern="0" dirty="0">
                      <a:solidFill>
                        <a:srgbClr val="FF0000"/>
                      </a:solidFill>
                      <a:latin typeface="Arial"/>
                    </a:rPr>
                    <a:t>F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96" name="Přímá spojovací šipka 95"/>
                <p:cNvCxnSpPr/>
                <p:nvPr/>
              </p:nvCxnSpPr>
              <p:spPr>
                <a:xfrm>
                  <a:off x="2857502" y="3571875"/>
                  <a:ext cx="214314" cy="158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678" name="Skupina 144"/>
          <p:cNvGrpSpPr>
            <a:grpSpLocks/>
          </p:cNvGrpSpPr>
          <p:nvPr/>
        </p:nvGrpSpPr>
        <p:grpSpPr bwMode="auto">
          <a:xfrm>
            <a:off x="928688" y="4286250"/>
            <a:ext cx="1928812" cy="1643063"/>
            <a:chOff x="928662" y="4286256"/>
            <a:chExt cx="1928822" cy="1643074"/>
          </a:xfrm>
        </p:grpSpPr>
        <p:grpSp>
          <p:nvGrpSpPr>
            <p:cNvPr id="28681" name="Skupina 113"/>
            <p:cNvGrpSpPr>
              <a:grpSpLocks/>
            </p:cNvGrpSpPr>
            <p:nvPr/>
          </p:nvGrpSpPr>
          <p:grpSpPr bwMode="auto">
            <a:xfrm>
              <a:off x="928662" y="5214950"/>
              <a:ext cx="1714512" cy="714380"/>
              <a:chOff x="2285984" y="3643314"/>
              <a:chExt cx="1714512" cy="714380"/>
            </a:xfrm>
          </p:grpSpPr>
          <p:grpSp>
            <p:nvGrpSpPr>
              <p:cNvPr id="28698" name="Skupina 81"/>
              <p:cNvGrpSpPr>
                <a:grpSpLocks/>
              </p:cNvGrpSpPr>
              <p:nvPr/>
            </p:nvGrpSpPr>
            <p:grpSpPr bwMode="auto">
              <a:xfrm rot="10800000">
                <a:off x="2285984" y="4214818"/>
                <a:ext cx="1714512" cy="142876"/>
                <a:chOff x="1285852" y="3643314"/>
                <a:chExt cx="1714512" cy="142876"/>
              </a:xfrm>
            </p:grpSpPr>
            <p:cxnSp>
              <p:nvCxnSpPr>
                <p:cNvPr id="119" name="Přímá spojovací šipka 118"/>
                <p:cNvCxnSpPr/>
                <p:nvPr/>
              </p:nvCxnSpPr>
              <p:spPr>
                <a:xfrm>
                  <a:off x="1285855" y="3717928"/>
                  <a:ext cx="1714509" cy="1587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703" name="Skupina 80"/>
                <p:cNvGrpSpPr>
                  <a:grpSpLocks/>
                </p:cNvGrpSpPr>
                <p:nvPr/>
              </p:nvGrpSpPr>
              <p:grpSpPr bwMode="auto">
                <a:xfrm>
                  <a:off x="1285852" y="3643314"/>
                  <a:ext cx="1216034" cy="142876"/>
                  <a:chOff x="1285852" y="3643314"/>
                  <a:chExt cx="1216034" cy="142876"/>
                </a:xfrm>
              </p:grpSpPr>
              <p:cxnSp>
                <p:nvCxnSpPr>
                  <p:cNvPr id="121" name="Přímá spojovací čára 120"/>
                  <p:cNvCxnSpPr/>
                  <p:nvPr/>
                </p:nvCxnSpPr>
                <p:spPr>
                  <a:xfrm rot="16200000" flipV="1">
                    <a:off x="1218387" y="3713957"/>
                    <a:ext cx="142876" cy="158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Přímá spojovací čára 121"/>
                  <p:cNvCxnSpPr/>
                  <p:nvPr/>
                </p:nvCxnSpPr>
                <p:spPr>
                  <a:xfrm rot="16200000" flipV="1">
                    <a:off x="1575575" y="3713958"/>
                    <a:ext cx="142876" cy="158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Přímá spojovací čára 122"/>
                  <p:cNvCxnSpPr/>
                  <p:nvPr/>
                </p:nvCxnSpPr>
                <p:spPr>
                  <a:xfrm rot="16200000" flipV="1">
                    <a:off x="2004202" y="3713958"/>
                    <a:ext cx="142876" cy="158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Přímá spojovací čára 123"/>
                  <p:cNvCxnSpPr/>
                  <p:nvPr/>
                </p:nvCxnSpPr>
                <p:spPr>
                  <a:xfrm rot="16200000" flipV="1">
                    <a:off x="2432830" y="3713958"/>
                    <a:ext cx="142876" cy="158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8699" name="Skupina 57"/>
              <p:cNvGrpSpPr>
                <a:grpSpLocks/>
              </p:cNvGrpSpPr>
              <p:nvPr/>
            </p:nvGrpSpPr>
            <p:grpSpPr bwMode="auto">
              <a:xfrm>
                <a:off x="2928926" y="3643314"/>
                <a:ext cx="536575" cy="523875"/>
                <a:chOff x="1714500" y="4857750"/>
                <a:chExt cx="536575" cy="523875"/>
              </a:xfrm>
            </p:grpSpPr>
            <p:sp>
              <p:nvSpPr>
                <p:cNvPr id="28700" name="TextovéPole 23"/>
                <p:cNvSpPr txBox="1">
                  <a:spLocks noChangeArrowheads="1"/>
                </p:cNvSpPr>
                <p:nvPr/>
              </p:nvSpPr>
              <p:spPr bwMode="auto">
                <a:xfrm>
                  <a:off x="1714500" y="4857750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2</a:t>
                  </a:r>
                  <a:endParaRPr lang="cs-CZ" sz="2800"/>
                </a:p>
              </p:txBody>
            </p:sp>
            <p:cxnSp>
              <p:nvCxnSpPr>
                <p:cNvPr id="118" name="Přímá spojovací šipka 117"/>
                <p:cNvCxnSpPr/>
                <p:nvPr/>
              </p:nvCxnSpPr>
              <p:spPr>
                <a:xfrm>
                  <a:off x="1785936" y="4857750"/>
                  <a:ext cx="214313" cy="158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682" name="Skupina 142"/>
            <p:cNvGrpSpPr>
              <a:grpSpLocks/>
            </p:cNvGrpSpPr>
            <p:nvPr/>
          </p:nvGrpSpPr>
          <p:grpSpPr bwMode="auto">
            <a:xfrm>
              <a:off x="928662" y="4286256"/>
              <a:ext cx="1928822" cy="785818"/>
              <a:chOff x="928662" y="3857628"/>
              <a:chExt cx="1928822" cy="785818"/>
            </a:xfrm>
          </p:grpSpPr>
          <p:grpSp>
            <p:nvGrpSpPr>
              <p:cNvPr id="28683" name="Skupina 97"/>
              <p:cNvGrpSpPr>
                <a:grpSpLocks/>
              </p:cNvGrpSpPr>
              <p:nvPr/>
            </p:nvGrpSpPr>
            <p:grpSpPr bwMode="auto">
              <a:xfrm>
                <a:off x="928662" y="3857628"/>
                <a:ext cx="1357322" cy="714380"/>
                <a:chOff x="1285852" y="2285992"/>
                <a:chExt cx="1357322" cy="714380"/>
              </a:xfrm>
            </p:grpSpPr>
            <p:cxnSp>
              <p:nvCxnSpPr>
                <p:cNvPr id="99" name="Přímá spojovací šipka 98"/>
                <p:cNvCxnSpPr/>
                <p:nvPr/>
              </p:nvCxnSpPr>
              <p:spPr>
                <a:xfrm>
                  <a:off x="1285852" y="2928935"/>
                  <a:ext cx="1357319" cy="1587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ovací čára 99"/>
                <p:cNvCxnSpPr/>
                <p:nvPr/>
              </p:nvCxnSpPr>
              <p:spPr>
                <a:xfrm rot="16200000" flipV="1">
                  <a:off x="1572396" y="2928140"/>
                  <a:ext cx="142876" cy="158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ovací čára 100"/>
                <p:cNvCxnSpPr/>
                <p:nvPr/>
              </p:nvCxnSpPr>
              <p:spPr>
                <a:xfrm rot="16200000" flipV="1">
                  <a:off x="2001024" y="2928140"/>
                  <a:ext cx="142876" cy="158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694" name="Skupina 43"/>
                <p:cNvGrpSpPr>
                  <a:grpSpLocks/>
                </p:cNvGrpSpPr>
                <p:nvPr/>
              </p:nvGrpSpPr>
              <p:grpSpPr bwMode="auto">
                <a:xfrm>
                  <a:off x="1643042" y="2285992"/>
                  <a:ext cx="536575" cy="523875"/>
                  <a:chOff x="1643063" y="3571875"/>
                  <a:chExt cx="536575" cy="523875"/>
                </a:xfrm>
              </p:grpSpPr>
              <p:sp>
                <p:nvSpPr>
                  <p:cNvPr id="28696" name="TextovéPole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43063" y="3571875"/>
                    <a:ext cx="536575" cy="52387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cs-CZ" sz="2800"/>
                      <a:t>F</a:t>
                    </a:r>
                    <a:r>
                      <a:rPr lang="cs-CZ" sz="2800" baseline="-25000"/>
                      <a:t>1</a:t>
                    </a:r>
                    <a:endParaRPr lang="cs-CZ" sz="2800"/>
                  </a:p>
                </p:txBody>
              </p:sp>
              <p:cxnSp>
                <p:nvCxnSpPr>
                  <p:cNvPr id="105" name="Přímá spojovací šipka 104"/>
                  <p:cNvCxnSpPr/>
                  <p:nvPr/>
                </p:nvCxnSpPr>
                <p:spPr>
                  <a:xfrm>
                    <a:off x="1714500" y="3571875"/>
                    <a:ext cx="214313" cy="1588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3" name="Přímá spojovací čára 102"/>
                <p:cNvCxnSpPr/>
                <p:nvPr/>
              </p:nvCxnSpPr>
              <p:spPr>
                <a:xfrm rot="16200000" flipV="1">
                  <a:off x="1215208" y="2928140"/>
                  <a:ext cx="142876" cy="15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684" name="Skupina 135"/>
              <p:cNvGrpSpPr>
                <a:grpSpLocks/>
              </p:cNvGrpSpPr>
              <p:nvPr/>
            </p:nvGrpSpPr>
            <p:grpSpPr bwMode="auto">
              <a:xfrm>
                <a:off x="2214546" y="3929066"/>
                <a:ext cx="642938" cy="714380"/>
                <a:chOff x="2214546" y="3714752"/>
                <a:chExt cx="642938" cy="714380"/>
              </a:xfrm>
            </p:grpSpPr>
            <p:grpSp>
              <p:nvGrpSpPr>
                <p:cNvPr id="28685" name="Skupina 134"/>
                <p:cNvGrpSpPr>
                  <a:grpSpLocks/>
                </p:cNvGrpSpPr>
                <p:nvPr/>
              </p:nvGrpSpPr>
              <p:grpSpPr bwMode="auto">
                <a:xfrm rot="10800000">
                  <a:off x="2214546" y="4143380"/>
                  <a:ext cx="428628" cy="285752"/>
                  <a:chOff x="4643438" y="2500306"/>
                  <a:chExt cx="3071834" cy="214314"/>
                </a:xfrm>
              </p:grpSpPr>
              <p:cxnSp>
                <p:nvCxnSpPr>
                  <p:cNvPr id="131" name="Přímá spojovací šipka 130"/>
                  <p:cNvCxnSpPr/>
                  <p:nvPr/>
                </p:nvCxnSpPr>
                <p:spPr>
                  <a:xfrm>
                    <a:off x="4643460" y="2606273"/>
                    <a:ext cx="3071827" cy="2381"/>
                  </a:xfrm>
                  <a:prstGeom prst="straightConnector1">
                    <a:avLst/>
                  </a:prstGeom>
                  <a:ln w="50800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Přímá spojovací čára 131"/>
                  <p:cNvCxnSpPr/>
                  <p:nvPr/>
                </p:nvCxnSpPr>
                <p:spPr>
                  <a:xfrm rot="5400000">
                    <a:off x="4536303" y="2607463"/>
                    <a:ext cx="214314" cy="0"/>
                  </a:xfrm>
                  <a:prstGeom prst="line">
                    <a:avLst/>
                  </a:prstGeom>
                  <a:ln w="508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686" name="Skupina 133"/>
                <p:cNvGrpSpPr>
                  <a:grpSpLocks/>
                </p:cNvGrpSpPr>
                <p:nvPr/>
              </p:nvGrpSpPr>
              <p:grpSpPr bwMode="auto">
                <a:xfrm>
                  <a:off x="2357422" y="3714752"/>
                  <a:ext cx="500062" cy="523875"/>
                  <a:chOff x="6000760" y="4143380"/>
                  <a:chExt cx="500062" cy="523875"/>
                </a:xfrm>
              </p:grpSpPr>
              <p:sp>
                <p:nvSpPr>
                  <p:cNvPr id="129" name="TextovéPole 128"/>
                  <p:cNvSpPr txBox="1"/>
                  <p:nvPr/>
                </p:nvSpPr>
                <p:spPr>
                  <a:xfrm>
                    <a:off x="6000758" y="4143380"/>
                    <a:ext cx="500064" cy="523879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r>
                      <a:rPr lang="cs-CZ" sz="2800" kern="0" dirty="0">
                        <a:solidFill>
                          <a:srgbClr val="FF0000"/>
                        </a:solidFill>
                        <a:latin typeface="Arial"/>
                      </a:rPr>
                      <a:t>F</a:t>
                    </a:r>
                    <a:endParaRPr lang="cs-CZ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130" name="Přímá spojovací šipka 129"/>
                  <p:cNvCxnSpPr/>
                  <p:nvPr/>
                </p:nvCxnSpPr>
                <p:spPr>
                  <a:xfrm>
                    <a:off x="6072195" y="4143380"/>
                    <a:ext cx="214314" cy="158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39" name="Text Box 12"/>
          <p:cNvSpPr txBox="1">
            <a:spLocks noChangeArrowheads="1"/>
          </p:cNvSpPr>
          <p:nvPr/>
        </p:nvSpPr>
        <p:spPr bwMode="auto">
          <a:xfrm>
            <a:off x="4643438" y="2286000"/>
            <a:ext cx="24288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/>
              <a:t>F = F</a:t>
            </a:r>
            <a:r>
              <a:rPr lang="cs-CZ" sz="2800" baseline="-25000" dirty="0"/>
              <a:t>1</a:t>
            </a:r>
            <a:r>
              <a:rPr lang="cs-CZ" sz="2800" dirty="0"/>
              <a:t> + F</a:t>
            </a:r>
            <a:r>
              <a:rPr lang="cs-CZ" sz="2800" baseline="-25000" dirty="0"/>
              <a:t>2</a:t>
            </a:r>
            <a:r>
              <a:rPr lang="cs-CZ" sz="2800" dirty="0"/>
              <a:t> </a:t>
            </a:r>
          </a:p>
          <a:p>
            <a:r>
              <a:rPr lang="cs-CZ" sz="2800" dirty="0"/>
              <a:t>F = (3 + 4) N</a:t>
            </a:r>
          </a:p>
          <a:p>
            <a:r>
              <a:rPr lang="cs-CZ" sz="2800" dirty="0"/>
              <a:t>F = 7 N</a:t>
            </a:r>
          </a:p>
        </p:txBody>
      </p:sp>
      <p:sp>
        <p:nvSpPr>
          <p:cNvPr id="142" name="Text Box 24"/>
          <p:cNvSpPr txBox="1">
            <a:spLocks noChangeArrowheads="1"/>
          </p:cNvSpPr>
          <p:nvPr/>
        </p:nvSpPr>
        <p:spPr bwMode="auto">
          <a:xfrm>
            <a:off x="4643438" y="4714875"/>
            <a:ext cx="23955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F = </a:t>
            </a:r>
            <a:r>
              <a:rPr lang="en-US" sz="2800"/>
              <a:t>|</a:t>
            </a:r>
            <a:r>
              <a:rPr lang="cs-CZ" sz="2800"/>
              <a:t>F</a:t>
            </a:r>
            <a:r>
              <a:rPr lang="cs-CZ" sz="2800" baseline="-25000"/>
              <a:t>1</a:t>
            </a:r>
            <a:r>
              <a:rPr lang="cs-CZ" sz="2800"/>
              <a:t> – F</a:t>
            </a:r>
            <a:r>
              <a:rPr lang="cs-CZ" sz="2800" baseline="-25000"/>
              <a:t>2</a:t>
            </a:r>
            <a:r>
              <a:rPr lang="en-US" sz="2800"/>
              <a:t>|</a:t>
            </a:r>
            <a:endParaRPr lang="cs-CZ" sz="2800"/>
          </a:p>
          <a:p>
            <a:r>
              <a:rPr lang="cs-CZ" sz="2800"/>
              <a:t>F = </a:t>
            </a:r>
            <a:r>
              <a:rPr lang="en-US" sz="2800"/>
              <a:t>|</a:t>
            </a:r>
            <a:r>
              <a:rPr lang="cs-CZ" sz="2800"/>
              <a:t>3 - 4</a:t>
            </a:r>
            <a:r>
              <a:rPr lang="en-US" sz="2800"/>
              <a:t>|</a:t>
            </a:r>
            <a:r>
              <a:rPr lang="cs-CZ" sz="2800"/>
              <a:t> N</a:t>
            </a:r>
          </a:p>
          <a:p>
            <a:r>
              <a:rPr lang="cs-CZ" sz="2800"/>
              <a:t>F = 1 N</a:t>
            </a:r>
            <a:r>
              <a:rPr lang="cs-CZ" sz="2800" baseline="-25000"/>
              <a:t>  </a:t>
            </a:r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Nadpis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FF0066"/>
                </a:solidFill>
              </a:rPr>
              <a:t>Řešení:</a:t>
            </a:r>
            <a:endParaRPr lang="cs-CZ" sz="3200" dirty="0" smtClean="0"/>
          </a:p>
        </p:txBody>
      </p:sp>
      <p:sp>
        <p:nvSpPr>
          <p:cNvPr id="307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144C9-8151-4117-A070-37C0C5F982CC}" type="slidenum">
              <a:rPr lang="cs-CZ" smtClean="0"/>
              <a:pPr/>
              <a:t>27</a:t>
            </a:fld>
            <a:endParaRPr lang="cs-CZ" smtClean="0"/>
          </a:p>
        </p:txBody>
      </p:sp>
      <p:grpSp>
        <p:nvGrpSpPr>
          <p:cNvPr id="3080" name="Skupina 39"/>
          <p:cNvGrpSpPr>
            <a:grpSpLocks/>
          </p:cNvGrpSpPr>
          <p:nvPr/>
        </p:nvGrpSpPr>
        <p:grpSpPr bwMode="auto">
          <a:xfrm>
            <a:off x="928662" y="2000240"/>
            <a:ext cx="2000250" cy="2670175"/>
            <a:chOff x="857224" y="2996848"/>
            <a:chExt cx="2000265" cy="2670539"/>
          </a:xfrm>
        </p:grpSpPr>
        <p:grpSp>
          <p:nvGrpSpPr>
            <p:cNvPr id="3082" name="Skupina 29"/>
            <p:cNvGrpSpPr>
              <a:grpSpLocks/>
            </p:cNvGrpSpPr>
            <p:nvPr/>
          </p:nvGrpSpPr>
          <p:grpSpPr bwMode="auto">
            <a:xfrm>
              <a:off x="1500166" y="4786322"/>
              <a:ext cx="1357322" cy="881065"/>
              <a:chOff x="1500166" y="4786322"/>
              <a:chExt cx="1357322" cy="881065"/>
            </a:xfrm>
          </p:grpSpPr>
          <p:cxnSp>
            <p:nvCxnSpPr>
              <p:cNvPr id="8" name="Přímá spojovací šipka 7"/>
              <p:cNvCxnSpPr/>
              <p:nvPr/>
            </p:nvCxnSpPr>
            <p:spPr>
              <a:xfrm>
                <a:off x="1500166" y="4857652"/>
                <a:ext cx="1357323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Přímá spojovací čára 8"/>
              <p:cNvCxnSpPr/>
              <p:nvPr/>
            </p:nvCxnSpPr>
            <p:spPr>
              <a:xfrm rot="16200000" flipV="1">
                <a:off x="1786703" y="4856859"/>
                <a:ext cx="142894" cy="158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ovací čára 9"/>
              <p:cNvCxnSpPr/>
              <p:nvPr/>
            </p:nvCxnSpPr>
            <p:spPr>
              <a:xfrm rot="16200000" flipV="1">
                <a:off x="2215331" y="4856859"/>
                <a:ext cx="142894" cy="158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06" name="Skupina 43"/>
              <p:cNvGrpSpPr>
                <a:grpSpLocks/>
              </p:cNvGrpSpPr>
              <p:nvPr/>
            </p:nvGrpSpPr>
            <p:grpSpPr bwMode="auto">
              <a:xfrm>
                <a:off x="1857356" y="5143512"/>
                <a:ext cx="536575" cy="523875"/>
                <a:chOff x="1643063" y="3571875"/>
                <a:chExt cx="536575" cy="523875"/>
              </a:xfrm>
            </p:grpSpPr>
            <p:sp>
              <p:nvSpPr>
                <p:cNvPr id="3108" name="TextovéPole 22"/>
                <p:cNvSpPr txBox="1">
                  <a:spLocks noChangeArrowheads="1"/>
                </p:cNvSpPr>
                <p:nvPr/>
              </p:nvSpPr>
              <p:spPr bwMode="auto">
                <a:xfrm>
                  <a:off x="1643063" y="3571875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1</a:t>
                  </a:r>
                  <a:endParaRPr lang="cs-CZ" sz="2800"/>
                </a:p>
              </p:txBody>
            </p:sp>
            <p:cxnSp>
              <p:nvCxnSpPr>
                <p:cNvPr id="14" name="Přímá spojovací šipka 13"/>
                <p:cNvCxnSpPr/>
                <p:nvPr/>
              </p:nvCxnSpPr>
              <p:spPr>
                <a:xfrm>
                  <a:off x="1714502" y="3571804"/>
                  <a:ext cx="214315" cy="158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" name="Přímá spojovací čára 11"/>
              <p:cNvCxnSpPr/>
              <p:nvPr/>
            </p:nvCxnSpPr>
            <p:spPr>
              <a:xfrm rot="16200000" flipV="1">
                <a:off x="1429512" y="4856859"/>
                <a:ext cx="142894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3" name="Skupina 38"/>
            <p:cNvGrpSpPr>
              <a:grpSpLocks/>
            </p:cNvGrpSpPr>
            <p:nvPr/>
          </p:nvGrpSpPr>
          <p:grpSpPr bwMode="auto">
            <a:xfrm>
              <a:off x="857224" y="3179757"/>
              <a:ext cx="714380" cy="1714512"/>
              <a:chOff x="857224" y="3179757"/>
              <a:chExt cx="714380" cy="1714512"/>
            </a:xfrm>
          </p:grpSpPr>
          <p:grpSp>
            <p:nvGrpSpPr>
              <p:cNvPr id="3093" name="Skupina 81"/>
              <p:cNvGrpSpPr>
                <a:grpSpLocks/>
              </p:cNvGrpSpPr>
              <p:nvPr/>
            </p:nvGrpSpPr>
            <p:grpSpPr bwMode="auto">
              <a:xfrm rot="-5400000">
                <a:off x="642910" y="3965575"/>
                <a:ext cx="1714512" cy="142876"/>
                <a:chOff x="1285852" y="3643314"/>
                <a:chExt cx="1714512" cy="142876"/>
              </a:xfrm>
            </p:grpSpPr>
            <p:cxnSp>
              <p:nvCxnSpPr>
                <p:cNvPr id="20" name="Přímá spojovací šipka 19"/>
                <p:cNvCxnSpPr/>
                <p:nvPr/>
              </p:nvCxnSpPr>
              <p:spPr>
                <a:xfrm>
                  <a:off x="1285952" y="3714752"/>
                  <a:ext cx="1714734" cy="1588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98" name="Skupina 80"/>
                <p:cNvGrpSpPr>
                  <a:grpSpLocks/>
                </p:cNvGrpSpPr>
                <p:nvPr/>
              </p:nvGrpSpPr>
              <p:grpSpPr bwMode="auto">
                <a:xfrm>
                  <a:off x="1285852" y="3643314"/>
                  <a:ext cx="1216034" cy="142876"/>
                  <a:chOff x="1285852" y="3643314"/>
                  <a:chExt cx="1216034" cy="142876"/>
                </a:xfrm>
              </p:grpSpPr>
              <p:cxnSp>
                <p:nvCxnSpPr>
                  <p:cNvPr id="22" name="Přímá spojovací čára 21"/>
                  <p:cNvCxnSpPr/>
                  <p:nvPr/>
                </p:nvCxnSpPr>
                <p:spPr>
                  <a:xfrm rot="16200000" flipV="1">
                    <a:off x="1218483" y="3713958"/>
                    <a:ext cx="142876" cy="158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Přímá spojovací čára 22"/>
                  <p:cNvCxnSpPr/>
                  <p:nvPr/>
                </p:nvCxnSpPr>
                <p:spPr>
                  <a:xfrm rot="16200000" flipV="1">
                    <a:off x="1575719" y="3713959"/>
                    <a:ext cx="142876" cy="158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Přímá spojovací čára 23"/>
                  <p:cNvCxnSpPr/>
                  <p:nvPr/>
                </p:nvCxnSpPr>
                <p:spPr>
                  <a:xfrm rot="16200000" flipV="1">
                    <a:off x="2004403" y="3713959"/>
                    <a:ext cx="142876" cy="158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Přímá spojovací čára 24"/>
                  <p:cNvCxnSpPr/>
                  <p:nvPr/>
                </p:nvCxnSpPr>
                <p:spPr>
                  <a:xfrm rot="16200000" flipV="1">
                    <a:off x="2433086" y="3713959"/>
                    <a:ext cx="142876" cy="158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094" name="Skupina 57"/>
              <p:cNvGrpSpPr>
                <a:grpSpLocks/>
              </p:cNvGrpSpPr>
              <p:nvPr/>
            </p:nvGrpSpPr>
            <p:grpSpPr bwMode="auto">
              <a:xfrm>
                <a:off x="857224" y="3786190"/>
                <a:ext cx="536575" cy="523875"/>
                <a:chOff x="1714500" y="4857750"/>
                <a:chExt cx="536575" cy="523875"/>
              </a:xfrm>
            </p:grpSpPr>
            <p:sp>
              <p:nvSpPr>
                <p:cNvPr id="3095" name="TextovéPole 23"/>
                <p:cNvSpPr txBox="1">
                  <a:spLocks noChangeArrowheads="1"/>
                </p:cNvSpPr>
                <p:nvPr/>
              </p:nvSpPr>
              <p:spPr bwMode="auto">
                <a:xfrm>
                  <a:off x="1714500" y="4857750"/>
                  <a:ext cx="536575" cy="523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/>
                    <a:t>F</a:t>
                  </a:r>
                  <a:r>
                    <a:rPr lang="cs-CZ" sz="2800" baseline="-25000"/>
                    <a:t>2</a:t>
                  </a:r>
                  <a:endParaRPr lang="cs-CZ" sz="2800"/>
                </a:p>
              </p:txBody>
            </p:sp>
            <p:cxnSp>
              <p:nvCxnSpPr>
                <p:cNvPr id="19" name="Přímá spojovací šipka 18"/>
                <p:cNvCxnSpPr/>
                <p:nvPr/>
              </p:nvCxnSpPr>
              <p:spPr>
                <a:xfrm>
                  <a:off x="1785938" y="4857504"/>
                  <a:ext cx="214315" cy="158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7" name="Přímá spojovací čára 26"/>
            <p:cNvCxnSpPr/>
            <p:nvPr/>
          </p:nvCxnSpPr>
          <p:spPr>
            <a:xfrm>
              <a:off x="1500166" y="3214366"/>
              <a:ext cx="135732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6200000" flipV="1">
              <a:off x="2034259" y="4034421"/>
              <a:ext cx="1643286" cy="31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86" name="Skupina 37"/>
            <p:cNvGrpSpPr>
              <a:grpSpLocks/>
            </p:cNvGrpSpPr>
            <p:nvPr/>
          </p:nvGrpSpPr>
          <p:grpSpPr bwMode="auto">
            <a:xfrm>
              <a:off x="1928794" y="2996848"/>
              <a:ext cx="500062" cy="2089491"/>
              <a:chOff x="1928794" y="2996848"/>
              <a:chExt cx="500062" cy="2089491"/>
            </a:xfrm>
          </p:grpSpPr>
          <p:grpSp>
            <p:nvGrpSpPr>
              <p:cNvPr id="3087" name="Skupina 92"/>
              <p:cNvGrpSpPr>
                <a:grpSpLocks/>
              </p:cNvGrpSpPr>
              <p:nvPr/>
            </p:nvGrpSpPr>
            <p:grpSpPr bwMode="auto">
              <a:xfrm rot="-3038564">
                <a:off x="1173505" y="4011469"/>
                <a:ext cx="2089491" cy="60249"/>
                <a:chOff x="856430" y="3286918"/>
                <a:chExt cx="3072628" cy="142876"/>
              </a:xfrm>
            </p:grpSpPr>
            <p:cxnSp>
              <p:nvCxnSpPr>
                <p:cNvPr id="36" name="Přímá spojovací šipka 35"/>
                <p:cNvCxnSpPr/>
                <p:nvPr/>
              </p:nvCxnSpPr>
              <p:spPr>
                <a:xfrm>
                  <a:off x="856010" y="3357343"/>
                  <a:ext cx="3072546" cy="0"/>
                </a:xfrm>
                <a:prstGeom prst="straightConnector1">
                  <a:avLst/>
                </a:prstGeom>
                <a:ln w="508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Přímá spojovací čára 36"/>
                <p:cNvCxnSpPr/>
                <p:nvPr/>
              </p:nvCxnSpPr>
              <p:spPr>
                <a:xfrm rot="5400000">
                  <a:off x="788168" y="3347710"/>
                  <a:ext cx="146820" cy="2334"/>
                </a:xfrm>
                <a:prstGeom prst="line">
                  <a:avLst/>
                </a:prstGeom>
                <a:ln w="508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88" name="Skupina 93"/>
              <p:cNvGrpSpPr>
                <a:grpSpLocks/>
              </p:cNvGrpSpPr>
              <p:nvPr/>
            </p:nvGrpSpPr>
            <p:grpSpPr bwMode="auto">
              <a:xfrm>
                <a:off x="1928794" y="3571876"/>
                <a:ext cx="500062" cy="523875"/>
                <a:chOff x="2786063" y="3571875"/>
                <a:chExt cx="500062" cy="523875"/>
              </a:xfrm>
            </p:grpSpPr>
            <p:sp>
              <p:nvSpPr>
                <p:cNvPr id="34" name="TextovéPole 33"/>
                <p:cNvSpPr txBox="1"/>
                <p:nvPr/>
              </p:nvSpPr>
              <p:spPr>
                <a:xfrm>
                  <a:off x="2786063" y="3571600"/>
                  <a:ext cx="500067" cy="52394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2800" kern="0" dirty="0">
                      <a:solidFill>
                        <a:srgbClr val="FF0000"/>
                      </a:solidFill>
                      <a:latin typeface="Arial"/>
                    </a:rPr>
                    <a:t>F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35" name="Přímá spojovací šipka 34"/>
                <p:cNvCxnSpPr/>
                <p:nvPr/>
              </p:nvCxnSpPr>
              <p:spPr>
                <a:xfrm>
                  <a:off x="2857502" y="3571600"/>
                  <a:ext cx="214314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Skupina 37"/>
          <p:cNvGrpSpPr/>
          <p:nvPr/>
        </p:nvGrpSpPr>
        <p:grpSpPr>
          <a:xfrm>
            <a:off x="4857752" y="2714620"/>
            <a:ext cx="2143140" cy="2794997"/>
            <a:chOff x="5357818" y="2970026"/>
            <a:chExt cx="2143140" cy="2794997"/>
          </a:xfrm>
        </p:grpSpPr>
        <p:graphicFrame>
          <p:nvGraphicFramePr>
            <p:cNvPr id="3074" name="Object 11"/>
            <p:cNvGraphicFramePr>
              <a:graphicFrameLocks noGrp="1" noChangeAspect="1"/>
            </p:cNvGraphicFramePr>
            <p:nvPr>
              <p:ph idx="1"/>
            </p:nvPr>
          </p:nvGraphicFramePr>
          <p:xfrm>
            <a:off x="5357818" y="5214950"/>
            <a:ext cx="1571636" cy="5500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Rovnice" r:id="rId3" imgW="507960" imgH="177480" progId="Equation.3">
                    <p:embed/>
                  </p:oleObj>
                </mc:Choice>
                <mc:Fallback>
                  <p:oleObj name="Rovnice" r:id="rId3" imgW="507960" imgH="1774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7818" y="5214950"/>
                          <a:ext cx="1571636" cy="5500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5"/>
            <p:cNvGraphicFramePr>
              <a:graphicFrameLocks noChangeAspect="1"/>
            </p:cNvGraphicFramePr>
            <p:nvPr/>
          </p:nvGraphicFramePr>
          <p:xfrm>
            <a:off x="5500688" y="2970026"/>
            <a:ext cx="2000270" cy="735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Rovnice" r:id="rId5" imgW="939800" imgH="279400" progId="Equation.3">
                    <p:embed/>
                  </p:oleObj>
                </mc:Choice>
                <mc:Fallback>
                  <p:oleObj name="Rovnice" r:id="rId5" imgW="939800" imgH="2794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0688" y="2970026"/>
                          <a:ext cx="2000270" cy="735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6"/>
            <p:cNvGraphicFramePr>
              <a:graphicFrameLocks noChangeAspect="1"/>
            </p:cNvGraphicFramePr>
            <p:nvPr/>
          </p:nvGraphicFramePr>
          <p:xfrm>
            <a:off x="5429250" y="3714750"/>
            <a:ext cx="2062163" cy="687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Rovnice" r:id="rId7" imgW="838080" imgH="279360" progId="Equation.3">
                    <p:embed/>
                  </p:oleObj>
                </mc:Choice>
                <mc:Fallback>
                  <p:oleObj name="Rovnice" r:id="rId7" imgW="838080" imgH="27936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9250" y="3714750"/>
                          <a:ext cx="2062163" cy="687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" name="Object 7"/>
            <p:cNvGraphicFramePr>
              <a:graphicFrameLocks noChangeAspect="1"/>
            </p:cNvGraphicFramePr>
            <p:nvPr/>
          </p:nvGraphicFramePr>
          <p:xfrm>
            <a:off x="5357818" y="4429132"/>
            <a:ext cx="1757362" cy="687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Rovnice" r:id="rId9" imgW="583920" imgH="228600" progId="Equation.3">
                    <p:embed/>
                  </p:oleObj>
                </mc:Choice>
                <mc:Fallback>
                  <p:oleObj name="Rovnice" r:id="rId9" imgW="583920" imgH="2286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7818" y="4429132"/>
                          <a:ext cx="1757362" cy="687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0" name="Zástupný symbol pro obsah 2"/>
          <p:cNvSpPr txBox="1">
            <a:spLocks/>
          </p:cNvSpPr>
          <p:nvPr/>
        </p:nvSpPr>
        <p:spPr bwMode="auto">
          <a:xfrm>
            <a:off x="285720" y="17144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c)	 </a:t>
            </a:r>
          </a:p>
          <a:p>
            <a:pPr marL="514350" indent="-514350" eaLnBrk="0" hangingPunct="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14908"/>
          </a:xfrm>
        </p:spPr>
        <p:txBody>
          <a:bodyPr/>
          <a:lstStyle/>
          <a:p>
            <a:pPr>
              <a:buNone/>
            </a:pPr>
            <a:endParaRPr lang="cs-CZ" sz="2100" b="1" dirty="0" smtClean="0"/>
          </a:p>
          <a:p>
            <a:pPr>
              <a:buNone/>
            </a:pPr>
            <a:endParaRPr lang="cs-CZ" sz="2100" b="1" dirty="0" smtClean="0"/>
          </a:p>
          <a:p>
            <a:pPr>
              <a:buNone/>
            </a:pPr>
            <a:endParaRPr lang="cs-CZ" sz="2100" b="1" dirty="0" smtClean="0"/>
          </a:p>
          <a:p>
            <a:pPr>
              <a:buNone/>
            </a:pPr>
            <a:r>
              <a:rPr lang="cs-CZ" sz="2100" b="1" dirty="0" smtClean="0"/>
              <a:t>Fyzika pro gymnázia - Mechanika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RNDr. Milan Bednařík, CSc.</a:t>
            </a:r>
          </a:p>
          <a:p>
            <a:r>
              <a:rPr lang="cs-CZ" sz="2100" dirty="0" smtClean="0"/>
              <a:t>doc. RNDr. Miroslava Široká, CSc.</a:t>
            </a:r>
          </a:p>
          <a:p>
            <a:pPr>
              <a:buNone/>
            </a:pPr>
            <a:r>
              <a:rPr lang="cs-CZ" sz="2100" b="1" dirty="0" smtClean="0"/>
              <a:t>Fyzika v příkladech a testových otázkách</a:t>
            </a:r>
          </a:p>
          <a:p>
            <a:r>
              <a:rPr lang="cs-CZ" sz="2100" dirty="0" smtClean="0"/>
              <a:t>Roman </a:t>
            </a:r>
            <a:r>
              <a:rPr lang="cs-CZ" sz="2100" dirty="0" err="1" smtClean="0"/>
              <a:t>Kubínek</a:t>
            </a:r>
            <a:r>
              <a:rPr lang="cs-CZ" sz="2100" dirty="0" smtClean="0"/>
              <a:t>, Hana Kolářová</a:t>
            </a:r>
          </a:p>
          <a:p>
            <a:pPr>
              <a:buNone/>
            </a:pPr>
            <a:r>
              <a:rPr lang="cs-CZ" sz="2100" b="1" dirty="0" smtClean="0"/>
              <a:t>Odmaturuj! z fyziky</a:t>
            </a:r>
          </a:p>
          <a:p>
            <a:r>
              <a:rPr lang="cs-CZ" sz="2100" dirty="0" smtClean="0"/>
              <a:t>Ing. </a:t>
            </a:r>
            <a:r>
              <a:rPr lang="cs-CZ" sz="2100" dirty="0" err="1" smtClean="0"/>
              <a:t>Pavol</a:t>
            </a:r>
            <a:r>
              <a:rPr lang="cs-CZ" sz="2100" dirty="0" smtClean="0"/>
              <a:t> </a:t>
            </a:r>
            <a:r>
              <a:rPr lang="cs-CZ" sz="2100" dirty="0" err="1" smtClean="0"/>
              <a:t>Tarábek</a:t>
            </a:r>
            <a:r>
              <a:rPr lang="cs-CZ" sz="2100" dirty="0" smtClean="0"/>
              <a:t>, CSc.</a:t>
            </a:r>
          </a:p>
          <a:p>
            <a:r>
              <a:rPr lang="cs-CZ" sz="2100" dirty="0" smtClean="0"/>
              <a:t>Mgr. Petra Červinková</a:t>
            </a:r>
          </a:p>
          <a:p>
            <a:pPr>
              <a:buNone/>
            </a:pPr>
            <a:r>
              <a:rPr lang="cs-CZ" sz="2100" b="1" dirty="0" smtClean="0"/>
              <a:t>JEDNOTKY. CZ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BB689C-C37D-438E-B3E8-8A64A12CF3EC}" type="slidenum">
              <a:rPr lang="cs-CZ" smtClean="0"/>
              <a:pPr/>
              <a:t>28</a:t>
            </a:fld>
            <a:endParaRPr lang="cs-CZ" smtClean="0"/>
          </a:p>
        </p:txBody>
      </p:sp>
      <p:pic>
        <p:nvPicPr>
          <p:cNvPr id="46082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Obsah, metody a význam fyziky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9"/>
            <a:ext cx="8715375" cy="4214842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Úkolem fyziky </a:t>
            </a:r>
            <a:r>
              <a:rPr lang="cs-CZ" sz="2800" dirty="0" smtClean="0"/>
              <a:t>- shromažďovat a zaznamenávat </a:t>
            </a:r>
          </a:p>
          <a:p>
            <a:pPr>
              <a:buFontTx/>
              <a:buNone/>
            </a:pPr>
            <a:r>
              <a:rPr lang="cs-CZ" sz="2800" dirty="0" smtClean="0"/>
              <a:t>zjištěné skutečnosti, uspořádávat je v logický systém</a:t>
            </a:r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Učí</a:t>
            </a:r>
            <a:r>
              <a:rPr lang="cs-CZ" sz="2800" dirty="0" smtClean="0"/>
              <a:t> - pozorované děje vysvětlit,určovat průběh</a:t>
            </a:r>
          </a:p>
          <a:p>
            <a:pPr>
              <a:buFontTx/>
              <a:buNone/>
            </a:pPr>
            <a:r>
              <a:rPr lang="cs-CZ" sz="2800" dirty="0" smtClean="0"/>
              <a:t>budoucích dějů, popř. do nich zasahovat</a:t>
            </a:r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Má význam </a:t>
            </a:r>
            <a:r>
              <a:rPr lang="cs-CZ" sz="2800" dirty="0" smtClean="0"/>
              <a:t>- pro rozvoj dalších věd, zejména</a:t>
            </a:r>
          </a:p>
          <a:p>
            <a:pPr>
              <a:buFontTx/>
              <a:buNone/>
            </a:pPr>
            <a:r>
              <a:rPr lang="cs-CZ" sz="2800" dirty="0" smtClean="0"/>
              <a:t>věd přírodních a technických</a:t>
            </a:r>
          </a:p>
          <a:p>
            <a:pPr>
              <a:buFontTx/>
              <a:buNone/>
            </a:pPr>
            <a:endParaRPr lang="cs-CZ" dirty="0" smtClean="0"/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4B342D-11EA-4592-8376-5B292371620A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Obsah, metody a význam fyziky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9"/>
            <a:ext cx="8229600" cy="385765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cs-CZ" sz="2800" dirty="0" smtClean="0"/>
              <a:t>Jevy, které studuje fyzika nazýváme </a:t>
            </a:r>
            <a:r>
              <a:rPr lang="cs-CZ" sz="2800" dirty="0" smtClean="0">
                <a:solidFill>
                  <a:srgbClr val="FF0000"/>
                </a:solidFill>
              </a:rPr>
              <a:t>fyzikální jevy</a:t>
            </a: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r>
              <a:rPr lang="cs-CZ" sz="2800" dirty="0" smtClean="0"/>
              <a:t>Metody zkoumání jsou založeny na: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pozorování</a:t>
            </a:r>
            <a:r>
              <a:rPr lang="cs-CZ" sz="2800" dirty="0" smtClean="0"/>
              <a:t> – nelze ovlivnit(pohyb planet kolem Slunce)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experimentu</a:t>
            </a:r>
            <a:r>
              <a:rPr lang="cs-CZ" sz="2800" dirty="0" smtClean="0"/>
              <a:t> – sami vyvoláme, měníme podmínky, měříme výsledky(zahřívání kapaliny, měření teploty,...)</a:t>
            </a:r>
          </a:p>
          <a:p>
            <a:pPr marL="514350" indent="-514350">
              <a:buFontTx/>
              <a:buNone/>
              <a:defRPr/>
            </a:pPr>
            <a:endParaRPr lang="cs-CZ" sz="2800" dirty="0" smtClean="0"/>
          </a:p>
        </p:txBody>
      </p:sp>
      <p:sp>
        <p:nvSpPr>
          <p:cNvPr id="81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F917B9-48A4-4007-9B32-AC3AE47FF13B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Fyzikální veličiny a jednotky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9"/>
            <a:ext cx="8229600" cy="3929090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72A376"/>
              </a:buClr>
              <a:buSzPct val="70000"/>
              <a:buFontTx/>
              <a:buNone/>
              <a:defRPr/>
            </a:pPr>
            <a:r>
              <a:rPr lang="cs-CZ" sz="2800" kern="1200" dirty="0" smtClean="0">
                <a:solidFill>
                  <a:srgbClr val="00B0F0"/>
                </a:solidFill>
              </a:rPr>
              <a:t>Fyzikální veličiny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0000"/>
              <a:buFont typeface="Arial" pitchFamily="34" charset="0"/>
              <a:buChar char="•"/>
              <a:defRPr/>
            </a:pPr>
            <a:r>
              <a:rPr lang="cs-CZ" sz="2800" kern="1200" dirty="0" smtClean="0">
                <a:solidFill>
                  <a:prstClr val="black"/>
                </a:solidFill>
              </a:rPr>
              <a:t> vyjadřují určitou vlastnost nebo stav sledovaného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0000"/>
              <a:buNone/>
              <a:defRPr/>
            </a:pPr>
            <a:r>
              <a:rPr lang="cs-CZ" sz="2800" kern="1200" dirty="0" smtClean="0">
                <a:solidFill>
                  <a:prstClr val="black"/>
                </a:solidFill>
              </a:rPr>
              <a:t>  jevu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0000"/>
              <a:buFont typeface="Arial" pitchFamily="34" charset="0"/>
              <a:buChar char="•"/>
              <a:defRPr/>
            </a:pPr>
            <a:r>
              <a:rPr lang="cs-CZ" sz="2800" kern="1200" dirty="0" smtClean="0">
                <a:solidFill>
                  <a:prstClr val="black"/>
                </a:solidFill>
              </a:rPr>
              <a:t> pro označení používáme smluvené</a:t>
            </a:r>
            <a:r>
              <a:rPr lang="cs-CZ" sz="2800" kern="1200" dirty="0" smtClean="0">
                <a:solidFill>
                  <a:srgbClr val="FF0000"/>
                </a:solidFill>
              </a:rPr>
              <a:t> značky (X)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0000"/>
              <a:buFont typeface="Arial" pitchFamily="34" charset="0"/>
              <a:buChar char="•"/>
              <a:defRPr/>
            </a:pPr>
            <a:r>
              <a:rPr lang="cs-CZ" sz="2800" kern="1200" dirty="0" smtClean="0">
                <a:solidFill>
                  <a:prstClr val="black"/>
                </a:solidFill>
              </a:rPr>
              <a:t> jsou určeny </a:t>
            </a:r>
            <a:r>
              <a:rPr lang="cs-CZ" sz="2800" kern="1200" dirty="0" smtClean="0">
                <a:solidFill>
                  <a:srgbClr val="FF0000"/>
                </a:solidFill>
              </a:rPr>
              <a:t>číselnou hodnotou {X} a měřící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0000"/>
              <a:buNone/>
              <a:defRPr/>
            </a:pPr>
            <a:r>
              <a:rPr lang="cs-CZ" sz="2800" kern="1200" dirty="0" smtClean="0">
                <a:solidFill>
                  <a:srgbClr val="FF0000"/>
                </a:solidFill>
              </a:rPr>
              <a:t>  jednotkou [X]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0000"/>
              <a:buFontTx/>
              <a:buNone/>
              <a:defRPr/>
            </a:pPr>
            <a:endParaRPr lang="cs-CZ" sz="1000" kern="1200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0000"/>
              <a:buFontTx/>
              <a:buNone/>
              <a:defRPr/>
            </a:pPr>
            <a:endParaRPr lang="cs-CZ" sz="2800" kern="1200" dirty="0" smtClean="0">
              <a:solidFill>
                <a:prstClr val="black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0000"/>
              <a:buFontTx/>
              <a:buNone/>
              <a:defRPr/>
            </a:pPr>
            <a:r>
              <a:rPr lang="cs-CZ" sz="2800" kern="1200" dirty="0" smtClean="0">
                <a:solidFill>
                  <a:prstClr val="black"/>
                </a:solidFill>
              </a:rPr>
              <a:t>Obecný zápis:              </a:t>
            </a:r>
            <a:r>
              <a:rPr lang="cs-CZ" sz="2800" kern="1200" dirty="0" smtClean="0">
                <a:solidFill>
                  <a:srgbClr val="FF0000"/>
                </a:solidFill>
              </a:rPr>
              <a:t>X = {X} . [X]</a:t>
            </a:r>
          </a:p>
        </p:txBody>
      </p:sp>
      <p:sp>
        <p:nvSpPr>
          <p:cNvPr id="102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F13FCC-9A60-4961-B162-8BCD1B0A7D31}" type="slidenum">
              <a:rPr lang="cs-CZ" smtClean="0"/>
              <a:pPr/>
              <a:t>5</a:t>
            </a:fld>
            <a:endParaRPr lang="cs-CZ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643446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 txBox="1">
            <a:spLocks noGrp="1"/>
          </p:cNvSpPr>
          <p:nvPr>
            <p:ph type="title"/>
          </p:nvPr>
        </p:nvSpPr>
        <p:spPr>
          <a:xfrm>
            <a:off x="285720" y="214290"/>
            <a:ext cx="8715436" cy="1368412"/>
          </a:xfrm>
          <a:solidFill>
            <a:srgbClr val="ABE9FF"/>
          </a:solidFill>
          <a:ln cap="flat" algn="ctr">
            <a:solidFill>
              <a:srgbClr val="EAEAEA"/>
            </a:solidFill>
          </a:ln>
          <a:effectLst>
            <a:outerShdw blurRad="50800" dist="38100" dir="5400000" rotWithShape="0">
              <a:srgbClr val="000000">
                <a:alpha val="43137"/>
              </a:srgbClr>
            </a:outerShdw>
          </a:effectLst>
        </p:spPr>
        <p:txBody>
          <a:bodyPr lIns="45720" rIns="228600" anchor="t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900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/>
                <a:ea typeface="+mn-ea"/>
                <a:cs typeface="+mn-cs"/>
              </a:rPr>
              <a:t>Příklad</a:t>
            </a:r>
            <a:r>
              <a:rPr lang="cs-CZ" sz="4900" kern="1200" dirty="0" smtClean="0">
                <a:solidFill>
                  <a:srgbClr val="FFFF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Rockwell"/>
                <a:ea typeface="+mn-ea"/>
                <a:cs typeface="+mn-cs"/>
              </a:rPr>
              <a:t>: </a:t>
            </a:r>
            <a:r>
              <a:rPr lang="cs-CZ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Zapiš číselnou hodnotu a měřící jednotku </a:t>
            </a:r>
            <a:r>
              <a:rPr lang="cs-CZ" sz="3100" kern="1200" dirty="0" smtClean="0">
                <a:solidFill>
                  <a:sysClr val="windowText" lastClr="000000"/>
                </a:solidFill>
                <a:ea typeface="+mn-ea"/>
                <a:cs typeface="Arial" pitchFamily="34" charset="0"/>
              </a:rPr>
              <a:t>m = 10 kg.		</a:t>
            </a:r>
            <a:r>
              <a:rPr lang="cs-CZ" sz="3600" b="1" dirty="0" smtClean="0">
                <a:solidFill>
                  <a:srgbClr val="FF0066"/>
                </a:solidFill>
              </a:rPr>
              <a:t>Řešení:</a:t>
            </a:r>
            <a:r>
              <a:rPr lang="cs-CZ" sz="3100" kern="1200" dirty="0" smtClean="0">
                <a:solidFill>
                  <a:sysClr val="windowText" lastClr="0000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ea typeface="+mn-ea"/>
                <a:cs typeface="Arial" pitchFamily="34" charset="0"/>
              </a:rPr>
              <a:t> m = {10}.[kg]</a:t>
            </a:r>
            <a:endParaRPr lang="cs-CZ" sz="3100" kern="1200" dirty="0">
              <a:solidFill>
                <a:srgbClr val="FFFF0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ea typeface="+mn-ea"/>
              <a:cs typeface="Arial" pitchFamily="34" charset="0"/>
            </a:endParaRPr>
          </a:p>
        </p:txBody>
      </p:sp>
      <p:pic>
        <p:nvPicPr>
          <p:cNvPr id="9219" name="Picture 2" descr="C:\Documents and Settings\Slečna Hlaváčková\Plocha\Obrázek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0" y="2332038"/>
            <a:ext cx="4143404" cy="4472796"/>
          </a:xfrm>
          <a:noFill/>
        </p:spPr>
      </p:pic>
      <p:sp>
        <p:nvSpPr>
          <p:cNvPr id="92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7D2657-2DFC-4A1E-BA95-6E967CD55FB6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9220" name="Obdélník 9"/>
          <p:cNvSpPr>
            <a:spLocks noChangeArrowheads="1"/>
          </p:cNvSpPr>
          <p:nvPr/>
        </p:nvSpPr>
        <p:spPr bwMode="auto">
          <a:xfrm>
            <a:off x="285720" y="1714488"/>
            <a:ext cx="8501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b="1" dirty="0">
                <a:solidFill>
                  <a:srgbClr val="FF0066"/>
                </a:solidFill>
              </a:rPr>
              <a:t>Úkol: </a:t>
            </a:r>
            <a:r>
              <a:rPr lang="cs-CZ" sz="2800" dirty="0"/>
              <a:t>Určete, který z fyzikálních pojmů je veličina:</a:t>
            </a:r>
          </a:p>
        </p:txBody>
      </p:sp>
      <p:sp>
        <p:nvSpPr>
          <p:cNvPr id="7" name="Ohnutý roh 6"/>
          <p:cNvSpPr/>
          <p:nvPr/>
        </p:nvSpPr>
        <p:spPr>
          <a:xfrm rot="16200000">
            <a:off x="7161623" y="124997"/>
            <a:ext cx="500066" cy="2107412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500430" y="642918"/>
            <a:ext cx="1664238" cy="584775"/>
          </a:xfr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66"/>
                </a:solidFill>
                <a:latin typeface="+mn-lt"/>
              </a:rPr>
              <a:t>Řešení:</a:t>
            </a:r>
            <a:endParaRPr lang="cs-CZ" sz="3200" dirty="0">
              <a:latin typeface="+mn-lt"/>
            </a:endParaRPr>
          </a:p>
        </p:txBody>
      </p:sp>
      <p:pic>
        <p:nvPicPr>
          <p:cNvPr id="10244" name="Picture 2" descr="C:\Documents and Settings\Slečna Hlaváčková\Plocha\Obrázek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43187" y="2000250"/>
            <a:ext cx="3964219" cy="4286270"/>
          </a:xfrm>
          <a:noFill/>
        </p:spPr>
      </p:pic>
      <p:sp>
        <p:nvSpPr>
          <p:cNvPr id="102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C9BF71-0A29-41F1-98E8-8DD96977CE00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358246" cy="1417638"/>
          </a:xfrm>
        </p:spPr>
        <p:txBody>
          <a:bodyPr/>
          <a:lstStyle/>
          <a:p>
            <a:pPr>
              <a:defRPr/>
            </a:pPr>
            <a:r>
              <a:rPr lang="cs-CZ" kern="1200" dirty="0" smtClean="0">
                <a:solidFill>
                  <a:srgbClr val="005A9E"/>
                </a:solidFill>
                <a:latin typeface="+mn-lt"/>
              </a:rPr>
              <a:t>Mezinárodní soustava jednotek SI</a:t>
            </a:r>
            <a:r>
              <a:rPr lang="cs-CZ" sz="2800" kern="1200" dirty="0" smtClean="0">
                <a:solidFill>
                  <a:prstClr val="black"/>
                </a:solidFill>
                <a:latin typeface="+mn-lt"/>
              </a:rPr>
              <a:t>(</a:t>
            </a:r>
            <a:r>
              <a:rPr lang="cs-CZ" sz="2800" kern="1200" dirty="0" err="1" smtClean="0">
                <a:solidFill>
                  <a:prstClr val="black"/>
                </a:solidFill>
                <a:latin typeface="+mn-lt"/>
              </a:rPr>
              <a:t>Système</a:t>
            </a:r>
            <a:r>
              <a:rPr lang="cs-CZ" sz="2800" kern="12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cs-CZ" sz="2800" kern="1200" dirty="0" err="1" smtClean="0">
                <a:solidFill>
                  <a:prstClr val="black"/>
                </a:solidFill>
                <a:latin typeface="+mn-lt"/>
              </a:rPr>
              <a:t>International</a:t>
            </a:r>
            <a:r>
              <a:rPr lang="cs-CZ" sz="2800" kern="1200" dirty="0" smtClean="0">
                <a:solidFill>
                  <a:prstClr val="black"/>
                </a:solidFill>
                <a:latin typeface="+mn-lt"/>
              </a:rPr>
              <a:t> d‘</a:t>
            </a:r>
            <a:r>
              <a:rPr lang="cs-CZ" sz="2800" kern="1200" dirty="0" err="1" smtClean="0">
                <a:solidFill>
                  <a:prstClr val="black"/>
                </a:solidFill>
                <a:latin typeface="+mn-lt"/>
              </a:rPr>
              <a:t>Unitès</a:t>
            </a:r>
            <a:r>
              <a:rPr lang="cs-CZ" sz="2800" kern="1200" dirty="0" smtClean="0">
                <a:solidFill>
                  <a:prstClr val="black"/>
                </a:solidFill>
                <a:latin typeface="+mn-lt"/>
              </a:rPr>
              <a:t>)</a:t>
            </a:r>
            <a:r>
              <a:rPr lang="cs-CZ" kern="1200" dirty="0" smtClean="0">
                <a:solidFill>
                  <a:srgbClr val="005A9E"/>
                </a:solidFill>
                <a:latin typeface="+mn-lt"/>
              </a:rPr>
              <a:t>obsahuje:</a:t>
            </a:r>
            <a:endParaRPr lang="cs-CZ" dirty="0">
              <a:solidFill>
                <a:srgbClr val="005A9E"/>
              </a:solidFill>
              <a:latin typeface="+mn-lt"/>
            </a:endParaRPr>
          </a:p>
        </p:txBody>
      </p:sp>
      <p:pic>
        <p:nvPicPr>
          <p:cNvPr id="11268" name="Picture 2" descr="C:\Documents and Settings\Slečna Hlaváčková\Plocha\Obrázek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7985600" cy="4214818"/>
          </a:xfrm>
          <a:noFill/>
        </p:spPr>
      </p:pic>
      <p:sp>
        <p:nvSpPr>
          <p:cNvPr id="1126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26124F-830D-41B4-BC1F-0818B57DADF5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8" name="Obdélník 7"/>
          <p:cNvSpPr/>
          <p:nvPr/>
        </p:nvSpPr>
        <p:spPr>
          <a:xfrm>
            <a:off x="285720" y="1714488"/>
            <a:ext cx="8429625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rgbClr val="020202"/>
              </a:buClr>
              <a:buSzPct val="70000"/>
              <a:defRPr/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a) </a:t>
            </a:r>
            <a:r>
              <a:rPr lang="cs-CZ" sz="2800" dirty="0">
                <a:solidFill>
                  <a:srgbClr val="FF0000"/>
                </a:solidFill>
                <a:latin typeface="+mn-lt"/>
              </a:rPr>
              <a:t>7 základních jednotek </a:t>
            </a:r>
            <a:r>
              <a:rPr lang="cs-CZ" sz="2800" dirty="0">
                <a:solidFill>
                  <a:prstClr val="black"/>
                </a:solidFill>
                <a:latin typeface="+mn-lt"/>
              </a:rPr>
              <a:t>odpovídající 7 základním fyzikálním veličinám</a:t>
            </a:r>
          </a:p>
        </p:txBody>
      </p:sp>
      <p:pic>
        <p:nvPicPr>
          <p:cNvPr id="11270" name="Picture 6" descr="C:\Documents and Settings\Slečna Hlaváčková\Plocha\2387-si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290"/>
            <a:ext cx="6429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2462" y="2143084"/>
            <a:ext cx="92869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E2002B"/>
                </a:solidFill>
              </a:rPr>
              <a:t>Metr</a:t>
            </a:r>
          </a:p>
        </p:txBody>
      </p:sp>
      <p:pic>
        <p:nvPicPr>
          <p:cNvPr id="12292" name="Picture 2" descr="C:\Documents and Settings\Slečna Hlaváčková\Plocha\debilní projekt!!!!\Platinum-Iridium_meter_ba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43188" y="3857625"/>
            <a:ext cx="3179762" cy="2522538"/>
          </a:xfrm>
          <a:noFill/>
        </p:spPr>
      </p:pic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8AA79-D971-4150-8965-44A0B2CB71EB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8" name="Obdélník 7"/>
          <p:cNvSpPr/>
          <p:nvPr/>
        </p:nvSpPr>
        <p:spPr>
          <a:xfrm>
            <a:off x="285720" y="1714488"/>
            <a:ext cx="8501062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>
                <a:latin typeface="+mn-lt"/>
              </a:rPr>
              <a:t>je délka mezinárodního prototypu metru, který je uložen u Mezinárodního úřadu pro váhy a míry v </a:t>
            </a:r>
            <a:r>
              <a:rPr lang="cs-CZ" sz="2800" dirty="0" err="1">
                <a:latin typeface="+mn-lt"/>
              </a:rPr>
              <a:t>Sevres</a:t>
            </a:r>
            <a:r>
              <a:rPr lang="cs-CZ" sz="2800" dirty="0">
                <a:latin typeface="+mn-lt"/>
              </a:rPr>
              <a:t>. Je to délka dráhy, kterou proběhne světlo ve vakuu za dobu 1/299 792 458 </a:t>
            </a:r>
            <a:r>
              <a:rPr lang="cs-CZ" sz="2800" dirty="0" smtClean="0">
                <a:latin typeface="+mn-lt"/>
              </a:rPr>
              <a:t>sekundy</a:t>
            </a:r>
            <a:endParaRPr lang="cs-CZ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</TotalTime>
  <Words>856</Words>
  <Application>Microsoft Office PowerPoint</Application>
  <PresentationFormat>Předvádění na obrazovce (4:3)</PresentationFormat>
  <Paragraphs>287</Paragraphs>
  <Slides>28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Rockwell</vt:lpstr>
      <vt:lpstr>Symbol</vt:lpstr>
      <vt:lpstr>Times New Roman</vt:lpstr>
      <vt:lpstr>Wingdings</vt:lpstr>
      <vt:lpstr>Výchozí návrh</vt:lpstr>
      <vt:lpstr>Rovnice</vt:lpstr>
      <vt:lpstr>  Úvod  </vt:lpstr>
      <vt:lpstr>Obsah, metody a význam fyziky</vt:lpstr>
      <vt:lpstr>Obsah, metody a význam fyziky</vt:lpstr>
      <vt:lpstr>Obsah, metody a význam fyziky</vt:lpstr>
      <vt:lpstr>Fyzikální veličiny a jednotky</vt:lpstr>
      <vt:lpstr>Příklad: Zapiš číselnou hodnotu a měřící jednotku m = 10 kg.  Řešení: m = {10}.[kg]</vt:lpstr>
      <vt:lpstr>Řešení:</vt:lpstr>
      <vt:lpstr>Mezinárodní soustava jednotek SI(Système International d‘Unitès)obsahuje:</vt:lpstr>
      <vt:lpstr>Metr</vt:lpstr>
      <vt:lpstr>Kilogram</vt:lpstr>
      <vt:lpstr>Sekunda</vt:lpstr>
      <vt:lpstr>Ampér</vt:lpstr>
      <vt:lpstr>Kelvin</vt:lpstr>
      <vt:lpstr>Kandela</vt:lpstr>
      <vt:lpstr>b) Odvozené jednotky – odvozují se ze základních jednotek pomocí definičních vztahů odpovídajících fyzikálních veličin</vt:lpstr>
      <vt:lpstr>Odvozené jednotky</vt:lpstr>
      <vt:lpstr>c) Násobky a díly jednotek </vt:lpstr>
      <vt:lpstr>Vedlejší jednotky</vt:lpstr>
      <vt:lpstr>Příklad:</vt:lpstr>
      <vt:lpstr>Příklad:</vt:lpstr>
      <vt:lpstr>Skalární a vektorové veličiny</vt:lpstr>
      <vt:lpstr>Skalární a vektorové veličiny</vt:lpstr>
      <vt:lpstr>Skládání vektorů</vt:lpstr>
      <vt:lpstr>Skládání vektorů</vt:lpstr>
      <vt:lpstr>Příklad:</vt:lpstr>
      <vt:lpstr>Řešení:</vt:lpstr>
      <vt:lpstr>Řešení:</vt:lpstr>
      <vt:lpstr>Použitá literatura a www stránky</vt:lpstr>
    </vt:vector>
  </TitlesOfParts>
  <Company>projekce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tk</cp:lastModifiedBy>
  <cp:revision>113</cp:revision>
  <dcterms:created xsi:type="dcterms:W3CDTF">2005-08-09T19:25:46Z</dcterms:created>
  <dcterms:modified xsi:type="dcterms:W3CDTF">2018-09-11T07:33:06Z</dcterms:modified>
</cp:coreProperties>
</file>