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68" r:id="rId2"/>
    <p:sldId id="329" r:id="rId3"/>
    <p:sldId id="334" r:id="rId4"/>
    <p:sldId id="291" r:id="rId5"/>
    <p:sldId id="330" r:id="rId6"/>
    <p:sldId id="331" r:id="rId7"/>
    <p:sldId id="332" r:id="rId8"/>
    <p:sldId id="333" r:id="rId9"/>
    <p:sldId id="318" r:id="rId10"/>
    <p:sldId id="319" r:id="rId11"/>
    <p:sldId id="320" r:id="rId12"/>
    <p:sldId id="321" r:id="rId13"/>
    <p:sldId id="335" r:id="rId14"/>
    <p:sldId id="336" r:id="rId15"/>
    <p:sldId id="337" r:id="rId16"/>
    <p:sldId id="340" r:id="rId17"/>
    <p:sldId id="339" r:id="rId18"/>
    <p:sldId id="338" r:id="rId19"/>
    <p:sldId id="341" r:id="rId20"/>
    <p:sldId id="325" r:id="rId21"/>
    <p:sldId id="326" r:id="rId22"/>
    <p:sldId id="342" r:id="rId23"/>
    <p:sldId id="343" r:id="rId24"/>
    <p:sldId id="344" r:id="rId25"/>
    <p:sldId id="345" r:id="rId26"/>
    <p:sldId id="275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A"/>
    <a:srgbClr val="2FC9FF"/>
    <a:srgbClr val="E2002B"/>
    <a:srgbClr val="000050"/>
    <a:srgbClr val="005A9E"/>
    <a:srgbClr val="339966"/>
    <a:srgbClr val="D68F00"/>
    <a:srgbClr val="00F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8" autoAdjust="0"/>
    <p:restoredTop sz="97527" autoAdjust="0"/>
  </p:normalViewPr>
  <p:slideViewPr>
    <p:cSldViewPr>
      <p:cViewPr>
        <p:scale>
          <a:sx n="80" d="100"/>
          <a:sy n="80" d="100"/>
        </p:scale>
        <p:origin x="-966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14.11.2011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6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1700808"/>
          </a:xfrm>
        </p:spPr>
        <p:txBody>
          <a:bodyPr/>
          <a:lstStyle/>
          <a:p>
            <a:pPr eaLnBrk="1" hangingPunct="1">
              <a:defRPr/>
            </a:pP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Elektrické </a:t>
            </a: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pole</a:t>
            </a: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endParaRPr lang="cs-CZ" sz="2800" dirty="0" smtClean="0">
              <a:solidFill>
                <a:srgbClr val="005A9E"/>
              </a:solidFill>
            </a:endParaRP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</a:t>
            </a:r>
            <a:r>
              <a:rPr lang="cs-CZ" sz="2800" dirty="0" smtClean="0">
                <a:solidFill>
                  <a:srgbClr val="005A9E"/>
                </a:solidFill>
              </a:rPr>
              <a:t>náboj, Elektrické pole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potenciál a elektrické napětí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Kapacita vodiče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 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005064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17756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Dvě částice se stejně velkým nábojem na sebe navzájem působí ve vakuu silou o velikosti 0,9 N. Vzdálenost částic je 30 cm. Urči elektrický náboj každé částice.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3</a:t>
            </a:r>
            <a:r>
              <a:rPr lang="el-GR" sz="2800" dirty="0" smtClean="0">
                <a:solidFill>
                  <a:srgbClr val="00001A"/>
                </a:solidFill>
              </a:rPr>
              <a:t>μ</a:t>
            </a:r>
            <a:r>
              <a:rPr lang="cs-CZ" sz="2800" dirty="0" smtClean="0">
                <a:solidFill>
                  <a:srgbClr val="00001A"/>
                </a:solidFill>
              </a:rPr>
              <a:t>C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8" name="Ohnutý roh 7"/>
          <p:cNvSpPr/>
          <p:nvPr/>
        </p:nvSpPr>
        <p:spPr>
          <a:xfrm>
            <a:off x="1643042" y="5572140"/>
            <a:ext cx="92869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942902"/>
          </a:xfrm>
        </p:spPr>
        <p:txBody>
          <a:bodyPr/>
          <a:lstStyle/>
          <a:p>
            <a:r>
              <a:rPr lang="cs-CZ" sz="2800" dirty="0" smtClean="0">
                <a:latin typeface="Arial" charset="0"/>
              </a:rPr>
              <a:t>existuje v okolí každého tělesa s elektrickým nábojem</a:t>
            </a:r>
          </a:p>
          <a:p>
            <a:r>
              <a:rPr lang="cs-CZ" sz="2800" dirty="0" smtClean="0">
                <a:latin typeface="Arial" charset="0"/>
              </a:rPr>
              <a:t>silově působí na jiná elektricky nabitá tělesa</a:t>
            </a:r>
          </a:p>
          <a:p>
            <a:r>
              <a:rPr lang="cs-CZ" sz="2800" dirty="0" smtClean="0">
                <a:latin typeface="Arial" charset="0"/>
              </a:rPr>
              <a:t>elektrické pole charakterizuje fyzikální veličina: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intenzita elektrického pole E</a:t>
            </a:r>
          </a:p>
          <a:p>
            <a:pPr>
              <a:buNone/>
            </a:pPr>
            <a:endParaRPr lang="cs-CZ" sz="2000" dirty="0" smtClean="0">
              <a:solidFill>
                <a:srgbClr val="00001A"/>
              </a:solidFill>
              <a:latin typeface="Arial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Platí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: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  <a:latin typeface="Arial" charset="0"/>
            </a:endParaRPr>
          </a:p>
          <a:p>
            <a:pPr marL="627063" indent="-627063"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E = podíl síly </a:t>
            </a:r>
            <a:r>
              <a:rPr lang="cs-CZ" sz="2800" dirty="0" err="1" smtClean="0">
                <a:solidFill>
                  <a:srgbClr val="00001A"/>
                </a:solidFill>
                <a:latin typeface="Arial" charset="0"/>
              </a:rPr>
              <a:t>F</a:t>
            </a:r>
            <a:r>
              <a:rPr lang="cs-CZ" sz="2800" baseline="-25000" dirty="0" err="1" smtClean="0">
                <a:solidFill>
                  <a:srgbClr val="00001A"/>
                </a:solidFill>
                <a:latin typeface="Arial" charset="0"/>
              </a:rPr>
              <a:t>e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 , která působí na kladný bodový náboj Q</a:t>
            </a:r>
            <a:r>
              <a:rPr lang="cs-CZ" sz="2800" baseline="-25000" dirty="0" smtClean="0">
                <a:solidFill>
                  <a:srgbClr val="00001A"/>
                </a:solidFill>
                <a:latin typeface="Arial" charset="0"/>
              </a:rPr>
              <a:t>0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 , a velikosti tohoto náboje Q</a:t>
            </a:r>
            <a:r>
              <a:rPr lang="cs-CZ" sz="2800" baseline="-25000" dirty="0" smtClean="0">
                <a:solidFill>
                  <a:srgbClr val="00001A"/>
                </a:solidFill>
                <a:latin typeface="Arial" charset="0"/>
              </a:rPr>
              <a:t>0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 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11</a:t>
            </a:fld>
            <a:endParaRPr lang="cs-CZ" dirty="0"/>
          </a:p>
        </p:txBody>
      </p:sp>
      <p:graphicFrame>
        <p:nvGraphicFramePr>
          <p:cNvPr id="122881" name="Object 1"/>
          <p:cNvGraphicFramePr>
            <a:graphicFrameLocks noChangeAspect="1"/>
          </p:cNvGraphicFramePr>
          <p:nvPr/>
        </p:nvGraphicFramePr>
        <p:xfrm>
          <a:off x="1259632" y="4293096"/>
          <a:ext cx="1387475" cy="993775"/>
        </p:xfrm>
        <a:graphic>
          <a:graphicData uri="http://schemas.openxmlformats.org/presentationml/2006/ole">
            <p:oleObj spid="_x0000_s122881" name="Rovnice" r:id="rId3" imgW="5079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3475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Intenzita E: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vektorová fyzikální veličina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směr souhlasný se směrem elektrické síly </a:t>
            </a:r>
            <a:r>
              <a:rPr lang="cs-CZ" sz="2800" dirty="0" err="1" smtClean="0"/>
              <a:t>F</a:t>
            </a:r>
            <a:r>
              <a:rPr lang="cs-CZ" sz="2800" baseline="-25000" dirty="0" err="1" smtClean="0"/>
              <a:t>e</a:t>
            </a:r>
            <a:endParaRPr lang="cs-CZ" sz="2800" baseline="-250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jednotka:</a:t>
            </a:r>
          </a:p>
          <a:p>
            <a:pPr>
              <a:buNone/>
            </a:pPr>
            <a:r>
              <a:rPr lang="cs-CZ" sz="2800" dirty="0" smtClean="0"/>
              <a:t>                      </a:t>
            </a:r>
          </a:p>
          <a:p>
            <a:pPr>
              <a:buNone/>
            </a:pPr>
            <a:r>
              <a:rPr lang="cs-CZ" sz="2800" dirty="0" smtClean="0"/>
              <a:t>                    - v praxi častěji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12</a:t>
            </a:fld>
            <a:endParaRPr lang="cs-CZ" dirty="0"/>
          </a:p>
        </p:txBody>
      </p:sp>
      <p:graphicFrame>
        <p:nvGraphicFramePr>
          <p:cNvPr id="121857" name="Object 1"/>
          <p:cNvGraphicFramePr>
            <a:graphicFrameLocks noChangeAspect="1"/>
          </p:cNvGraphicFramePr>
          <p:nvPr/>
        </p:nvGraphicFramePr>
        <p:xfrm>
          <a:off x="2357422" y="3214686"/>
          <a:ext cx="3500462" cy="714380"/>
        </p:xfrm>
        <a:graphic>
          <a:graphicData uri="http://schemas.openxmlformats.org/presentationml/2006/ole">
            <p:oleObj spid="_x0000_s121857" name="Rovnice" r:id="rId3" imgW="1155600" imgH="469800" progId="Equation.3">
              <p:embed/>
            </p:oleObj>
          </a:graphicData>
        </a:graphic>
      </p:graphicFrame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5000628" y="4286256"/>
          <a:ext cx="1346200" cy="500066"/>
        </p:xfrm>
        <a:graphic>
          <a:graphicData uri="http://schemas.openxmlformats.org/presentationml/2006/ole">
            <p:oleObj spid="_x0000_s121858" name="Rovnice" r:id="rId4" imgW="4442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3475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Elektrické pole: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a) </a:t>
            </a:r>
            <a:r>
              <a:rPr lang="cs-CZ" sz="2800" dirty="0" smtClean="0">
                <a:solidFill>
                  <a:srgbClr val="00B0F0"/>
                </a:solidFill>
              </a:rPr>
              <a:t>Homogenní </a:t>
            </a:r>
            <a:r>
              <a:rPr lang="cs-CZ" sz="2800" dirty="0" smtClean="0"/>
              <a:t>(</a:t>
            </a:r>
            <a:r>
              <a:rPr lang="cs-CZ" sz="2800" dirty="0" smtClean="0"/>
              <a:t>stejnorodé)</a:t>
            </a:r>
          </a:p>
          <a:p>
            <a:pPr marL="450850" indent="-450850">
              <a:buNone/>
            </a:pPr>
            <a:r>
              <a:rPr lang="cs-CZ" sz="2800" dirty="0" smtClean="0"/>
              <a:t> 	ve všech místech elektrického pole má vektor </a:t>
            </a:r>
            <a:r>
              <a:rPr lang="cs-CZ" sz="2800" b="1" dirty="0" smtClean="0">
                <a:solidFill>
                  <a:srgbClr val="00B0F0"/>
                </a:solidFill>
              </a:rPr>
              <a:t>E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/>
              <a:t>stejný směr a velikost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128005" name="Picture 5" descr="C:\Documents and Settings\mat\Dokumenty\Obrázky\q.jpg"/>
          <p:cNvPicPr>
            <a:picLocks noChangeAspect="1" noChangeArrowheads="1"/>
          </p:cNvPicPr>
          <p:nvPr/>
        </p:nvPicPr>
        <p:blipFill>
          <a:blip r:embed="rId2" cstate="print">
            <a:lum bright="-13000" contrast="37000"/>
          </a:blip>
          <a:srcRect/>
          <a:stretch>
            <a:fillRect/>
          </a:stretch>
        </p:blipFill>
        <p:spPr bwMode="auto">
          <a:xfrm>
            <a:off x="1500166" y="3857628"/>
            <a:ext cx="5072098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3475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Elektrické pole: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b) </a:t>
            </a:r>
            <a:r>
              <a:rPr lang="cs-CZ" sz="2800" dirty="0" smtClean="0">
                <a:solidFill>
                  <a:srgbClr val="00B0F0"/>
                </a:solidFill>
              </a:rPr>
              <a:t>radiální</a:t>
            </a:r>
          </a:p>
          <a:p>
            <a:pPr marL="450850" indent="-450850">
              <a:buNone/>
            </a:pPr>
            <a:r>
              <a:rPr lang="cs-CZ" sz="2800" dirty="0" smtClean="0"/>
              <a:t> 	vektor </a:t>
            </a:r>
            <a:r>
              <a:rPr lang="cs-CZ" sz="2800" b="1" dirty="0" smtClean="0">
                <a:solidFill>
                  <a:srgbClr val="00B0F0"/>
                </a:solidFill>
              </a:rPr>
              <a:t>E</a:t>
            </a:r>
            <a:r>
              <a:rPr lang="cs-CZ" sz="2800" dirty="0" smtClean="0"/>
              <a:t> má směr paprsků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129027" name="Picture 3" descr="C:\Documents and Settings\mat\Dokumenty\Obrázky\ya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-26000" contrast="63000"/>
          </a:blip>
          <a:srcRect/>
          <a:stretch>
            <a:fillRect/>
          </a:stretch>
        </p:blipFill>
        <p:spPr bwMode="auto">
          <a:xfrm>
            <a:off x="1714480" y="3500438"/>
            <a:ext cx="5429288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Elektrické pole znázorňujeme pomocí elektrických siločar.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Elektrická siločára </a:t>
            </a:r>
            <a:r>
              <a:rPr lang="cs-CZ" sz="2800" dirty="0" smtClean="0"/>
              <a:t>= myšlená čára, jejíž tečna určuje v každém místě pole směr intenzity elektrického pole E.</a:t>
            </a:r>
          </a:p>
          <a:p>
            <a:pPr marL="514350" indent="-514350">
              <a:buNone/>
            </a:pPr>
            <a:r>
              <a:rPr lang="cs-CZ" sz="28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130051" name="Picture 3" descr="C:\Documents and Settings\mat\Dokumenty\Obrázky\we.bmp"/>
          <p:cNvPicPr>
            <a:picLocks noChangeAspect="1" noChangeArrowheads="1"/>
          </p:cNvPicPr>
          <p:nvPr/>
        </p:nvPicPr>
        <p:blipFill>
          <a:blip r:embed="rId2" cstate="print">
            <a:lum bright="-41000" contrast="46000"/>
          </a:blip>
          <a:srcRect/>
          <a:stretch>
            <a:fillRect/>
          </a:stretch>
        </p:blipFill>
        <p:spPr bwMode="auto">
          <a:xfrm>
            <a:off x="928662" y="3786190"/>
            <a:ext cx="2928958" cy="2571768"/>
          </a:xfrm>
          <a:prstGeom prst="rect">
            <a:avLst/>
          </a:prstGeom>
          <a:noFill/>
        </p:spPr>
      </p:pic>
      <p:pic>
        <p:nvPicPr>
          <p:cNvPr id="130052" name="Picture 4" descr="C:\Documents and Settings\mat\Dokumenty\Obrázky\ko.bmp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11000" contrast="13000"/>
          </a:blip>
          <a:srcRect/>
          <a:stretch>
            <a:fillRect/>
          </a:stretch>
        </p:blipFill>
        <p:spPr bwMode="auto">
          <a:xfrm>
            <a:off x="4500562" y="3857628"/>
            <a:ext cx="285752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pole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cs-CZ" sz="28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131074" name="Picture 2" descr="C:\Documents and Settings\mat\Dokumenty\Obrázky\imagesCA4ZDS4F.jpg"/>
          <p:cNvPicPr>
            <a:picLocks noChangeAspect="1" noChangeArrowheads="1"/>
          </p:cNvPicPr>
          <p:nvPr/>
        </p:nvPicPr>
        <p:blipFill>
          <a:blip r:embed="rId2" cstate="print">
            <a:lum bright="9000" contrast="54000"/>
          </a:blip>
          <a:srcRect/>
          <a:stretch>
            <a:fillRect/>
          </a:stretch>
        </p:blipFill>
        <p:spPr bwMode="auto">
          <a:xfrm>
            <a:off x="428596" y="2000240"/>
            <a:ext cx="8501122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potenciál a elektrické napětí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85778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Elektrický potenciál v bodě A </a:t>
            </a:r>
            <a:r>
              <a:rPr lang="cs-CZ" sz="2800" dirty="0" smtClean="0"/>
              <a:t>elektrického pole </a:t>
            </a:r>
          </a:p>
          <a:p>
            <a:pPr marL="360363" indent="-360363">
              <a:buNone/>
            </a:pPr>
            <a:r>
              <a:rPr lang="cs-CZ" sz="2800" dirty="0" smtClean="0"/>
              <a:t>= podíl práce W, kterou vykonají síly el. pole při přemísťování kladného bodového náboje </a:t>
            </a:r>
            <a:r>
              <a:rPr lang="cs-CZ" sz="2800" dirty="0" err="1" smtClean="0"/>
              <a:t>Q</a:t>
            </a:r>
            <a:r>
              <a:rPr lang="cs-CZ" sz="2800" baseline="-25000" dirty="0" err="1" smtClean="0"/>
              <a:t>ο</a:t>
            </a:r>
            <a:r>
              <a:rPr lang="cs-CZ" sz="2800" dirty="0" smtClean="0"/>
              <a:t> z bodu A do místa nulové intenzity, a tohoto náboje </a:t>
            </a:r>
            <a:r>
              <a:rPr lang="cs-CZ" sz="2800" dirty="0" err="1" smtClean="0"/>
              <a:t>Q</a:t>
            </a:r>
            <a:r>
              <a:rPr lang="cs-CZ" sz="2800" baseline="-25000" dirty="0" err="1" smtClean="0"/>
              <a:t>ο</a:t>
            </a:r>
            <a:r>
              <a:rPr lang="cs-CZ" sz="2800" dirty="0" smtClean="0"/>
              <a:t>. </a:t>
            </a:r>
          </a:p>
          <a:p>
            <a:pPr marL="360363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Platí</a:t>
            </a:r>
            <a:r>
              <a:rPr lang="cs-CZ" sz="2800" dirty="0" smtClean="0"/>
              <a:t>:                    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/>
              <a:t> jednotka </a:t>
            </a:r>
            <a:r>
              <a:rPr lang="cs-CZ" sz="2800" dirty="0" smtClean="0">
                <a:solidFill>
                  <a:srgbClr val="00B0F0"/>
                </a:solidFill>
              </a:rPr>
              <a:t>volt</a:t>
            </a:r>
            <a:r>
              <a:rPr lang="cs-CZ" sz="2800" dirty="0" smtClean="0"/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V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/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1331640" y="4365104"/>
          <a:ext cx="1597025" cy="965200"/>
        </p:xfrm>
        <a:graphic>
          <a:graphicData uri="http://schemas.openxmlformats.org/presentationml/2006/ole">
            <p:oleObj spid="_x0000_s132099" name="Rovnice" r:id="rId3" imgW="5839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7" name="Picture 1" descr="C:\Documents and Settings\mat\Dokumenty\Obrázky\qr.jpg"/>
          <p:cNvPicPr>
            <a:picLocks noChangeAspect="1" noChangeArrowheads="1"/>
          </p:cNvPicPr>
          <p:nvPr/>
        </p:nvPicPr>
        <p:blipFill>
          <a:blip r:embed="rId2" cstate="print">
            <a:lum bright="-20000" contrast="13000"/>
          </a:blip>
          <a:srcRect/>
          <a:stretch>
            <a:fillRect/>
          </a:stretch>
        </p:blipFill>
        <p:spPr bwMode="auto">
          <a:xfrm>
            <a:off x="3059832" y="4293096"/>
            <a:ext cx="2643206" cy="235745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potenciál a elektrické napětí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7310616" cy="387475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Nulová intenzita:</a:t>
            </a:r>
          </a:p>
          <a:p>
            <a:pPr>
              <a:buNone/>
            </a:pPr>
            <a:r>
              <a:rPr lang="cs-CZ" sz="2800" dirty="0" smtClean="0"/>
              <a:t>U radiálního pole – v nekonečnu</a:t>
            </a:r>
          </a:p>
          <a:p>
            <a:pPr marL="1700213" indent="-1700213">
              <a:buNone/>
            </a:pPr>
            <a:r>
              <a:rPr lang="cs-CZ" sz="2800" dirty="0" smtClean="0"/>
              <a:t>V praxi – na povrchu Země </a:t>
            </a:r>
          </a:p>
          <a:p>
            <a:pPr marL="1262063" indent="-1262063">
              <a:buNone/>
            </a:pPr>
            <a:r>
              <a:rPr lang="cs-CZ" sz="2800" dirty="0" smtClean="0"/>
              <a:t>	- na povrchu uzemněného vodiče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Hladina </a:t>
            </a:r>
            <a:r>
              <a:rPr lang="cs-CZ" sz="2800" dirty="0" smtClean="0">
                <a:solidFill>
                  <a:srgbClr val="00B0F0"/>
                </a:solidFill>
              </a:rPr>
              <a:t>potenciálu </a:t>
            </a:r>
            <a:r>
              <a:rPr lang="cs-CZ" sz="2800" dirty="0" smtClean="0">
                <a:solidFill>
                  <a:srgbClr val="00001A"/>
                </a:solidFill>
              </a:rPr>
              <a:t>(</a:t>
            </a:r>
            <a:r>
              <a:rPr lang="cs-CZ" sz="2800" dirty="0" smtClean="0">
                <a:solidFill>
                  <a:srgbClr val="00B0F0"/>
                </a:solidFill>
              </a:rPr>
              <a:t>ekvipotenciální plocha</a:t>
            </a:r>
            <a:r>
              <a:rPr lang="cs-CZ" sz="2800" dirty="0" smtClean="0">
                <a:solidFill>
                  <a:srgbClr val="00001A"/>
                </a:solidFill>
              </a:rPr>
              <a:t>)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 smtClean="0"/>
              <a:t>= plocha o stejném </a:t>
            </a:r>
          </a:p>
          <a:p>
            <a:pPr marL="0" indent="0">
              <a:buNone/>
            </a:pPr>
            <a:r>
              <a:rPr lang="cs-CZ" sz="2800" dirty="0" smtClean="0"/>
              <a:t>   potenciálu</a:t>
            </a:r>
          </a:p>
          <a:p>
            <a:pPr marL="1262063" indent="-1262063">
              <a:buNone/>
            </a:pPr>
            <a:endParaRPr lang="cs-CZ" sz="2800" dirty="0" smtClean="0"/>
          </a:p>
          <a:p>
            <a:pPr marL="1262063" indent="-1262063">
              <a:buNone/>
            </a:pPr>
            <a:endParaRPr lang="cs-CZ" sz="2800" dirty="0" smtClean="0"/>
          </a:p>
          <a:p>
            <a:pPr marL="1262063" indent="-1262063">
              <a:buNone/>
            </a:pPr>
            <a:endParaRPr lang="cs-CZ" sz="2800" dirty="0" smtClean="0"/>
          </a:p>
          <a:p>
            <a:pPr marL="1262063" indent="-1262063">
              <a:buNone/>
            </a:pPr>
            <a:endParaRPr lang="cs-CZ" sz="2800" dirty="0" smtClean="0"/>
          </a:p>
          <a:p>
            <a:pPr marL="1262063" indent="-1262063"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137218" name="Picture 2" descr="C:\Documents and Settings\mat\Dokumenty\Obrázky\zu.bmp"/>
          <p:cNvPicPr>
            <a:picLocks noChangeAspect="1" noChangeArrowheads="1"/>
          </p:cNvPicPr>
          <p:nvPr/>
        </p:nvPicPr>
        <p:blipFill>
          <a:blip r:embed="rId3" cstate="print">
            <a:lum bright="-31000" contrast="44000"/>
          </a:blip>
          <a:srcRect/>
          <a:stretch>
            <a:fillRect/>
          </a:stretch>
        </p:blipFill>
        <p:spPr bwMode="auto">
          <a:xfrm>
            <a:off x="5796136" y="4437112"/>
            <a:ext cx="257176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potenciál a elektrické napětí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01080" cy="441167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Elektrické napětí  </a:t>
            </a:r>
            <a:r>
              <a:rPr lang="cs-CZ" sz="2800" dirty="0" smtClean="0"/>
              <a:t>= rozdíl elektrických potenciálů mezi dvěma body elektrického </a:t>
            </a:r>
            <a:r>
              <a:rPr lang="cs-CZ" sz="2800" dirty="0" smtClean="0"/>
              <a:t>pole.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Platí</a:t>
            </a:r>
            <a:r>
              <a:rPr lang="cs-CZ" sz="2800" dirty="0" smtClean="0"/>
              <a:t>: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1259632" y="2708920"/>
          <a:ext cx="2187575" cy="482600"/>
        </p:xfrm>
        <a:graphic>
          <a:graphicData uri="http://schemas.openxmlformats.org/presentationml/2006/ole">
            <p:oleObj spid="_x0000_s138242" name="Rovnice" r:id="rId3" imgW="799920" imgH="215640" progId="Equation.3">
              <p:embed/>
            </p:oleObj>
          </a:graphicData>
        </a:graphic>
      </p:graphicFrame>
      <p:pic>
        <p:nvPicPr>
          <p:cNvPr id="138243" name="Picture 3" descr="C:\Documents and Settings\mat\Dokumenty\Obrázky\qg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429000"/>
            <a:ext cx="4429156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34752" cy="494290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Elektrování těles: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třením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přímým dotykem</a:t>
            </a:r>
          </a:p>
          <a:p>
            <a:pPr marL="514350" indent="-514350">
              <a:buAutoNum type="alphaLcParenR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jevy = elektrické</a:t>
            </a:r>
          </a:p>
          <a:p>
            <a:pPr marL="514350" indent="-514350">
              <a:buNone/>
            </a:pPr>
            <a:r>
              <a:rPr lang="cs-CZ" sz="2800" dirty="0" smtClean="0"/>
              <a:t>příčinou - elektrický náboj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</a:t>
            </a:fld>
            <a:endParaRPr lang="cs-CZ" dirty="0"/>
          </a:p>
        </p:txBody>
      </p:sp>
      <p:pic>
        <p:nvPicPr>
          <p:cNvPr id="87042" name="Picture 2" descr="C:\Documents and Settings\mat\Dokumenty\Obrázky\obr_3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071546"/>
            <a:ext cx="1938340" cy="2928958"/>
          </a:xfrm>
          <a:prstGeom prst="rect">
            <a:avLst/>
          </a:prstGeom>
          <a:noFill/>
        </p:spPr>
      </p:pic>
      <p:pic>
        <p:nvPicPr>
          <p:cNvPr id="87043" name="Picture 3" descr="C:\Documents and Settings\mat\Dokumenty\Obrázky\obr_11_.gif"/>
          <p:cNvPicPr>
            <a:picLocks noChangeAspect="1" noChangeArrowheads="1"/>
          </p:cNvPicPr>
          <p:nvPr/>
        </p:nvPicPr>
        <p:blipFill>
          <a:blip r:embed="rId4" cstate="print">
            <a:lum bright="4000" contrast="47000"/>
          </a:blip>
          <a:srcRect/>
          <a:stretch>
            <a:fillRect/>
          </a:stretch>
        </p:blipFill>
        <p:spPr bwMode="auto">
          <a:xfrm>
            <a:off x="642910" y="3429000"/>
            <a:ext cx="3000396" cy="1785926"/>
          </a:xfrm>
          <a:prstGeom prst="rect">
            <a:avLst/>
          </a:prstGeom>
          <a:noFill/>
        </p:spPr>
      </p:pic>
      <p:pic>
        <p:nvPicPr>
          <p:cNvPr id="87046" name="Picture 6" descr="E:\van-de-graaffuv-generat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19" y="1785926"/>
            <a:ext cx="3019567" cy="2357454"/>
          </a:xfrm>
          <a:prstGeom prst="rect">
            <a:avLst/>
          </a:prstGeom>
          <a:noFill/>
        </p:spPr>
      </p:pic>
      <p:pic>
        <p:nvPicPr>
          <p:cNvPr id="87048" name="Picture 8" descr="C:\Documents and Settings\mat\Dokumenty\Obrázky\imagesCAQF94R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4143380"/>
            <a:ext cx="3643338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potenciál a elektrické napětí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606190" cy="494290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Elektrické napětí </a:t>
            </a:r>
            <a:r>
              <a:rPr lang="cs-CZ" sz="2800" dirty="0" smtClean="0">
                <a:latin typeface="Arial" charset="0"/>
              </a:rPr>
              <a:t>mezi dvěma body A, B elektrického pole </a:t>
            </a:r>
          </a:p>
          <a:p>
            <a:pPr marL="355600">
              <a:buNone/>
            </a:pPr>
            <a:r>
              <a:rPr lang="cs-CZ" sz="2800" dirty="0" smtClean="0">
                <a:latin typeface="Arial" charset="0"/>
              </a:rPr>
              <a:t>= podíl práce vykonané elektrickou silou </a:t>
            </a:r>
            <a:r>
              <a:rPr lang="cs-CZ" sz="2800" dirty="0" smtClean="0">
                <a:latin typeface="Arial" charset="0"/>
              </a:rPr>
              <a:t>při přenesení </a:t>
            </a:r>
            <a:r>
              <a:rPr lang="cs-CZ" sz="2800" dirty="0" smtClean="0">
                <a:latin typeface="Arial" charset="0"/>
              </a:rPr>
              <a:t>bodového náboje z bodu A do bodu B a tohoto náboje. </a:t>
            </a:r>
          </a:p>
          <a:p>
            <a:pPr marL="355600">
              <a:buNone/>
            </a:pPr>
            <a:endParaRPr lang="cs-CZ" sz="2800" dirty="0" smtClean="0"/>
          </a:p>
          <a:p>
            <a:pPr marL="355600">
              <a:buNone/>
            </a:pPr>
            <a:r>
              <a:rPr lang="cs-CZ" sz="2800" dirty="0" smtClean="0"/>
              <a:t>Platí:</a:t>
            </a:r>
          </a:p>
          <a:p>
            <a:pPr marL="355600">
              <a:buNone/>
            </a:pPr>
            <a:endParaRPr lang="cs-CZ" sz="2800" dirty="0" smtClean="0">
              <a:latin typeface="Arial" charset="0"/>
            </a:endParaRPr>
          </a:p>
          <a:p>
            <a:pPr marL="355600">
              <a:buNone/>
            </a:pPr>
            <a:endParaRPr lang="cs-CZ" sz="2800" dirty="0" smtClean="0">
              <a:latin typeface="Arial" charset="0"/>
            </a:endParaRPr>
          </a:p>
          <a:p>
            <a:pPr marL="355600">
              <a:buFont typeface="Arial" pitchFamily="34" charset="0"/>
              <a:buChar char="•"/>
            </a:pPr>
            <a:r>
              <a:rPr lang="cs-CZ" sz="2800" dirty="0" smtClean="0">
                <a:latin typeface="Arial" charset="0"/>
              </a:rPr>
              <a:t>jednotka 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volt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, značka 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V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20</a:t>
            </a:fld>
            <a:endParaRPr lang="cs-CZ" dirty="0"/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259632" y="4365104"/>
          <a:ext cx="3194050" cy="965200"/>
        </p:xfrm>
        <a:graphic>
          <a:graphicData uri="http://schemas.openxmlformats.org/presentationml/2006/ole">
            <p:oleObj spid="_x0000_s61447" name="Rovnice" r:id="rId3" imgW="11682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Elektrické napětí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321008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Napětí mezi deskami:</a:t>
            </a:r>
          </a:p>
          <a:p>
            <a:pPr>
              <a:buNone/>
            </a:pPr>
            <a:r>
              <a:rPr lang="cs-CZ" dirty="0" smtClean="0">
                <a:solidFill>
                  <a:srgbClr val="E2002B"/>
                </a:solidFill>
                <a:latin typeface="Arial" charset="0"/>
              </a:rPr>
              <a:t>    					        </a:t>
            </a:r>
            <a:r>
              <a:rPr lang="cs-CZ" dirty="0" smtClean="0">
                <a:solidFill>
                  <a:srgbClr val="00001A"/>
                </a:solidFill>
                <a:latin typeface="Arial" charset="0"/>
              </a:rPr>
              <a:t>Platí: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7" name="Picture 12" descr="FG19_17"/>
          <p:cNvPicPr>
            <a:picLocks noChangeAspect="1" noChangeArrowheads="1"/>
          </p:cNvPicPr>
          <p:nvPr/>
        </p:nvPicPr>
        <p:blipFill>
          <a:blip r:embed="rId3" cstate="print">
            <a:lum bright="-40000" contrast="73000"/>
          </a:blip>
          <a:srcRect/>
          <a:stretch>
            <a:fillRect/>
          </a:stretch>
        </p:blipFill>
        <p:spPr bwMode="auto">
          <a:xfrm>
            <a:off x="642910" y="2571744"/>
            <a:ext cx="3500462" cy="33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4788024" y="3068960"/>
          <a:ext cx="3541712" cy="993775"/>
        </p:xfrm>
        <a:graphic>
          <a:graphicData uri="http://schemas.openxmlformats.org/presentationml/2006/ole">
            <p:oleObj spid="_x0000_s62469" name="Rovnice" r:id="rId4" imgW="1295280" imgH="44424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5580112" y="4509120"/>
          <a:ext cx="2049463" cy="511175"/>
        </p:xfrm>
        <a:graphic>
          <a:graphicData uri="http://schemas.openxmlformats.org/presentationml/2006/ole">
            <p:oleObj spid="_x0000_s62470" name="Rovnice" r:id="rId5" imgW="749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Kapacita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Kapacita vodiče </a:t>
            </a:r>
            <a:r>
              <a:rPr lang="cs-CZ" sz="2800" dirty="0" smtClean="0">
                <a:solidFill>
                  <a:srgbClr val="00001A"/>
                </a:solidFill>
              </a:rPr>
              <a:t>- </a:t>
            </a:r>
            <a:r>
              <a:rPr lang="cs-CZ" sz="2800" dirty="0" smtClean="0"/>
              <a:t>vyjadřuje schopnost vodiče pojmout při dané hodnotě potenciálu φ určitý náboj Q. </a:t>
            </a:r>
            <a:endParaRPr lang="cs-CZ" sz="2800" dirty="0" smtClean="0">
              <a:solidFill>
                <a:srgbClr val="E2002B"/>
              </a:solidFill>
              <a:latin typeface="Arial" charset="0"/>
            </a:endParaRPr>
          </a:p>
          <a:p>
            <a:pPr>
              <a:buNone/>
            </a:pPr>
            <a:endParaRPr lang="cs-CZ" sz="1400" dirty="0" smtClean="0">
              <a:solidFill>
                <a:srgbClr val="00001A"/>
              </a:solidFill>
              <a:latin typeface="Arial" charset="0"/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Platí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:</a:t>
            </a:r>
          </a:p>
          <a:p>
            <a:pPr>
              <a:buNone/>
            </a:pPr>
            <a:endParaRPr lang="cs-CZ" sz="2000" dirty="0" smtClean="0">
              <a:solidFill>
                <a:srgbClr val="00001A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jednotka 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farad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, značka 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F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rgbClr val="2FC9FF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v praxi </a:t>
            </a:r>
            <a:r>
              <a:rPr lang="cs-CZ" sz="2800" dirty="0" err="1" smtClean="0">
                <a:solidFill>
                  <a:srgbClr val="00001A"/>
                </a:solidFill>
                <a:latin typeface="Arial" charset="0"/>
              </a:rPr>
              <a:t>pF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, </a:t>
            </a:r>
            <a:r>
              <a:rPr lang="cs-CZ" sz="2800" dirty="0" err="1" smtClean="0">
                <a:solidFill>
                  <a:srgbClr val="00001A"/>
                </a:solidFill>
                <a:latin typeface="Arial" charset="0"/>
              </a:rPr>
              <a:t>nF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, </a:t>
            </a:r>
            <a:r>
              <a:rPr lang="el-GR" sz="2800" dirty="0" smtClean="0">
                <a:solidFill>
                  <a:srgbClr val="00001A"/>
                </a:solidFill>
                <a:latin typeface="Arial" charset="0"/>
              </a:rPr>
              <a:t>μ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F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Kapacita závisí na: tvaru a rozměrech vodiče</a:t>
            </a:r>
          </a:p>
          <a:p>
            <a:pPr marL="3052763" indent="-3052763"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                               na prostředí, které vodič </a:t>
            </a: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obklopuje. </a:t>
            </a:r>
            <a:endParaRPr lang="cs-CZ" sz="2800" dirty="0" smtClean="0">
              <a:solidFill>
                <a:srgbClr val="00001A"/>
              </a:solidFill>
              <a:latin typeface="Arial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22</a:t>
            </a:fld>
            <a:endParaRPr lang="cs-CZ" dirty="0"/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1331640" y="2780928"/>
          <a:ext cx="1249362" cy="936625"/>
        </p:xfrm>
        <a:graphic>
          <a:graphicData uri="http://schemas.openxmlformats.org/presentationml/2006/ole">
            <p:oleObj spid="_x0000_s139266" name="Rovnice" r:id="rId3" imgW="457200" imgH="41904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2915816" y="2780928"/>
          <a:ext cx="1249363" cy="881063"/>
        </p:xfrm>
        <a:graphic>
          <a:graphicData uri="http://schemas.openxmlformats.org/presentationml/2006/ole">
            <p:oleObj spid="_x0000_s139267" name="Rovnice" r:id="rId4" imgW="457200" imgH="393480" progId="Equation.3">
              <p:embed/>
            </p:oleObj>
          </a:graphicData>
        </a:graphic>
      </p:graphicFrame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755576" y="4293096"/>
          <a:ext cx="3286148" cy="571504"/>
        </p:xfrm>
        <a:graphic>
          <a:graphicData uri="http://schemas.openxmlformats.org/presentationml/2006/ole">
            <p:oleObj spid="_x0000_s139268" name="Rovnice" r:id="rId5" imgW="1054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Kapacita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Kondenzátory: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elektrolytické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svitkové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deskové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otočné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23</a:t>
            </a:fld>
            <a:endParaRPr lang="cs-CZ" dirty="0"/>
          </a:p>
        </p:txBody>
      </p:sp>
      <p:pic>
        <p:nvPicPr>
          <p:cNvPr id="140293" name="Picture 5" descr="C:\Documents and Settings\mat\Dokumenty\Obrázky\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786058"/>
            <a:ext cx="2928958" cy="1857388"/>
          </a:xfrm>
          <a:prstGeom prst="rect">
            <a:avLst/>
          </a:prstGeom>
          <a:noFill/>
        </p:spPr>
      </p:pic>
      <p:pic>
        <p:nvPicPr>
          <p:cNvPr id="140294" name="Picture 6" descr="C:\Documents and Settings\mat\Dokumenty\Obrázky\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4357694"/>
            <a:ext cx="2428892" cy="2143140"/>
          </a:xfrm>
          <a:prstGeom prst="rect">
            <a:avLst/>
          </a:prstGeom>
          <a:noFill/>
        </p:spPr>
      </p:pic>
      <p:pic>
        <p:nvPicPr>
          <p:cNvPr id="140295" name="Picture 7" descr="C:\Documents and Settings\mat\Dokumenty\Obrázky\imagesCAOKF4K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1928802"/>
            <a:ext cx="2571768" cy="2205040"/>
          </a:xfrm>
          <a:prstGeom prst="rect">
            <a:avLst/>
          </a:prstGeom>
          <a:noFill/>
        </p:spPr>
      </p:pic>
      <p:pic>
        <p:nvPicPr>
          <p:cNvPr id="140300" name="Picture 12" descr="C:\Documents and Settings\mat\Dokumenty\Obrázky\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714884"/>
            <a:ext cx="3071834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Kapacita vodiče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323528" y="1700808"/>
            <a:ext cx="8157592" cy="497207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Deskový kondenzátor </a:t>
            </a:r>
          </a:p>
          <a:p>
            <a:pPr marL="269875" indent="-269875">
              <a:buNone/>
            </a:pPr>
            <a:r>
              <a:rPr lang="cs-CZ" sz="2800" dirty="0" smtClean="0"/>
              <a:t>= dvojice vodivých a navzájem izolovaných rovnoběžných </a:t>
            </a:r>
            <a:r>
              <a:rPr lang="cs-CZ" sz="2800" dirty="0" smtClean="0"/>
              <a:t>desek.</a:t>
            </a:r>
            <a:endParaRPr lang="cs-CZ" sz="2800" dirty="0" smtClean="0"/>
          </a:p>
          <a:p>
            <a:r>
              <a:rPr lang="cs-CZ" sz="2800" dirty="0" smtClean="0"/>
              <a:t>dielektrikum = nevodivé prostředí mezi deskami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Platí:      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r>
              <a:rPr lang="cs-CZ" sz="2800" dirty="0" smtClean="0"/>
              <a:t>S = obsah účinné plochy</a:t>
            </a:r>
          </a:p>
          <a:p>
            <a:pPr>
              <a:buNone/>
            </a:pPr>
            <a:r>
              <a:rPr lang="cs-CZ" sz="2800" dirty="0" smtClean="0"/>
              <a:t>d = vzdálenost desek</a:t>
            </a:r>
          </a:p>
          <a:p>
            <a:pPr>
              <a:buNone/>
            </a:pPr>
            <a:r>
              <a:rPr lang="el-GR" sz="2800" dirty="0" smtClean="0"/>
              <a:t>ε</a:t>
            </a:r>
            <a:r>
              <a:rPr lang="cs-CZ" sz="2800" dirty="0" smtClean="0"/>
              <a:t> = permitivita prostředí mezi deskami</a:t>
            </a:r>
            <a:endParaRPr lang="cs-CZ" sz="2800" dirty="0"/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1331640" y="4005064"/>
          <a:ext cx="1457325" cy="881063"/>
        </p:xfrm>
        <a:graphic>
          <a:graphicData uri="http://schemas.openxmlformats.org/presentationml/2006/ole">
            <p:oleObj spid="_x0000_s141314" name="Rovnice" r:id="rId3" imgW="533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Kapacita vodiče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97207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Spojení  kondenzátorů: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001A"/>
                </a:solidFill>
              </a:rPr>
              <a:t>paralelní(vedle sebe)</a:t>
            </a:r>
          </a:p>
          <a:p>
            <a:pPr marL="514350" indent="-514350">
              <a:buNone/>
            </a:pPr>
            <a:endParaRPr lang="cs-CZ" sz="1400" dirty="0" smtClean="0"/>
          </a:p>
          <a:p>
            <a:pPr marL="514350" indent="-514350">
              <a:buNone/>
            </a:pPr>
            <a:r>
              <a:rPr lang="cs-CZ" sz="2800" dirty="0" smtClean="0"/>
              <a:t>Platí</a:t>
            </a:r>
            <a:r>
              <a:rPr lang="cs-CZ" sz="2800" dirty="0" smtClean="0"/>
              <a:t>:</a:t>
            </a:r>
          </a:p>
          <a:p>
            <a:pPr marL="514350" indent="-514350">
              <a:buAutoNum type="alphaLcParenR"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2"/>
            </a:pPr>
            <a:r>
              <a:rPr lang="cs-CZ" sz="2800" dirty="0" smtClean="0">
                <a:solidFill>
                  <a:srgbClr val="00001A"/>
                </a:solidFill>
              </a:rPr>
              <a:t>sériové(za sebou</a:t>
            </a:r>
            <a:r>
              <a:rPr lang="cs-CZ" sz="2800" dirty="0" smtClean="0">
                <a:solidFill>
                  <a:srgbClr val="00001A"/>
                </a:solidFill>
              </a:rPr>
              <a:t>)</a:t>
            </a:r>
          </a:p>
          <a:p>
            <a:pPr marL="514350" indent="-51435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Platí:</a:t>
            </a:r>
            <a:endParaRPr lang="cs-CZ" sz="2800" dirty="0" smtClean="0">
              <a:solidFill>
                <a:srgbClr val="00001A"/>
              </a:solidFill>
            </a:endParaRPr>
          </a:p>
        </p:txBody>
      </p:sp>
      <p:pic>
        <p:nvPicPr>
          <p:cNvPr id="143363" name="Picture 3" descr="C:\Documents and Settings\mat\Dokumenty\Obrázky\§.bmp"/>
          <p:cNvPicPr>
            <a:picLocks noChangeAspect="1" noChangeArrowheads="1"/>
          </p:cNvPicPr>
          <p:nvPr/>
        </p:nvPicPr>
        <p:blipFill>
          <a:blip r:embed="rId3" cstate="print">
            <a:lum bright="-43000" contrast="66000"/>
          </a:blip>
          <a:srcRect/>
          <a:stretch>
            <a:fillRect/>
          </a:stretch>
        </p:blipFill>
        <p:spPr bwMode="auto">
          <a:xfrm>
            <a:off x="4932040" y="2276872"/>
            <a:ext cx="3286148" cy="1928826"/>
          </a:xfrm>
          <a:prstGeom prst="rect">
            <a:avLst/>
          </a:prstGeom>
          <a:noFill/>
        </p:spPr>
      </p:pic>
      <p:pic>
        <p:nvPicPr>
          <p:cNvPr id="143364" name="Picture 4" descr="C:\Documents and Settings\mat\Dokumenty\Obrázky\ú.jpg"/>
          <p:cNvPicPr>
            <a:picLocks noChangeAspect="1" noChangeArrowheads="1"/>
          </p:cNvPicPr>
          <p:nvPr/>
        </p:nvPicPr>
        <p:blipFill>
          <a:blip r:embed="rId4" cstate="print">
            <a:lum bright="-53000" contrast="78000"/>
          </a:blip>
          <a:srcRect/>
          <a:stretch>
            <a:fillRect/>
          </a:stretch>
        </p:blipFill>
        <p:spPr bwMode="auto">
          <a:xfrm>
            <a:off x="4283968" y="4437112"/>
            <a:ext cx="3357586" cy="1857388"/>
          </a:xfrm>
          <a:prstGeom prst="rect">
            <a:avLst/>
          </a:prstGeom>
          <a:noFill/>
        </p:spPr>
      </p:pic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1259632" y="2996952"/>
          <a:ext cx="2082800" cy="482600"/>
        </p:xfrm>
        <a:graphic>
          <a:graphicData uri="http://schemas.openxmlformats.org/presentationml/2006/ole">
            <p:oleObj spid="_x0000_s143365" name="Rovnice" r:id="rId5" imgW="761760" imgH="215640" progId="Equation.3">
              <p:embed/>
            </p:oleObj>
          </a:graphicData>
        </a:graphic>
      </p:graphicFrame>
      <p:graphicFrame>
        <p:nvGraphicFramePr>
          <p:cNvPr id="143366" name="Object 6"/>
          <p:cNvGraphicFramePr>
            <a:graphicFrameLocks noChangeAspect="1"/>
          </p:cNvGraphicFramePr>
          <p:nvPr/>
        </p:nvGraphicFramePr>
        <p:xfrm>
          <a:off x="1331640" y="4869160"/>
          <a:ext cx="2360612" cy="965200"/>
        </p:xfrm>
        <a:graphic>
          <a:graphicData uri="http://schemas.openxmlformats.org/presentationml/2006/ole">
            <p:oleObj spid="_x0000_s143366" name="Rovnice" r:id="rId6" imgW="8632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Elektřina a magnetismus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err="1" smtClean="0"/>
              <a:t>Doc.RNDr</a:t>
            </a:r>
            <a:r>
              <a:rPr lang="cs-CZ" sz="2100" dirty="0" smtClean="0"/>
              <a:t>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PaedDr. Přemysl Šedivý</a:t>
            </a:r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34752" cy="494290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Elektrický náboj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fyzikální veličina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značka Q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jednotka </a:t>
            </a:r>
            <a:r>
              <a:rPr lang="cs-CZ" sz="2800" dirty="0" smtClean="0">
                <a:solidFill>
                  <a:srgbClr val="00B0F0"/>
                </a:solidFill>
              </a:rPr>
              <a:t>coulomb</a:t>
            </a:r>
            <a:r>
              <a:rPr lang="cs-CZ" sz="2800" dirty="0" smtClean="0">
                <a:solidFill>
                  <a:srgbClr val="00001A"/>
                </a:solidFill>
              </a:rPr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C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Platí:      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r>
              <a:rPr lang="cs-CZ" sz="2800" dirty="0" smtClean="0">
                <a:solidFill>
                  <a:srgbClr val="00001A"/>
                </a:solidFill>
              </a:rPr>
              <a:t>náboj tělesa = násobkem velikosti </a:t>
            </a:r>
            <a:r>
              <a:rPr lang="cs-CZ" sz="2800" dirty="0" smtClean="0">
                <a:solidFill>
                  <a:srgbClr val="00B0F0"/>
                </a:solidFill>
              </a:rPr>
              <a:t>elementárního náboje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    proton </a:t>
            </a:r>
            <a:r>
              <a:rPr lang="cs-CZ" sz="2800" dirty="0" smtClean="0">
                <a:solidFill>
                  <a:srgbClr val="FF0000"/>
                </a:solidFill>
              </a:rPr>
              <a:t>+e</a:t>
            </a:r>
            <a:r>
              <a:rPr lang="cs-CZ" sz="2800" dirty="0" smtClean="0">
                <a:solidFill>
                  <a:srgbClr val="00001A"/>
                </a:solidFill>
              </a:rPr>
              <a:t>, elektron</a:t>
            </a:r>
            <a:r>
              <a:rPr lang="cs-CZ" sz="2800" dirty="0" smtClean="0">
                <a:solidFill>
                  <a:srgbClr val="E2002B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-e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59632" y="3789040"/>
          <a:ext cx="2255837" cy="1019175"/>
        </p:xfrm>
        <a:graphic>
          <a:graphicData uri="http://schemas.openxmlformats.org/presentationml/2006/ole">
            <p:oleObj spid="_x0000_s90114" name="Rovnice" r:id="rId3" imgW="825480" imgH="457200" progId="Equation.3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683568" y="5805264"/>
          <a:ext cx="2982913" cy="509588"/>
        </p:xfrm>
        <a:graphic>
          <a:graphicData uri="http://schemas.openxmlformats.org/presentationml/2006/ole">
            <p:oleObj spid="_x0000_s90115" name="Rovnice" r:id="rId4" imgW="1091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677628" cy="515719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Elektrický náboj: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   </a:t>
            </a:r>
            <a:r>
              <a:rPr lang="cs-CZ" sz="2800" dirty="0" smtClean="0">
                <a:solidFill>
                  <a:srgbClr val="00B0F0"/>
                </a:solidFill>
              </a:rPr>
              <a:t>kladný</a:t>
            </a:r>
            <a:r>
              <a:rPr lang="cs-CZ" sz="2800" dirty="0" smtClean="0"/>
              <a:t> - skleněná tyč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solidFill>
                  <a:srgbClr val="00B0F0"/>
                </a:solidFill>
              </a:rPr>
              <a:t> záporný </a:t>
            </a:r>
            <a:r>
              <a:rPr lang="cs-CZ" sz="2800" dirty="0" smtClean="0"/>
              <a:t>- novodurová tyč 	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 smtClean="0"/>
              <a:t>souhlasné náboje se odpuzují 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   (elektroskop, elektrometr) </a:t>
            </a:r>
          </a:p>
          <a:p>
            <a:r>
              <a:rPr lang="cs-CZ" sz="2800" dirty="0" smtClean="0"/>
              <a:t>nesouhlasné náboje se přitahují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84994" name="Picture 2" descr="C:\Documents and Settings\mat\Dokumenty\Obrázky\obr_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496"/>
            <a:ext cx="2500330" cy="2357454"/>
          </a:xfrm>
          <a:prstGeom prst="rect">
            <a:avLst/>
          </a:prstGeom>
          <a:noFill/>
        </p:spPr>
      </p:pic>
      <p:pic>
        <p:nvPicPr>
          <p:cNvPr id="84997" name="Picture 5" descr="C:\Documents and Settings\mat\Dokumenty\Obrázky\imagesCAGM3C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581128"/>
            <a:ext cx="2500330" cy="2143125"/>
          </a:xfrm>
          <a:prstGeom prst="rect">
            <a:avLst/>
          </a:prstGeom>
          <a:noFill/>
        </p:spPr>
      </p:pic>
      <p:pic>
        <p:nvPicPr>
          <p:cNvPr id="84998" name="Picture 6" descr="C:\Documents and Settings\mat\Dokumenty\Obrázky\dva-elek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714488"/>
            <a:ext cx="3571900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800026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Rozdělení látek: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vodiče </a:t>
            </a:r>
            <a:r>
              <a:rPr lang="cs-CZ" sz="2800" dirty="0" smtClean="0"/>
              <a:t>(</a:t>
            </a:r>
            <a:r>
              <a:rPr lang="cs-CZ" sz="2800" dirty="0" smtClean="0"/>
              <a:t>snadné přemísťování náboje</a:t>
            </a:r>
            <a:r>
              <a:rPr lang="cs-CZ" sz="2800" dirty="0" smtClean="0"/>
              <a:t>) x </a:t>
            </a:r>
            <a:r>
              <a:rPr lang="cs-CZ" sz="2800" dirty="0" smtClean="0">
                <a:solidFill>
                  <a:srgbClr val="00B0F0"/>
                </a:solidFill>
              </a:rPr>
              <a:t>izolanty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Podstata a vlastnosti náboje: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látky jsou složeny z molekul, molekuly z atomů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atom = jádro + elektronový obal</a:t>
            </a:r>
          </a:p>
          <a:p>
            <a:r>
              <a:rPr lang="cs-CZ" sz="2800" dirty="0" smtClean="0"/>
              <a:t>počet protonů = počet elektronů</a:t>
            </a:r>
          </a:p>
          <a:p>
            <a:pPr>
              <a:buNone/>
            </a:pPr>
            <a:r>
              <a:rPr lang="cs-CZ" sz="2800" dirty="0" smtClean="0"/>
              <a:t>               </a:t>
            </a:r>
            <a:r>
              <a:rPr lang="cs-CZ" sz="2800" dirty="0" smtClean="0">
                <a:solidFill>
                  <a:srgbClr val="00B0F0"/>
                </a:solidFill>
              </a:rPr>
              <a:t>elektricky </a:t>
            </a:r>
            <a:r>
              <a:rPr lang="cs-CZ" sz="2800" dirty="0" smtClean="0">
                <a:solidFill>
                  <a:srgbClr val="00B0F0"/>
                </a:solidFill>
              </a:rPr>
              <a:t>neutrální atom</a:t>
            </a:r>
            <a:endParaRPr lang="cs-CZ" sz="2800" dirty="0" smtClean="0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88066" name="Picture 2" descr="C:\Documents and Settings\mat\Dokumenty\Obrázky\kj.bmp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37000" contrast="74000"/>
          </a:blip>
          <a:srcRect/>
          <a:stretch>
            <a:fillRect/>
          </a:stretch>
        </p:blipFill>
        <p:spPr bwMode="auto">
          <a:xfrm>
            <a:off x="6072198" y="3857628"/>
            <a:ext cx="2714644" cy="2643206"/>
          </a:xfrm>
          <a:prstGeom prst="rect">
            <a:avLst/>
          </a:prstGeom>
          <a:noFill/>
        </p:spPr>
      </p:pic>
      <p:sp>
        <p:nvSpPr>
          <p:cNvPr id="10" name="Šipka doprava 9"/>
          <p:cNvSpPr/>
          <p:nvPr/>
        </p:nvSpPr>
        <p:spPr>
          <a:xfrm>
            <a:off x="571472" y="4857760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87146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Z elektricky neutrálního atomu vzniká:</a:t>
            </a:r>
          </a:p>
          <a:p>
            <a:pPr marL="0" indent="0">
              <a:buNone/>
            </a:pPr>
            <a:r>
              <a:rPr lang="cs-CZ" sz="2800" dirty="0" smtClean="0"/>
              <a:t>a) odpoutáním elektronů </a:t>
            </a:r>
            <a:r>
              <a:rPr lang="cs-CZ" sz="2800" dirty="0" smtClean="0">
                <a:solidFill>
                  <a:srgbClr val="00B0F0"/>
                </a:solidFill>
              </a:rPr>
              <a:t>kladný iont</a:t>
            </a:r>
          </a:p>
          <a:p>
            <a:pPr marL="0" indent="0">
              <a:buNone/>
            </a:pPr>
            <a:r>
              <a:rPr lang="cs-CZ" sz="2800" dirty="0" smtClean="0"/>
              <a:t>b) připojením elektronů </a:t>
            </a:r>
            <a:r>
              <a:rPr lang="cs-CZ" sz="2800" dirty="0" smtClean="0">
                <a:solidFill>
                  <a:srgbClr val="00B0F0"/>
                </a:solidFill>
              </a:rPr>
              <a:t>záporný iont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Volné elektrony: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volný pohyb v tělese             u kovů dobrá elektrická a tepelná vodivost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přemísťování z těles            různě </a:t>
            </a:r>
            <a:r>
              <a:rPr lang="cs-CZ" sz="2800" dirty="0" err="1" smtClean="0">
                <a:solidFill>
                  <a:srgbClr val="00001A"/>
                </a:solidFill>
              </a:rPr>
              <a:t>zelektrovaná</a:t>
            </a:r>
            <a:r>
              <a:rPr lang="cs-CZ" sz="2800" dirty="0" smtClean="0">
                <a:solidFill>
                  <a:srgbClr val="00001A"/>
                </a:solidFill>
              </a:rPr>
              <a:t> tělesa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/>
              <a:t>rovnoměrné rozmístění kladných a záporných částic              </a:t>
            </a:r>
            <a:r>
              <a:rPr lang="cs-CZ" sz="2800" dirty="0" smtClean="0">
                <a:solidFill>
                  <a:srgbClr val="00B0F0"/>
                </a:solidFill>
              </a:rPr>
              <a:t>těleso elektricky neutrální</a:t>
            </a:r>
          </a:p>
          <a:p>
            <a:pPr marL="514350" indent="-514350"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143372" y="3786190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143372" y="4714884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000232" y="6072206"/>
            <a:ext cx="1071570" cy="50006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352928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Z přemísťování elektricky nabitých částic v tělesech vyplývá </a:t>
            </a:r>
            <a:r>
              <a:rPr lang="cs-CZ" sz="2800" b="1" dirty="0" smtClean="0">
                <a:solidFill>
                  <a:srgbClr val="FF0000"/>
                </a:solidFill>
              </a:rPr>
              <a:t>zákon zachování elektrického náboje</a:t>
            </a:r>
            <a:r>
              <a:rPr lang="cs-CZ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Elektrický náboj nelze vytvořit ani </a:t>
            </a:r>
            <a:r>
              <a:rPr lang="cs-CZ" sz="2800" i="1" dirty="0" smtClean="0">
                <a:solidFill>
                  <a:srgbClr val="00B0F0"/>
                </a:solidFill>
              </a:rPr>
              <a:t>zničit,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celkový náboj v izolované soustavě těles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se nemění.</a:t>
            </a:r>
            <a:endParaRPr lang="cs-CZ" sz="2800" i="1" dirty="0" smtClean="0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820472" cy="4525963"/>
          </a:xfrm>
        </p:spPr>
        <p:txBody>
          <a:bodyPr/>
          <a:lstStyle/>
          <a:p>
            <a:pPr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Coulombův zákon: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Dva bodové elektrické náboje Q</a:t>
            </a:r>
            <a:r>
              <a:rPr lang="cs-CZ" sz="2800" i="1" baseline="-25000" dirty="0" smtClean="0">
                <a:solidFill>
                  <a:srgbClr val="00B0F0"/>
                </a:solidFill>
              </a:rPr>
              <a:t>1</a:t>
            </a:r>
            <a:r>
              <a:rPr lang="cs-CZ" sz="2800" i="1" dirty="0" smtClean="0">
                <a:solidFill>
                  <a:srgbClr val="00B0F0"/>
                </a:solidFill>
              </a:rPr>
              <a:t>, Q</a:t>
            </a:r>
            <a:r>
              <a:rPr lang="cs-CZ" sz="2800" i="1" baseline="-25000" dirty="0" smtClean="0">
                <a:solidFill>
                  <a:srgbClr val="00B0F0"/>
                </a:solidFill>
              </a:rPr>
              <a:t>2</a:t>
            </a:r>
            <a:r>
              <a:rPr lang="cs-CZ" sz="2800" i="1" dirty="0" smtClean="0">
                <a:solidFill>
                  <a:srgbClr val="00B0F0"/>
                </a:solidFill>
              </a:rPr>
              <a:t> se navzájem přitahují nebo odpuzují stejně velkými elektrickými silami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F</a:t>
            </a:r>
            <a:r>
              <a:rPr lang="cs-CZ" sz="2800" b="1" i="1" baseline="-25000" dirty="0" err="1" smtClean="0">
                <a:solidFill>
                  <a:srgbClr val="00B0F0"/>
                </a:solidFill>
              </a:rPr>
              <a:t>e</a:t>
            </a:r>
            <a:r>
              <a:rPr lang="cs-CZ" sz="2800" i="1" dirty="0" smtClean="0">
                <a:solidFill>
                  <a:srgbClr val="00B0F0"/>
                </a:solidFill>
              </a:rPr>
              <a:t>, – </a:t>
            </a:r>
            <a:r>
              <a:rPr lang="cs-CZ" sz="2800" b="1" i="1" dirty="0" err="1" smtClean="0">
                <a:solidFill>
                  <a:srgbClr val="00B0F0"/>
                </a:solidFill>
              </a:rPr>
              <a:t>F</a:t>
            </a:r>
            <a:r>
              <a:rPr lang="cs-CZ" sz="2800" b="1" i="1" baseline="-25000" dirty="0" err="1" smtClean="0">
                <a:solidFill>
                  <a:srgbClr val="00B0F0"/>
                </a:solidFill>
              </a:rPr>
              <a:t>e</a:t>
            </a:r>
            <a:r>
              <a:rPr lang="cs-CZ" sz="2800" i="1" dirty="0" smtClean="0">
                <a:solidFill>
                  <a:srgbClr val="00B0F0"/>
                </a:solidFill>
              </a:rPr>
              <a:t> opačného směru.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Velikost každé síly je přímo úměrná součinu nábojů Q</a:t>
            </a:r>
            <a:r>
              <a:rPr lang="cs-CZ" sz="2800" i="1" baseline="-25000" dirty="0" smtClean="0">
                <a:solidFill>
                  <a:srgbClr val="00B0F0"/>
                </a:solidFill>
              </a:rPr>
              <a:t>1</a:t>
            </a:r>
            <a:r>
              <a:rPr lang="cs-CZ" sz="2800" i="1" dirty="0" smtClean="0">
                <a:solidFill>
                  <a:srgbClr val="00B0F0"/>
                </a:solidFill>
              </a:rPr>
              <a:t> a Q</a:t>
            </a:r>
            <a:r>
              <a:rPr lang="cs-CZ" sz="2800" i="1" baseline="-25000" dirty="0" smtClean="0">
                <a:solidFill>
                  <a:srgbClr val="00B0F0"/>
                </a:solidFill>
              </a:rPr>
              <a:t>2</a:t>
            </a:r>
            <a:r>
              <a:rPr lang="cs-CZ" sz="2800" i="1" dirty="0" smtClean="0">
                <a:solidFill>
                  <a:srgbClr val="00B0F0"/>
                </a:solidFill>
              </a:rPr>
              <a:t> a nepřímo úměrná druhé mocnině jejich vzdálenosti r.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2800" i="1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Platí</a:t>
            </a:r>
            <a:r>
              <a:rPr lang="cs-CZ" sz="2800" dirty="0" smtClean="0">
                <a:solidFill>
                  <a:srgbClr val="00001A"/>
                </a:solidFill>
              </a:rPr>
              <a:t>:</a:t>
            </a:r>
            <a:endParaRPr lang="cs-CZ" sz="2800" dirty="0" smtClean="0">
              <a:solidFill>
                <a:srgbClr val="005A9E"/>
              </a:solidFill>
            </a:endParaRPr>
          </a:p>
          <a:p>
            <a:pPr>
              <a:buNone/>
            </a:pPr>
            <a:endParaRPr lang="cs-CZ" i="1" dirty="0" smtClean="0">
              <a:solidFill>
                <a:srgbClr val="005A9E"/>
              </a:solidFill>
            </a:endParaRPr>
          </a:p>
          <a:p>
            <a:pPr>
              <a:buNone/>
            </a:pPr>
            <a:endParaRPr lang="cs-CZ" i="1" dirty="0" smtClean="0">
              <a:solidFill>
                <a:srgbClr val="005A9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8</a:t>
            </a:fld>
            <a:endParaRPr lang="cs-CZ" dirty="0"/>
          </a:p>
        </p:txBody>
      </p:sp>
      <p:graphicFrame>
        <p:nvGraphicFramePr>
          <p:cNvPr id="112641" name="Object 1"/>
          <p:cNvGraphicFramePr>
            <a:graphicFrameLocks noChangeAspect="1"/>
          </p:cNvGraphicFramePr>
          <p:nvPr/>
        </p:nvGraphicFramePr>
        <p:xfrm>
          <a:off x="1187624" y="5301208"/>
          <a:ext cx="2220912" cy="906462"/>
        </p:xfrm>
        <a:graphic>
          <a:graphicData uri="http://schemas.openxmlformats.org/presentationml/2006/ole">
            <p:oleObj spid="_x0000_s112641" name="Rovnice" r:id="rId3" imgW="812520" imgH="406080" progId="Equation.3">
              <p:embed/>
            </p:oleObj>
          </a:graphicData>
        </a:graphic>
      </p:graphicFrame>
      <p:pic>
        <p:nvPicPr>
          <p:cNvPr id="112642" name="Picture 2" descr="C:\Documents and Settings\mat\Dokumenty\Obrázky\image011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33000" contrast="65000"/>
          </a:blip>
          <a:srcRect/>
          <a:stretch>
            <a:fillRect/>
          </a:stretch>
        </p:blipFill>
        <p:spPr bwMode="auto">
          <a:xfrm>
            <a:off x="3857620" y="4714884"/>
            <a:ext cx="4929222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náboj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606190" cy="4800026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Konstanta k závisí na prostředí: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pro vakuum(vzduch)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Platí: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l-GR" sz="2800" dirty="0" smtClean="0"/>
              <a:t>ε</a:t>
            </a:r>
            <a:r>
              <a:rPr lang="cs-CZ" sz="2800" dirty="0" smtClean="0"/>
              <a:t> = permitivita prostředí</a:t>
            </a:r>
          </a:p>
          <a:p>
            <a:pPr>
              <a:buNone/>
            </a:pPr>
            <a:r>
              <a:rPr lang="el-GR" sz="2800" dirty="0" smtClean="0"/>
              <a:t>ε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= permitivita vakua</a:t>
            </a:r>
          </a:p>
          <a:p>
            <a:pPr>
              <a:buNone/>
            </a:pPr>
            <a:r>
              <a:rPr lang="el-GR" sz="2800" dirty="0" smtClean="0"/>
              <a:t>ε</a:t>
            </a:r>
            <a:r>
              <a:rPr lang="cs-CZ" sz="2800" baseline="-25000" dirty="0" smtClean="0"/>
              <a:t>r</a:t>
            </a:r>
            <a:r>
              <a:rPr lang="cs-CZ" sz="2800" dirty="0" smtClean="0"/>
              <a:t> = relativní permitivita prostředí</a:t>
            </a:r>
          </a:p>
          <a:p>
            <a:pPr>
              <a:buNone/>
            </a:pPr>
            <a:r>
              <a:rPr lang="cs-CZ" sz="2800" dirty="0" smtClean="0"/>
              <a:t>vakuum </a:t>
            </a:r>
            <a:r>
              <a:rPr lang="el-GR" sz="2800" dirty="0" smtClean="0"/>
              <a:t>ε</a:t>
            </a:r>
            <a:r>
              <a:rPr lang="cs-CZ" sz="2800" baseline="-25000" dirty="0" smtClean="0"/>
              <a:t>r</a:t>
            </a:r>
            <a:r>
              <a:rPr lang="cs-CZ" sz="2800" dirty="0" smtClean="0"/>
              <a:t> = 1, ostatní prostředí </a:t>
            </a:r>
            <a:r>
              <a:rPr lang="el-GR" sz="2800" dirty="0" smtClean="0"/>
              <a:t>ε</a:t>
            </a:r>
            <a:r>
              <a:rPr lang="cs-CZ" sz="2800" baseline="-25000" dirty="0" smtClean="0"/>
              <a:t>r</a:t>
            </a:r>
            <a:r>
              <a:rPr lang="cs-CZ" sz="2800" dirty="0" smtClean="0"/>
              <a:t> &gt;1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120833" name="Object 1"/>
          <p:cNvGraphicFramePr>
            <a:graphicFrameLocks noChangeAspect="1"/>
          </p:cNvGraphicFramePr>
          <p:nvPr/>
        </p:nvGraphicFramePr>
        <p:xfrm>
          <a:off x="4067944" y="2204864"/>
          <a:ext cx="3713163" cy="454025"/>
        </p:xfrm>
        <a:graphic>
          <a:graphicData uri="http://schemas.openxmlformats.org/presentationml/2006/ole">
            <p:oleObj spid="_x0000_s120833" name="Rovnice" r:id="rId3" imgW="1358640" imgH="203040" progId="Equation.3">
              <p:embed/>
            </p:oleObj>
          </a:graphicData>
        </a:graphic>
      </p:graphicFrame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14744" y="4786322"/>
          <a:ext cx="4684713" cy="539750"/>
        </p:xfrm>
        <a:graphic>
          <a:graphicData uri="http://schemas.openxmlformats.org/presentationml/2006/ole">
            <p:oleObj spid="_x0000_s120834" name="Rovnice" r:id="rId4" imgW="1714320" imgH="241200" progId="Equation.3">
              <p:embed/>
            </p:oleObj>
          </a:graphicData>
        </a:graphic>
      </p:graphicFrame>
      <p:graphicFrame>
        <p:nvGraphicFramePr>
          <p:cNvPr id="120835" name="Object 3"/>
          <p:cNvGraphicFramePr>
            <a:graphicFrameLocks noChangeAspect="1"/>
          </p:cNvGraphicFramePr>
          <p:nvPr/>
        </p:nvGraphicFramePr>
        <p:xfrm>
          <a:off x="1259632" y="3068960"/>
          <a:ext cx="3227388" cy="965200"/>
        </p:xfrm>
        <a:graphic>
          <a:graphicData uri="http://schemas.openxmlformats.org/presentationml/2006/ole">
            <p:oleObj spid="_x0000_s120835" name="Rovnice" r:id="rId5" imgW="11808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4645</TotalTime>
  <Words>726</Words>
  <Application>Microsoft Office PowerPoint</Application>
  <PresentationFormat>Předvádění na obrazovce (4:3)</PresentationFormat>
  <Paragraphs>226</Paragraphs>
  <Slides>26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Výchozí návrh</vt:lpstr>
      <vt:lpstr>Rovnice</vt:lpstr>
      <vt:lpstr>Elektrické pole</vt:lpstr>
      <vt:lpstr>Elektrický náboj</vt:lpstr>
      <vt:lpstr>Elektrický náboj</vt:lpstr>
      <vt:lpstr>Elektrický náboj</vt:lpstr>
      <vt:lpstr>Elektrický náboj</vt:lpstr>
      <vt:lpstr>Elektrický náboj</vt:lpstr>
      <vt:lpstr>Elektrický náboj</vt:lpstr>
      <vt:lpstr>Elektrický náboj</vt:lpstr>
      <vt:lpstr>Elektrický náboj</vt:lpstr>
      <vt:lpstr>Příklad:</vt:lpstr>
      <vt:lpstr>Elektrické pole</vt:lpstr>
      <vt:lpstr>Elektrické pole</vt:lpstr>
      <vt:lpstr>Elektrické pole</vt:lpstr>
      <vt:lpstr>Elektrické pole</vt:lpstr>
      <vt:lpstr>Elektrické pole</vt:lpstr>
      <vt:lpstr>Elektrické pole</vt:lpstr>
      <vt:lpstr>Elektrický potenciál a elektrické napětí</vt:lpstr>
      <vt:lpstr>Elektrický potenciál a elektrické napětí</vt:lpstr>
      <vt:lpstr>Elektrický potenciál a elektrické napětí</vt:lpstr>
      <vt:lpstr>Elektrický potenciál a elektrické napětí</vt:lpstr>
      <vt:lpstr>Elektrické napětí</vt:lpstr>
      <vt:lpstr>Kapacita vodiče</vt:lpstr>
      <vt:lpstr>Kapacita vodiče</vt:lpstr>
      <vt:lpstr>Kapacita vodiče</vt:lpstr>
      <vt:lpstr>Kapacita vodiče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473</cp:revision>
  <dcterms:created xsi:type="dcterms:W3CDTF">2005-08-09T19:25:46Z</dcterms:created>
  <dcterms:modified xsi:type="dcterms:W3CDTF">2011-11-14T17:52:35Z</dcterms:modified>
</cp:coreProperties>
</file>