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268" r:id="rId2"/>
    <p:sldId id="349" r:id="rId3"/>
    <p:sldId id="423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41" r:id="rId19"/>
    <p:sldId id="444" r:id="rId20"/>
    <p:sldId id="439" r:id="rId21"/>
    <p:sldId id="442" r:id="rId22"/>
    <p:sldId id="445" r:id="rId23"/>
    <p:sldId id="446" r:id="rId24"/>
    <p:sldId id="447" r:id="rId25"/>
    <p:sldId id="449" r:id="rId26"/>
    <p:sldId id="448" r:id="rId27"/>
    <p:sldId id="451" r:id="rId28"/>
    <p:sldId id="450" r:id="rId29"/>
    <p:sldId id="452" r:id="rId30"/>
    <p:sldId id="454" r:id="rId31"/>
    <p:sldId id="456" r:id="rId32"/>
    <p:sldId id="458" r:id="rId33"/>
    <p:sldId id="457" r:id="rId34"/>
    <p:sldId id="459" r:id="rId35"/>
    <p:sldId id="483" r:id="rId36"/>
    <p:sldId id="460" r:id="rId37"/>
    <p:sldId id="461" r:id="rId38"/>
    <p:sldId id="462" r:id="rId39"/>
    <p:sldId id="463" r:id="rId40"/>
    <p:sldId id="464" r:id="rId41"/>
    <p:sldId id="466" r:id="rId42"/>
    <p:sldId id="467" r:id="rId43"/>
    <p:sldId id="465" r:id="rId44"/>
    <p:sldId id="468" r:id="rId45"/>
    <p:sldId id="469" r:id="rId46"/>
    <p:sldId id="470" r:id="rId47"/>
    <p:sldId id="471" r:id="rId48"/>
    <p:sldId id="472" r:id="rId49"/>
    <p:sldId id="473" r:id="rId50"/>
    <p:sldId id="475" r:id="rId51"/>
    <p:sldId id="474" r:id="rId52"/>
    <p:sldId id="476" r:id="rId53"/>
    <p:sldId id="477" r:id="rId54"/>
    <p:sldId id="478" r:id="rId55"/>
    <p:sldId id="479" r:id="rId56"/>
    <p:sldId id="480" r:id="rId57"/>
    <p:sldId id="481" r:id="rId58"/>
    <p:sldId id="482" r:id="rId59"/>
    <p:sldId id="275" r:id="rId6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200"/>
    <a:srgbClr val="2FC9FF"/>
    <a:srgbClr val="E2002B"/>
    <a:srgbClr val="000050"/>
    <a:srgbClr val="1E0D00"/>
    <a:srgbClr val="843A86"/>
    <a:srgbClr val="005A9E"/>
    <a:srgbClr val="D68F00"/>
    <a:srgbClr val="00001A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7" autoAdjust="0"/>
    <p:restoredTop sz="87970" autoAdjust="0"/>
  </p:normalViewPr>
  <p:slideViewPr>
    <p:cSldViewPr>
      <p:cViewPr>
        <p:scale>
          <a:sx n="70" d="100"/>
          <a:sy n="70" d="100"/>
        </p:scale>
        <p:origin x="-204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1F917B-8A6A-48F8-8C5A-11AE72A736D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79779-763C-4349-8831-D43F6FF0B871}" type="slidenum">
              <a:rPr lang="cs-CZ" smtClean="0"/>
              <a:pPr/>
              <a:t>1</a:t>
            </a:fld>
            <a:endParaRPr lang="cs-CZ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127D1-D64B-4E6C-9889-82736D2A4BD8}" type="datetime1">
              <a:rPr lang="cs-CZ" smtClean="0"/>
              <a:pPr>
                <a:defRPr/>
              </a:pPr>
              <a:t>20.11.2011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9CAB-8D3D-43A6-AEDF-411A26F860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D613C-D737-4496-A616-E5C5E177B556}" type="datetime1">
              <a:rPr lang="cs-CZ" smtClean="0"/>
              <a:pPr>
                <a:defRPr/>
              </a:pPr>
              <a:t>20.11.2011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51CCD-0FD6-46E6-ACE3-2193B0A099E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77CA-DBFD-4E90-8020-6264EA706AB1}" type="datetime1">
              <a:rPr lang="cs-CZ" smtClean="0"/>
              <a:pPr>
                <a:defRPr/>
              </a:pPr>
              <a:t>20.11.2011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73ABB-AD6D-4ED3-B2E1-3E3DB2F86D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EA05-364E-4118-8648-5CEC47625723}" type="datetime1">
              <a:rPr lang="cs-CZ" smtClean="0"/>
              <a:pPr>
                <a:defRPr/>
              </a:pPr>
              <a:t>20.11.2011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FEEA-6CA9-45CD-AFFE-BE28F672BCE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4BDF-C2FD-4E1C-9ABE-8D9970A18BEA}" type="datetime1">
              <a:rPr lang="cs-CZ" smtClean="0"/>
              <a:pPr>
                <a:defRPr/>
              </a:pPr>
              <a:t>20.11.2011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6EFA-C0B7-4F2F-918D-C2A042A2F7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A470-D2D6-4A26-AF0C-FD6681D71A59}" type="datetime1">
              <a:rPr lang="cs-CZ" smtClean="0"/>
              <a:pPr>
                <a:defRPr/>
              </a:pPr>
              <a:t>20.11.2011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D5612-2B59-42A5-A38A-751FE0DE3A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247D3-AD0F-4B21-B67D-BD8B5091A6F7}" type="datetime1">
              <a:rPr lang="cs-CZ" smtClean="0"/>
              <a:pPr>
                <a:defRPr/>
              </a:pPr>
              <a:t>20.11.2011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8EC1-9DA9-4885-B446-42C6B38C4A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EFA07-670F-4A14-9616-7C622650F3E8}" type="datetime1">
              <a:rPr lang="cs-CZ" smtClean="0"/>
              <a:pPr>
                <a:defRPr/>
              </a:pPr>
              <a:t>20.11.2011</a:t>
            </a:fld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D9621-4877-4367-B6D4-DA4DEDCBC22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FE33-5FF4-419F-A93D-E0250EFBF0BE}" type="datetime1">
              <a:rPr lang="cs-CZ" smtClean="0"/>
              <a:pPr>
                <a:defRPr/>
              </a:pPr>
              <a:t>20.11.2011</a:t>
            </a:fld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48B9-F62C-417E-9BA0-B931612EFD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A052-CF60-4DB7-A4AB-463C31325EAE}" type="datetime1">
              <a:rPr lang="cs-CZ" smtClean="0"/>
              <a:pPr>
                <a:defRPr/>
              </a:pPr>
              <a:t>20.11.2011</a:t>
            </a:fld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A6EF-2455-46A7-BC0E-51921AF6169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5FCD-5FA6-4F78-BBC4-80AF1ADB03B3}" type="datetime1">
              <a:rPr lang="cs-CZ" smtClean="0"/>
              <a:pPr>
                <a:defRPr/>
              </a:pPr>
              <a:t>20.11.2011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47BF-6BFC-42C4-B28F-2988593B8E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E6C64-9525-4219-BA1E-01496C452A44}" type="datetime1">
              <a:rPr lang="cs-CZ" smtClean="0"/>
              <a:pPr>
                <a:defRPr/>
              </a:pPr>
              <a:t>20.11.2011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BAED2-0663-49A4-A7A5-44F917658C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02F599C-C0AB-40E1-A155-28E83CD257C2}" type="datetime1">
              <a:rPr lang="cs-CZ" smtClean="0"/>
              <a:pPr>
                <a:defRPr/>
              </a:pPr>
              <a:t>20.11.2011</a:t>
            </a:fld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4FD740-F1BD-4F64-B7FF-05832C702EF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fyzika.gbn.cz/phprs/image/fyzika/optika/optic_soust_2m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../../../../../Rehwald/Plocha/OPTIKA/image/fyzika/optika/cocky_pojmy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85720" y="0"/>
            <a:ext cx="8786874" cy="1785926"/>
          </a:xfrm>
        </p:spPr>
        <p:txBody>
          <a:bodyPr/>
          <a:lstStyle/>
          <a:p>
            <a:pPr eaLnBrk="1" hangingPunct="1">
              <a:defRPr/>
            </a:pPr>
            <a:r>
              <a:rPr lang="cs-CZ" sz="6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Optické zobrazování</a:t>
            </a:r>
            <a:endParaRPr lang="cs-CZ" dirty="0" smtClean="0"/>
          </a:p>
        </p:txBody>
      </p:sp>
      <p:sp>
        <p:nvSpPr>
          <p:cNvPr id="5125" name="Zástupný symbol pro obsah 7"/>
          <p:cNvSpPr>
            <a:spLocks noGrp="1"/>
          </p:cNvSpPr>
          <p:nvPr>
            <p:ph idx="1"/>
          </p:nvPr>
        </p:nvSpPr>
        <p:spPr>
          <a:xfrm>
            <a:off x="285720" y="1714488"/>
            <a:ext cx="8643938" cy="4643470"/>
          </a:xfrm>
        </p:spPr>
        <p:txBody>
          <a:bodyPr/>
          <a:lstStyle/>
          <a:p>
            <a:pPr marL="180000" algn="ctr">
              <a:spcBef>
                <a:spcPts val="600"/>
              </a:spcBef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Základní pojmy</a:t>
            </a:r>
          </a:p>
          <a:p>
            <a:pPr marL="180000" algn="ctr">
              <a:spcBef>
                <a:spcPts val="600"/>
              </a:spcBef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Zobrazení zrcadlem, Zobrazení čočkou</a:t>
            </a:r>
          </a:p>
          <a:p>
            <a:pPr marL="180000" algn="ctr">
              <a:spcBef>
                <a:spcPts val="600"/>
              </a:spcBef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Lidské oko, Optické přístroje</a:t>
            </a:r>
          </a:p>
          <a:p>
            <a:pPr marL="180000" algn="ctr">
              <a:spcBef>
                <a:spcPts val="600"/>
              </a:spcBef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 </a:t>
            </a: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r>
              <a:rPr lang="cs-CZ" sz="2400" dirty="0" smtClean="0"/>
              <a:t>Centrum pro virtuální a moderní metody a formy vzdělávání na Obchodní akademii T.G. Masaryka, Kostelec nad Orlicí </a:t>
            </a:r>
          </a:p>
          <a:p>
            <a:pPr algn="ctr">
              <a:buFontTx/>
              <a:buNone/>
            </a:pPr>
            <a:endParaRPr lang="cs-CZ" sz="2400" dirty="0" smtClean="0"/>
          </a:p>
        </p:txBody>
      </p:sp>
      <p:sp>
        <p:nvSpPr>
          <p:cNvPr id="5123" name="Zástupný symbol pro číslo snímku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3028EA-24B1-4A93-A6BF-07C4EADA47F5}" type="slidenum">
              <a:rPr lang="cs-CZ" smtClean="0"/>
              <a:pPr/>
              <a:t>1</a:t>
            </a:fld>
            <a:endParaRPr lang="cs-CZ" dirty="0" smtClean="0"/>
          </a:p>
        </p:txBody>
      </p:sp>
      <p:pic>
        <p:nvPicPr>
          <p:cNvPr id="6" name="Picture 1" descr="E:\projekt!!!!\logoProjektu%20%C5%99%C3%ADjen[1]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00438"/>
            <a:ext cx="6215106" cy="1393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zrcadlem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14488"/>
            <a:ext cx="8892480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000050"/>
                </a:solidFill>
              </a:rPr>
              <a:t>   </a:t>
            </a:r>
            <a:r>
              <a:rPr lang="cs-CZ" sz="2800" dirty="0" smtClean="0">
                <a:solidFill>
                  <a:srgbClr val="00B0F0"/>
                </a:solidFill>
              </a:rPr>
              <a:t>Konstrukce obrazu bodu v rovinném zrcadle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10</a:t>
            </a:fld>
            <a:endParaRPr lang="cs-CZ" dirty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71472" y="2285992"/>
            <a:ext cx="8001056" cy="3970336"/>
            <a:chOff x="672" y="576"/>
            <a:chExt cx="4503" cy="2636"/>
          </a:xfrm>
        </p:grpSpPr>
        <p:pic>
          <p:nvPicPr>
            <p:cNvPr id="7" name="Picture 11" descr="http://fyzika.gbn.cz/phprs/image/fyzika/optika/optic_soust_2m.jpg"/>
            <p:cNvPicPr>
              <a:picLocks noChangeAspect="1" noChangeArrowheads="1"/>
            </p:cNvPicPr>
            <p:nvPr/>
          </p:nvPicPr>
          <p:blipFill>
            <a:blip r:embed="rId2" r:link="rId3" cstate="print">
              <a:lum bright="-53000" contrast="91000"/>
            </a:blip>
            <a:srcRect/>
            <a:stretch>
              <a:fillRect/>
            </a:stretch>
          </p:blipFill>
          <p:spPr bwMode="auto">
            <a:xfrm>
              <a:off x="672" y="576"/>
              <a:ext cx="4503" cy="2636"/>
            </a:xfrm>
            <a:prstGeom prst="rect">
              <a:avLst/>
            </a:prstGeom>
            <a:noFill/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072" y="2678"/>
              <a:ext cx="20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2000"/>
                <a:t>a – předmětová vzdálenost</a:t>
              </a:r>
              <a:endParaRPr lang="cs-CZ" sz="2000">
                <a:cs typeface="Times New Roman" pitchFamily="18" charset="0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3072" y="2870"/>
              <a:ext cx="18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2000"/>
                <a:t>a´– obrazová vzdálenost</a:t>
              </a:r>
              <a:endParaRPr lang="cs-CZ" sz="20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zrcadlem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14488"/>
            <a:ext cx="8892480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00B0F0"/>
                </a:solidFill>
              </a:rPr>
              <a:t>Obraz </a:t>
            </a:r>
            <a:r>
              <a:rPr lang="cs-CZ" sz="2800" dirty="0" smtClean="0">
                <a:solidFill>
                  <a:srgbClr val="1E0D00"/>
                </a:solidFill>
              </a:rPr>
              <a:t>– zdánlivý</a:t>
            </a:r>
          </a:p>
          <a:p>
            <a:pPr marL="514350" indent="-514350">
              <a:buNone/>
              <a:tabLst>
                <a:tab pos="1339850" algn="l"/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	      - vzpřímený</a:t>
            </a:r>
          </a:p>
          <a:p>
            <a:pPr marL="514350" indent="-514350">
              <a:buNone/>
              <a:tabLst>
                <a:tab pos="1339850" algn="l"/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	      - stejně veliký jako předmět</a:t>
            </a:r>
          </a:p>
          <a:p>
            <a:pPr marL="514350" indent="-514350">
              <a:buNone/>
              <a:tabLst>
                <a:tab pos="1339850" algn="l"/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         - souměrný s předmětem </a:t>
            </a:r>
          </a:p>
          <a:p>
            <a:pPr marL="514350" indent="-514350">
              <a:buNone/>
              <a:tabLst>
                <a:tab pos="1339850" algn="l"/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		podle roviny zrcadla	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338946" name="Picture 2" descr="C:\Documents and Settings\mat\Dokumenty\Obrázky\imagesCA9K6WPF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857884" y="2285992"/>
            <a:ext cx="3071834" cy="3714776"/>
          </a:xfrm>
          <a:prstGeom prst="rect">
            <a:avLst/>
          </a:prstGeom>
          <a:noFill/>
        </p:spPr>
      </p:pic>
      <p:pic>
        <p:nvPicPr>
          <p:cNvPr id="338947" name="Picture 3" descr="C:\Documents and Settings\mat\Dokumenty\Obrázky\unty.bmp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4000" contrast="21000"/>
          </a:blip>
          <a:srcRect/>
          <a:stretch>
            <a:fillRect/>
          </a:stretch>
        </p:blipFill>
        <p:spPr bwMode="auto">
          <a:xfrm>
            <a:off x="1643042" y="4357694"/>
            <a:ext cx="314327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zrcadlem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dirty="0" smtClean="0">
                <a:solidFill>
                  <a:srgbClr val="FF0000"/>
                </a:solidFill>
              </a:rPr>
              <a:t>2. Kulové zrcadlo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a) Duté (konkávní)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C = střed křivosti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V = vrchol zrcadla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r = poloměr křivosti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o = optická osa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339970" name="Picture 2" descr="C:\Documents and Settings\mat\Dokumenty\Obrázky\rr.bmp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31000" contrast="69000"/>
          </a:blip>
          <a:srcRect/>
          <a:stretch>
            <a:fillRect/>
          </a:stretch>
        </p:blipFill>
        <p:spPr bwMode="auto">
          <a:xfrm>
            <a:off x="4786314" y="1857364"/>
            <a:ext cx="4214842" cy="3643338"/>
          </a:xfrm>
          <a:prstGeom prst="rect">
            <a:avLst/>
          </a:prstGeom>
          <a:noFill/>
        </p:spPr>
      </p:pic>
      <p:pic>
        <p:nvPicPr>
          <p:cNvPr id="317442" name="Picture 2" descr="C:\Documents and Settings\mat\Dokumenty\Obrázky\qwe.jpg"/>
          <p:cNvPicPr>
            <a:picLocks noChangeAspect="1" noChangeArrowheads="1"/>
          </p:cNvPicPr>
          <p:nvPr/>
        </p:nvPicPr>
        <p:blipFill>
          <a:blip r:embed="rId3" cstate="print">
            <a:lum bright="-13000" contrast="36000"/>
          </a:blip>
          <a:srcRect/>
          <a:stretch>
            <a:fillRect/>
          </a:stretch>
        </p:blipFill>
        <p:spPr bwMode="auto">
          <a:xfrm>
            <a:off x="1428728" y="4929198"/>
            <a:ext cx="3286148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zrcadlem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dirty="0" smtClean="0">
                <a:solidFill>
                  <a:srgbClr val="FF0000"/>
                </a:solidFill>
              </a:rPr>
              <a:t>b) Vypuklé (konvexní)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F = ohnisko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f = ohnisková vzdálenost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    f = r/2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a, </a:t>
            </a:r>
            <a:r>
              <a:rPr lang="cs-CZ" sz="2800" dirty="0" err="1" smtClean="0">
                <a:solidFill>
                  <a:srgbClr val="1E0D00"/>
                </a:solidFill>
              </a:rPr>
              <a:t>a</a:t>
            </a:r>
            <a:r>
              <a:rPr lang="cs-CZ" sz="2800" dirty="0" smtClean="0">
                <a:solidFill>
                  <a:srgbClr val="1E0D00"/>
                </a:solidFill>
              </a:rPr>
              <a:t>´ = předmětová a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         obrazová 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         vzdálenost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y, </a:t>
            </a:r>
            <a:r>
              <a:rPr lang="cs-CZ" sz="2800" dirty="0" err="1" smtClean="0">
                <a:solidFill>
                  <a:srgbClr val="1E0D00"/>
                </a:solidFill>
              </a:rPr>
              <a:t>y</a:t>
            </a:r>
            <a:r>
              <a:rPr lang="cs-CZ" sz="2800" dirty="0" smtClean="0">
                <a:solidFill>
                  <a:srgbClr val="1E0D00"/>
                </a:solidFill>
              </a:rPr>
              <a:t>´= velikost předmětu, obrazu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316418" name="Picture 2" descr="C:\Documents and Settings\mat\Dokumenty\Obrázky\cccc.bmp"/>
          <p:cNvPicPr>
            <a:picLocks noChangeAspect="1" noChangeArrowheads="1"/>
          </p:cNvPicPr>
          <p:nvPr/>
        </p:nvPicPr>
        <p:blipFill>
          <a:blip r:embed="rId2" cstate="print">
            <a:lum bright="-25000" contrast="47000"/>
          </a:blip>
          <a:srcRect/>
          <a:stretch>
            <a:fillRect/>
          </a:stretch>
        </p:blipFill>
        <p:spPr bwMode="auto">
          <a:xfrm>
            <a:off x="4929190" y="1857364"/>
            <a:ext cx="378621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zrcadlem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14488"/>
            <a:ext cx="8712968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Význačné paprsky </a:t>
            </a:r>
            <a:r>
              <a:rPr lang="cs-CZ" sz="2800" dirty="0" smtClean="0">
                <a:solidFill>
                  <a:srgbClr val="1E0D00"/>
                </a:solidFill>
              </a:rPr>
              <a:t>– pro geometrické konstrukci obrazu:</a:t>
            </a:r>
          </a:p>
          <a:p>
            <a:pPr marL="514350" indent="-514350">
              <a:buAutoNum type="arabicPeriod"/>
              <a:tabLst>
                <a:tab pos="3503613" algn="l"/>
              </a:tabLst>
            </a:pPr>
            <a:r>
              <a:rPr lang="cs-CZ" sz="2800" i="1" dirty="0" smtClean="0"/>
              <a:t>paprsek</a:t>
            </a:r>
            <a:r>
              <a:rPr lang="cs-CZ" sz="2800" i="1" dirty="0" smtClean="0">
                <a:solidFill>
                  <a:srgbClr val="000050"/>
                </a:solidFill>
              </a:rPr>
              <a:t> </a:t>
            </a:r>
            <a:r>
              <a:rPr lang="cs-CZ" sz="2800" i="1" dirty="0" smtClean="0">
                <a:solidFill>
                  <a:srgbClr val="00B0F0"/>
                </a:solidFill>
              </a:rPr>
              <a:t>procházející středem křivosti C </a:t>
            </a:r>
            <a:r>
              <a:rPr lang="cs-CZ" sz="2800" i="1" dirty="0" smtClean="0"/>
              <a:t>zrcadla se odráží po stejné trajektorii</a:t>
            </a:r>
          </a:p>
          <a:p>
            <a:pPr marL="514350" indent="-514350">
              <a:buAutoNum type="arabicPeriod"/>
              <a:tabLst>
                <a:tab pos="3503613" algn="l"/>
              </a:tabLst>
            </a:pPr>
            <a:r>
              <a:rPr lang="cs-CZ" sz="2800" i="1" dirty="0" smtClean="0"/>
              <a:t>paprsek dopadající  na zrcadlo </a:t>
            </a:r>
            <a:r>
              <a:rPr lang="cs-CZ" sz="2800" i="1" dirty="0" smtClean="0">
                <a:solidFill>
                  <a:srgbClr val="00B0F0"/>
                </a:solidFill>
              </a:rPr>
              <a:t>rovnoběžně s optickou osou </a:t>
            </a:r>
            <a:r>
              <a:rPr lang="cs-CZ" sz="2800" i="1" dirty="0" smtClean="0"/>
              <a:t>se odráží do bodu F</a:t>
            </a:r>
          </a:p>
          <a:p>
            <a:pPr marL="514350" indent="-514350">
              <a:buAutoNum type="arabicPeriod"/>
              <a:tabLst>
                <a:tab pos="3503613" algn="l"/>
              </a:tabLst>
            </a:pPr>
            <a:r>
              <a:rPr lang="cs-CZ" sz="2800" i="1" dirty="0" smtClean="0"/>
              <a:t>paprsek</a:t>
            </a:r>
            <a:r>
              <a:rPr lang="cs-CZ" sz="2800" i="1" dirty="0" smtClean="0">
                <a:solidFill>
                  <a:srgbClr val="000050"/>
                </a:solidFill>
              </a:rPr>
              <a:t> </a:t>
            </a:r>
            <a:r>
              <a:rPr lang="cs-CZ" sz="2800" i="1" dirty="0" smtClean="0">
                <a:solidFill>
                  <a:srgbClr val="00B0F0"/>
                </a:solidFill>
              </a:rPr>
              <a:t>procházející bodem F </a:t>
            </a:r>
            <a:r>
              <a:rPr lang="cs-CZ" sz="2800" i="1" dirty="0" smtClean="0"/>
              <a:t>se odráží rovnoběžně s optickou osou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zrcadlem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Význačné paprsky  </a:t>
            </a:r>
            <a:endParaRPr lang="cs-CZ" sz="2800" i="1" dirty="0" smtClean="0">
              <a:solidFill>
                <a:srgbClr val="1E0D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7169" name="Picture 1" descr="C:\Users\Petra\Desktop\dasa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669674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zrcadlem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14488"/>
            <a:ext cx="8892480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u="sng" dirty="0" smtClean="0">
                <a:solidFill>
                  <a:srgbClr val="FF0000"/>
                </a:solidFill>
              </a:rPr>
              <a:t>Znaménková konvence: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a</a:t>
            </a:r>
            <a:r>
              <a:rPr lang="cs-CZ" sz="2800" dirty="0" smtClean="0">
                <a:solidFill>
                  <a:srgbClr val="000050"/>
                </a:solidFill>
              </a:rPr>
              <a:t>,</a:t>
            </a:r>
            <a:r>
              <a:rPr lang="cs-CZ" sz="2800" dirty="0" smtClean="0">
                <a:solidFill>
                  <a:srgbClr val="D68F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á </a:t>
            </a:r>
            <a:r>
              <a:rPr lang="cs-CZ" sz="2800" dirty="0" smtClean="0">
                <a:solidFill>
                  <a:srgbClr val="1E0D00"/>
                </a:solidFill>
              </a:rPr>
              <a:t> -   před zrcadlem</a:t>
            </a:r>
            <a:r>
              <a:rPr lang="cs-CZ" sz="2800" dirty="0" smtClean="0">
                <a:solidFill>
                  <a:srgbClr val="FF0000"/>
                </a:solidFill>
              </a:rPr>
              <a:t> kladná </a:t>
            </a:r>
            <a:r>
              <a:rPr lang="cs-CZ" sz="2800" dirty="0" smtClean="0">
                <a:solidFill>
                  <a:srgbClr val="1E0D00"/>
                </a:solidFill>
              </a:rPr>
              <a:t>hodnota		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      -   za zrcadlem</a:t>
            </a:r>
            <a:r>
              <a:rPr lang="cs-CZ" sz="2800" dirty="0" smtClean="0">
                <a:solidFill>
                  <a:srgbClr val="0070C0"/>
                </a:solidFill>
              </a:rPr>
              <a:t> záporná </a:t>
            </a:r>
            <a:r>
              <a:rPr lang="cs-CZ" sz="2800" dirty="0" smtClean="0">
                <a:solidFill>
                  <a:srgbClr val="1E0D00"/>
                </a:solidFill>
              </a:rPr>
              <a:t>hodnota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E2002B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a´&gt; 0             </a:t>
            </a:r>
            <a:r>
              <a:rPr lang="cs-CZ" sz="2800" dirty="0" smtClean="0">
                <a:solidFill>
                  <a:srgbClr val="1E0D00"/>
                </a:solidFill>
              </a:rPr>
              <a:t>obraz </a:t>
            </a:r>
            <a:r>
              <a:rPr lang="cs-CZ" sz="2800" dirty="0" smtClean="0">
                <a:solidFill>
                  <a:srgbClr val="00B0F0"/>
                </a:solidFill>
              </a:rPr>
              <a:t>skutečný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 a´&lt; 0 </a:t>
            </a:r>
            <a:r>
              <a:rPr lang="cs-CZ" sz="2800" dirty="0" smtClean="0">
                <a:solidFill>
                  <a:srgbClr val="E2002B"/>
                </a:solidFill>
              </a:rPr>
              <a:t>            </a:t>
            </a:r>
            <a:r>
              <a:rPr lang="cs-CZ" sz="2800" dirty="0" smtClean="0">
                <a:solidFill>
                  <a:srgbClr val="1E0D00"/>
                </a:solidFill>
              </a:rPr>
              <a:t>obraz </a:t>
            </a:r>
            <a:r>
              <a:rPr lang="cs-CZ" sz="2800" dirty="0" smtClean="0">
                <a:solidFill>
                  <a:srgbClr val="00B0F0"/>
                </a:solidFill>
              </a:rPr>
              <a:t>zdánlivý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r</a:t>
            </a:r>
            <a:r>
              <a:rPr lang="cs-CZ" sz="2800" dirty="0" smtClean="0">
                <a:solidFill>
                  <a:srgbClr val="1E0D00"/>
                </a:solidFill>
              </a:rPr>
              <a:t>, </a:t>
            </a:r>
            <a:r>
              <a:rPr lang="cs-CZ" sz="2800" dirty="0" smtClean="0">
                <a:solidFill>
                  <a:srgbClr val="FF0000"/>
                </a:solidFill>
              </a:rPr>
              <a:t>f </a:t>
            </a:r>
            <a:r>
              <a:rPr lang="cs-CZ" sz="2800" dirty="0" smtClean="0">
                <a:solidFill>
                  <a:srgbClr val="1E0D00"/>
                </a:solidFill>
              </a:rPr>
              <a:t>- duté zrcadlo -</a:t>
            </a:r>
            <a:r>
              <a:rPr lang="cs-CZ" sz="2800" dirty="0" smtClean="0">
                <a:solidFill>
                  <a:srgbClr val="FF0000"/>
                </a:solidFill>
              </a:rPr>
              <a:t> kladné </a:t>
            </a:r>
            <a:r>
              <a:rPr lang="cs-CZ" sz="2800" dirty="0" smtClean="0">
                <a:solidFill>
                  <a:srgbClr val="1E0D00"/>
                </a:solidFill>
              </a:rPr>
              <a:t>hodnoty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   - vypuklé zrcadlo - </a:t>
            </a:r>
            <a:r>
              <a:rPr lang="cs-CZ" sz="2800" dirty="0" smtClean="0">
                <a:solidFill>
                  <a:srgbClr val="0070C0"/>
                </a:solidFill>
              </a:rPr>
              <a:t>záporné </a:t>
            </a:r>
            <a:r>
              <a:rPr lang="cs-CZ" sz="2800" dirty="0" smtClean="0">
                <a:solidFill>
                  <a:srgbClr val="1E0D00"/>
                </a:solidFill>
              </a:rPr>
              <a:t>hodnoty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y</a:t>
            </a:r>
            <a:r>
              <a:rPr lang="cs-CZ" sz="2800" dirty="0" smtClean="0">
                <a:solidFill>
                  <a:srgbClr val="1E0D00"/>
                </a:solidFill>
              </a:rPr>
              <a:t>, </a:t>
            </a:r>
            <a:r>
              <a:rPr lang="cs-CZ" sz="2800" dirty="0" err="1" smtClean="0">
                <a:solidFill>
                  <a:srgbClr val="FF0000"/>
                </a:solidFill>
              </a:rPr>
              <a:t>y</a:t>
            </a:r>
            <a:r>
              <a:rPr lang="cs-CZ" sz="2800" dirty="0" smtClean="0">
                <a:solidFill>
                  <a:srgbClr val="FF0000"/>
                </a:solidFill>
              </a:rPr>
              <a:t>´ </a:t>
            </a:r>
            <a:r>
              <a:rPr lang="cs-CZ" sz="2800" dirty="0" smtClean="0">
                <a:solidFill>
                  <a:srgbClr val="1E0D00"/>
                </a:solidFill>
              </a:rPr>
              <a:t>- nad optickou osou – </a:t>
            </a:r>
            <a:r>
              <a:rPr lang="cs-CZ" sz="2800" dirty="0" smtClean="0">
                <a:solidFill>
                  <a:srgbClr val="FF0000"/>
                </a:solidFill>
              </a:rPr>
              <a:t>kladné</a:t>
            </a:r>
            <a:r>
              <a:rPr lang="cs-CZ" sz="2800" dirty="0" smtClean="0">
                <a:solidFill>
                  <a:srgbClr val="1E0D00"/>
                </a:solidFill>
              </a:rPr>
              <a:t> hodnoty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      - pod optickou osou – </a:t>
            </a:r>
            <a:r>
              <a:rPr lang="cs-CZ" sz="2800" dirty="0" smtClean="0">
                <a:solidFill>
                  <a:srgbClr val="0070C0"/>
                </a:solidFill>
              </a:rPr>
              <a:t>záporné</a:t>
            </a:r>
            <a:r>
              <a:rPr lang="cs-CZ" sz="2800" dirty="0" smtClean="0">
                <a:solidFill>
                  <a:srgbClr val="1E0D00"/>
                </a:solidFill>
              </a:rPr>
              <a:t> hodnoty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1357290" y="3786190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1357290" y="3286124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zrcadlem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Zobrazení předmětu dutým zrcadlem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Obraz -  skutečný, převrácený, zmenšený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4098" name="Picture 2" descr="C:\Documents and Settings\mat\Plocha\dasa1.jpg"/>
          <p:cNvPicPr>
            <a:picLocks noChangeAspect="1" noChangeArrowheads="1"/>
          </p:cNvPicPr>
          <p:nvPr/>
        </p:nvPicPr>
        <p:blipFill>
          <a:blip r:embed="rId2" cstate="print">
            <a:lum bright="-18000" contrast="51000"/>
          </a:blip>
          <a:srcRect/>
          <a:stretch>
            <a:fillRect/>
          </a:stretch>
        </p:blipFill>
        <p:spPr bwMode="auto">
          <a:xfrm>
            <a:off x="357158" y="2285992"/>
            <a:ext cx="821537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zrcadlem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Zobrazení předmětu dutým zrcadlem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Obraz – zdánlivý, přímý, zvětšený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5123" name="Picture 3" descr="C:\Documents and Settings\mat\Plocha\dasa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9000"/>
          </a:blip>
          <a:srcRect/>
          <a:stretch>
            <a:fillRect/>
          </a:stretch>
        </p:blipFill>
        <p:spPr bwMode="auto">
          <a:xfrm>
            <a:off x="357158" y="2285992"/>
            <a:ext cx="807249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zrcadlem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Zobrazení předmětu vypuklým zrcadlem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Obraz – zdánlivý, přímý, zmenšený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7" name="Picture 2" descr="C:\Documents and Settings\mat\Plocha\dasa3.jpg"/>
          <p:cNvPicPr>
            <a:picLocks noChangeAspect="1" noChangeArrowheads="1"/>
          </p:cNvPicPr>
          <p:nvPr/>
        </p:nvPicPr>
        <p:blipFill>
          <a:blip r:embed="rId2" cstate="print">
            <a:lum bright="-8000" contrast="23000"/>
          </a:blip>
          <a:srcRect/>
          <a:stretch>
            <a:fillRect/>
          </a:stretch>
        </p:blipFill>
        <p:spPr bwMode="auto">
          <a:xfrm>
            <a:off x="642910" y="2357430"/>
            <a:ext cx="750099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Základní pojmy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4942902"/>
          </a:xfrm>
        </p:spPr>
        <p:txBody>
          <a:bodyPr/>
          <a:lstStyle/>
          <a:p>
            <a:pPr marL="0" lvl="2" indent="0">
              <a:buNone/>
              <a:tabLst>
                <a:tab pos="3589338" algn="l"/>
                <a:tab pos="8526463" algn="l"/>
              </a:tabLst>
            </a:pPr>
            <a:r>
              <a:rPr lang="cs-CZ" sz="2800" u="sng" dirty="0" smtClean="0">
                <a:solidFill>
                  <a:srgbClr val="FF0000"/>
                </a:solidFill>
              </a:rPr>
              <a:t>Optické zobrazování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1E0D00"/>
                </a:solidFill>
              </a:rPr>
              <a:t>- pomocí  </a:t>
            </a:r>
            <a:r>
              <a:rPr lang="cs-CZ" sz="2800" dirty="0" smtClean="0">
                <a:solidFill>
                  <a:srgbClr val="00B0F0"/>
                </a:solidFill>
              </a:rPr>
              <a:t>paprskové</a:t>
            </a:r>
            <a:r>
              <a:rPr lang="cs-CZ" sz="2800" dirty="0" smtClean="0">
                <a:solidFill>
                  <a:srgbClr val="2FC9FF"/>
                </a:solidFill>
              </a:rPr>
              <a:t> 	</a:t>
            </a:r>
            <a:r>
              <a:rPr lang="cs-CZ" sz="2800" dirty="0" smtClean="0">
                <a:solidFill>
                  <a:srgbClr val="1E0D00"/>
                </a:solidFill>
              </a:rPr>
              <a:t>(geometrické) </a:t>
            </a:r>
            <a:r>
              <a:rPr lang="cs-CZ" sz="2800" dirty="0" smtClean="0">
                <a:solidFill>
                  <a:srgbClr val="00B0F0"/>
                </a:solidFill>
              </a:rPr>
              <a:t>optiky</a:t>
            </a:r>
          </a:p>
          <a:p>
            <a:pPr marL="0" lvl="2" indent="0">
              <a:buNone/>
            </a:pPr>
            <a:r>
              <a:rPr lang="cs-CZ" sz="2800" dirty="0" smtClean="0">
                <a:solidFill>
                  <a:srgbClr val="1E0D00"/>
                </a:solidFill>
              </a:rPr>
              <a:t>-  využívá model světelného paprsku</a:t>
            </a:r>
          </a:p>
          <a:p>
            <a:pPr marL="0" lvl="2" indent="0">
              <a:buFontTx/>
              <a:buChar char="-"/>
            </a:pPr>
            <a:r>
              <a:rPr lang="cs-CZ" sz="2800" dirty="0" smtClean="0">
                <a:solidFill>
                  <a:srgbClr val="1E0D00"/>
                </a:solidFill>
              </a:rPr>
              <a:t>  zanedbává částicový a vlnový charakter světla</a:t>
            </a:r>
          </a:p>
          <a:p>
            <a:pPr marL="0" lvl="2" indent="0">
              <a:buFontTx/>
              <a:buChar char="-"/>
            </a:pPr>
            <a:r>
              <a:rPr lang="cs-CZ" sz="2800" dirty="0" smtClean="0">
                <a:solidFill>
                  <a:srgbClr val="1E0D00"/>
                </a:solidFill>
              </a:rPr>
              <a:t>  využívá obecné principy paprskové optiky</a:t>
            </a:r>
          </a:p>
          <a:p>
            <a:pPr marL="0" lvl="2" indent="0">
              <a:buNone/>
              <a:tabLst>
                <a:tab pos="36036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	a) přímočaré šíření světla</a:t>
            </a:r>
          </a:p>
          <a:p>
            <a:pPr marL="0" lvl="2" indent="0">
              <a:buNone/>
              <a:tabLst>
                <a:tab pos="36036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	b) zákon odrazu</a:t>
            </a:r>
          </a:p>
          <a:p>
            <a:pPr marL="0" lvl="2" indent="0">
              <a:buNone/>
              <a:tabLst>
                <a:tab pos="36036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	c) zákon lomu</a:t>
            </a:r>
          </a:p>
          <a:p>
            <a:pPr marL="0" lvl="2" indent="0">
              <a:buNone/>
              <a:tabLst>
                <a:tab pos="36036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	d) nezávislost chodu světelných paprsků</a:t>
            </a:r>
          </a:p>
          <a:p>
            <a:pPr marL="0" lvl="2" indent="0">
              <a:buNone/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1E0D00"/>
              </a:solidFill>
            </a:endParaRPr>
          </a:p>
          <a:p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	</a:t>
            </a:r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zrcadlem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Zobrazení předmětu kulovým zrcadlem: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3074" name="Picture 2" descr="C:\Documents and Settings\mat\Plocha\dass.jpg"/>
          <p:cNvPicPr>
            <a:picLocks noChangeAspect="1" noChangeArrowheads="1"/>
          </p:cNvPicPr>
          <p:nvPr/>
        </p:nvPicPr>
        <p:blipFill>
          <a:blip r:embed="rId2" cstate="print">
            <a:lum bright="-12000" contrast="43000"/>
          </a:blip>
          <a:srcRect/>
          <a:stretch>
            <a:fillRect/>
          </a:stretch>
        </p:blipFill>
        <p:spPr bwMode="auto">
          <a:xfrm>
            <a:off x="428596" y="2285992"/>
            <a:ext cx="8429684" cy="387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</a:t>
            </a:r>
            <a:r>
              <a:rPr lang="cs-CZ" dirty="0" smtClean="0">
                <a:solidFill>
                  <a:srgbClr val="005A9E"/>
                </a:solidFill>
              </a:rPr>
              <a:t>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Zobrazovací rovnice čočky: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00005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00005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00005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00005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/>
              <a:t>a = předmětové vzdálenost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/>
              <a:t>a´= obrazová vzdálenost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/>
              <a:t>f = ohnisková vzdálenost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00005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21</a:t>
            </a:fld>
            <a:endParaRPr lang="cs-CZ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57158" y="2500306"/>
          <a:ext cx="3657600" cy="1357322"/>
        </p:xfrm>
        <a:graphic>
          <a:graphicData uri="http://schemas.openxmlformats.org/presentationml/2006/ole">
            <p:oleObj spid="_x0000_s1027" name="Rovnice" r:id="rId3" imgW="7110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Příčné zvětšení: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00005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00005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/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/>
              <a:t>y = výška předmětu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/>
              <a:t>y´= výška obrazu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22</a:t>
            </a:fld>
            <a:endParaRPr lang="cs-CZ" dirty="0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57158" y="5143512"/>
          <a:ext cx="4579937" cy="1196975"/>
        </p:xfrm>
        <a:graphic>
          <a:graphicData uri="http://schemas.openxmlformats.org/presentationml/2006/ole">
            <p:oleObj spid="_x0000_s6149" name="Rovnice" r:id="rId3" imgW="1866600" imgH="444240" progId="Equation.3">
              <p:embed/>
            </p:oleObj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428596" y="2428868"/>
          <a:ext cx="2416175" cy="1128713"/>
        </p:xfrm>
        <a:graphic>
          <a:graphicData uri="http://schemas.openxmlformats.org/presentationml/2006/ole">
            <p:oleObj spid="_x0000_s6150" name="Rovnice" r:id="rId4" imgW="4698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514351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Příčné zvětšení: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Z &gt; 0                     </a:t>
            </a:r>
            <a:r>
              <a:rPr lang="cs-CZ" sz="2800" dirty="0" smtClean="0"/>
              <a:t>obraz</a:t>
            </a:r>
            <a:r>
              <a:rPr lang="cs-CZ" sz="2800" dirty="0" smtClean="0">
                <a:solidFill>
                  <a:srgbClr val="000050"/>
                </a:solidFill>
              </a:rPr>
              <a:t> </a:t>
            </a:r>
            <a:r>
              <a:rPr lang="cs-CZ" sz="2800" dirty="0" smtClean="0">
                <a:solidFill>
                  <a:srgbClr val="00B0F0"/>
                </a:solidFill>
              </a:rPr>
              <a:t>vzpřímený (přímý) a zdánlivý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Z &lt; 0                     </a:t>
            </a:r>
            <a:r>
              <a:rPr lang="cs-CZ" sz="2800" dirty="0" smtClean="0"/>
              <a:t>obraz</a:t>
            </a:r>
            <a:r>
              <a:rPr lang="cs-CZ" sz="2800" dirty="0" smtClean="0">
                <a:solidFill>
                  <a:srgbClr val="000050"/>
                </a:solidFill>
              </a:rPr>
              <a:t> </a:t>
            </a:r>
            <a:r>
              <a:rPr lang="cs-CZ" sz="2800" dirty="0" smtClean="0">
                <a:solidFill>
                  <a:srgbClr val="00B0F0"/>
                </a:solidFill>
              </a:rPr>
              <a:t>převrácený a skutečný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005A9E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| Z | &gt; </a:t>
            </a:r>
            <a:r>
              <a:rPr lang="cs-CZ" sz="2800" dirty="0" smtClean="0"/>
              <a:t>1                 obraz </a:t>
            </a:r>
            <a:r>
              <a:rPr lang="cs-CZ" sz="2800" dirty="0" smtClean="0">
                <a:solidFill>
                  <a:srgbClr val="00B0F0"/>
                </a:solidFill>
              </a:rPr>
              <a:t>zvětšený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| Z | &lt; 1                 </a:t>
            </a:r>
            <a:r>
              <a:rPr lang="cs-CZ" sz="2800" dirty="0" smtClean="0"/>
              <a:t>obraz</a:t>
            </a:r>
            <a:r>
              <a:rPr lang="cs-CZ" sz="2800" dirty="0" smtClean="0">
                <a:solidFill>
                  <a:srgbClr val="000050"/>
                </a:solidFill>
              </a:rPr>
              <a:t> </a:t>
            </a:r>
            <a:r>
              <a:rPr lang="cs-CZ" sz="2800" dirty="0" smtClean="0">
                <a:solidFill>
                  <a:srgbClr val="00B0F0"/>
                </a:solidFill>
              </a:rPr>
              <a:t>zmenšený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005A9E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| Z | = </a:t>
            </a:r>
            <a:r>
              <a:rPr lang="cs-CZ" sz="2800" dirty="0" smtClean="0"/>
              <a:t>1                 obraz je </a:t>
            </a:r>
            <a:r>
              <a:rPr lang="cs-CZ" sz="2800" dirty="0" smtClean="0">
                <a:solidFill>
                  <a:srgbClr val="00B0F0"/>
                </a:solidFill>
              </a:rPr>
              <a:t>stejně velký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1643042" y="4286256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1643042" y="4786322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1643042" y="5786454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1643042" y="3286124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1643042" y="2786058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071802" y="1785926"/>
          <a:ext cx="2416175" cy="857256"/>
        </p:xfrm>
        <a:graphic>
          <a:graphicData uri="http://schemas.openxmlformats.org/presentationml/2006/ole">
            <p:oleObj spid="_x0000_s43010" name="Rovnice" r:id="rId3" imgW="4698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514351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ea typeface="DejaVu Sans Condensed"/>
                <a:cs typeface="DejaVu Sans Condensed"/>
              </a:rPr>
              <a:t>Předmět vysoký 1 cm stojí kolmo na optickou osu ve vzdálenosti 6 cm od vrcholu dutého kulového zrcadla o poloměru křivosti 4 cm. Urči graficky a početně polohu a vlastnosti obrazu.</a:t>
            </a:r>
          </a:p>
          <a:p>
            <a:pPr marL="0" indent="0">
              <a:buNone/>
            </a:pPr>
            <a:endParaRPr lang="cs-CZ" sz="2800" dirty="0" smtClean="0">
              <a:ea typeface="DejaVu Sans Condensed"/>
              <a:cs typeface="DejaVu Sans Condensed"/>
            </a:endParaRPr>
          </a:p>
          <a:p>
            <a:pPr marL="0" indent="0">
              <a:buNone/>
            </a:pPr>
            <a:endParaRPr lang="cs-CZ" sz="2800" dirty="0" smtClean="0">
              <a:ea typeface="DejaVu Sans Condensed"/>
              <a:cs typeface="DejaVu Sans Condensed"/>
            </a:endParaRPr>
          </a:p>
          <a:p>
            <a:pPr marL="0" indent="0">
              <a:buNone/>
            </a:pPr>
            <a:endParaRPr lang="cs-CZ" sz="2800" dirty="0" smtClean="0">
              <a:ea typeface="DejaVu Sans Condensed"/>
              <a:cs typeface="DejaVu Sans Condensed"/>
            </a:endParaRPr>
          </a:p>
          <a:p>
            <a:pPr marL="0" indent="0">
              <a:buNone/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66"/>
                </a:solidFill>
              </a:rPr>
              <a:t>Řešení:</a:t>
            </a:r>
            <a:r>
              <a:rPr lang="cs-CZ" sz="2800" b="1" dirty="0" smtClean="0">
                <a:solidFill>
                  <a:srgbClr val="00001A"/>
                </a:solidFill>
              </a:rPr>
              <a:t> </a:t>
            </a:r>
            <a:r>
              <a:rPr lang="cs-CZ" sz="2800" dirty="0" smtClean="0">
                <a:solidFill>
                  <a:srgbClr val="00001A"/>
                </a:solidFill>
              </a:rPr>
              <a:t>a´= 3 cm, Z = 0,5 , y = 0,5 cm , skutečný a     	     převrácený obraz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7" name="Ohnutý roh 6"/>
          <p:cNvSpPr/>
          <p:nvPr/>
        </p:nvSpPr>
        <p:spPr>
          <a:xfrm>
            <a:off x="1571604" y="5286388"/>
            <a:ext cx="7358114" cy="1143008"/>
          </a:xfrm>
          <a:prstGeom prst="foldedCorner">
            <a:avLst/>
          </a:prstGeom>
          <a:solidFill>
            <a:srgbClr val="FE82B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14488"/>
            <a:ext cx="8892480" cy="4942902"/>
          </a:xfrm>
        </p:spPr>
        <p:txBody>
          <a:bodyPr/>
          <a:lstStyle/>
          <a:p>
            <a:pPr marL="514350" indent="-514350">
              <a:buNone/>
              <a:tabLst>
                <a:tab pos="1528763" algn="l"/>
              </a:tabLst>
            </a:pPr>
            <a:r>
              <a:rPr lang="cs-CZ" sz="2800" dirty="0" smtClean="0">
                <a:solidFill>
                  <a:srgbClr val="00B0F0"/>
                </a:solidFill>
              </a:rPr>
              <a:t>Čočka</a:t>
            </a:r>
            <a:r>
              <a:rPr lang="cs-CZ" sz="2800" dirty="0" smtClean="0">
                <a:solidFill>
                  <a:srgbClr val="E2002B"/>
                </a:solidFill>
              </a:rPr>
              <a:t> </a:t>
            </a:r>
            <a:r>
              <a:rPr lang="cs-CZ" sz="2800" dirty="0" smtClean="0">
                <a:solidFill>
                  <a:srgbClr val="1E0D00"/>
                </a:solidFill>
              </a:rPr>
              <a:t> = </a:t>
            </a:r>
            <a:r>
              <a:rPr lang="cs-CZ" sz="2800" dirty="0" smtClean="0">
                <a:solidFill>
                  <a:srgbClr val="1A0200"/>
                </a:solidFill>
              </a:rPr>
              <a:t>průhledné těleso ze dvou stran ohraničené          	zakřivenými plochami.</a:t>
            </a:r>
          </a:p>
          <a:p>
            <a:pPr marL="514350" indent="-514350">
              <a:buNone/>
              <a:tabLst>
                <a:tab pos="314166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14166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Zobrazení předmětů v důsledku </a:t>
            </a:r>
            <a:r>
              <a:rPr lang="cs-CZ" sz="2800" dirty="0" smtClean="0">
                <a:solidFill>
                  <a:srgbClr val="00B0F0"/>
                </a:solidFill>
              </a:rPr>
              <a:t>zákona lomu </a:t>
            </a:r>
            <a:r>
              <a:rPr lang="cs-CZ" sz="2800" dirty="0" smtClean="0">
                <a:solidFill>
                  <a:srgbClr val="1E0D00"/>
                </a:solidFill>
              </a:rPr>
              <a:t>světla.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u="sng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u="sng" dirty="0" smtClean="0">
                <a:solidFill>
                  <a:srgbClr val="1E0D00"/>
                </a:solidFill>
              </a:rPr>
              <a:t>Rozdělení čoček:</a:t>
            </a:r>
          </a:p>
          <a:p>
            <a:pPr marL="514350" indent="-514350">
              <a:buClr>
                <a:schemeClr val="tx1"/>
              </a:buClr>
              <a:buAutoNum type="arabicPeriod"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spojky</a:t>
            </a:r>
            <a:r>
              <a:rPr lang="cs-CZ" sz="2800" dirty="0" smtClean="0">
                <a:solidFill>
                  <a:srgbClr val="E2002B"/>
                </a:solidFill>
              </a:rPr>
              <a:t> </a:t>
            </a:r>
            <a:r>
              <a:rPr lang="cs-CZ" sz="2800" dirty="0" smtClean="0">
                <a:solidFill>
                  <a:srgbClr val="1A0200"/>
                </a:solidFill>
              </a:rPr>
              <a:t>(konkávní)</a:t>
            </a:r>
          </a:p>
          <a:p>
            <a:pPr marL="514350" indent="-514350">
              <a:buClr>
                <a:schemeClr val="tx1"/>
              </a:buClr>
              <a:buAutoNum type="arabicPeriod"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rozptylky </a:t>
            </a:r>
            <a:r>
              <a:rPr lang="cs-CZ" sz="2800" dirty="0" smtClean="0">
                <a:solidFill>
                  <a:srgbClr val="1A0200"/>
                </a:solidFill>
              </a:rPr>
              <a:t>(konvexní)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                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25</a:t>
            </a:fld>
            <a:endParaRPr lang="cs-CZ" dirty="0"/>
          </a:p>
        </p:txBody>
      </p:sp>
      <p:pic>
        <p:nvPicPr>
          <p:cNvPr id="38914" name="Picture 2" descr="C:\Documents and Settings\mat\Dokumenty\Obrázky\imc.jpg"/>
          <p:cNvPicPr>
            <a:picLocks noChangeAspect="1" noChangeArrowheads="1"/>
          </p:cNvPicPr>
          <p:nvPr/>
        </p:nvPicPr>
        <p:blipFill>
          <a:blip r:embed="rId2" cstate="print">
            <a:lum bright="-23000" contrast="37000"/>
          </a:blip>
          <a:srcRect/>
          <a:stretch>
            <a:fillRect/>
          </a:stretch>
        </p:blipFill>
        <p:spPr bwMode="auto">
          <a:xfrm>
            <a:off x="4071934" y="3786190"/>
            <a:ext cx="457203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14488"/>
            <a:ext cx="8892480" cy="494290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Spojky</a:t>
            </a:r>
          </a:p>
          <a:p>
            <a:pPr marL="514350" indent="-514350">
              <a:buFontTx/>
              <a:buChar char="-"/>
            </a:pPr>
            <a:r>
              <a:rPr lang="cs-CZ" sz="2800" dirty="0" smtClean="0">
                <a:solidFill>
                  <a:srgbClr val="1A0200"/>
                </a:solidFill>
              </a:rPr>
              <a:t>uprostřed tlustší než u kraje</a:t>
            </a:r>
          </a:p>
          <a:p>
            <a:pPr marL="514350" indent="-514350">
              <a:buFontTx/>
              <a:buChar char="-"/>
            </a:pPr>
            <a:r>
              <a:rPr lang="cs-CZ" sz="2800" dirty="0" smtClean="0">
                <a:solidFill>
                  <a:srgbClr val="1A0200"/>
                </a:solidFill>
              </a:rPr>
              <a:t>podle ohraničujících ploch: 1. dvojvypuklé</a:t>
            </a:r>
          </a:p>
          <a:p>
            <a:pPr marL="514350" indent="-514350">
              <a:buNone/>
              <a:tabLst>
                <a:tab pos="4845050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		2. ploskovypuklé</a:t>
            </a:r>
          </a:p>
          <a:p>
            <a:pPr marL="514350" indent="-514350">
              <a:buNone/>
              <a:tabLst>
                <a:tab pos="4845050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		3. dutovypuklé</a:t>
            </a:r>
          </a:p>
          <a:p>
            <a:pPr marL="514350" indent="-514350">
              <a:buNone/>
              <a:tabLst>
                <a:tab pos="4845050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514350" indent="-514350">
              <a:buNone/>
              <a:tabLst>
                <a:tab pos="4845050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514350" indent="-514350">
              <a:buNone/>
              <a:tabLst>
                <a:tab pos="4845050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514350" indent="-514350">
              <a:buNone/>
              <a:tabLst>
                <a:tab pos="4845050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- 	rovnoběžný svazek paprsků mění na sbíhavý</a:t>
            </a:r>
          </a:p>
          <a:p>
            <a:pPr marL="450850" indent="-450850">
              <a:buAutoNum type="arabicPeriod"/>
              <a:tabLst>
                <a:tab pos="4845050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0" indent="0">
              <a:buAutoNum type="arabicPeriod"/>
              <a:tabLst>
                <a:tab pos="3503613" algn="l"/>
              </a:tabLst>
            </a:pPr>
            <a:endParaRPr lang="cs-CZ" dirty="0" smtClean="0">
              <a:solidFill>
                <a:srgbClr val="E2002B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dirty="0" smtClean="0">
              <a:solidFill>
                <a:srgbClr val="E2002B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dirty="0" smtClean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26</a:t>
            </a:fld>
            <a:endParaRPr lang="cs-CZ" dirty="0"/>
          </a:p>
        </p:txBody>
      </p:sp>
      <p:pic>
        <p:nvPicPr>
          <p:cNvPr id="39939" name="Picture 3" descr="C:\Documents and Settings\mat\Dokumenty\Obrázky\imagesCAWLN5N2.jpg"/>
          <p:cNvPicPr>
            <a:picLocks noChangeAspect="1" noChangeArrowheads="1"/>
          </p:cNvPicPr>
          <p:nvPr/>
        </p:nvPicPr>
        <p:blipFill>
          <a:blip r:embed="rId2" cstate="print">
            <a:lum bright="-19000" contrast="36000"/>
          </a:blip>
          <a:srcRect/>
          <a:stretch>
            <a:fillRect/>
          </a:stretch>
        </p:blipFill>
        <p:spPr bwMode="auto">
          <a:xfrm>
            <a:off x="928662" y="3357562"/>
            <a:ext cx="3857652" cy="2286016"/>
          </a:xfrm>
          <a:prstGeom prst="rect">
            <a:avLst/>
          </a:prstGeom>
          <a:noFill/>
        </p:spPr>
      </p:pic>
      <p:pic>
        <p:nvPicPr>
          <p:cNvPr id="39940" name="Picture 4" descr="C:\Documents and Settings\mat\Dokumenty\Obrázky\ud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357694"/>
            <a:ext cx="2714644" cy="141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14488"/>
            <a:ext cx="8892480" cy="4942902"/>
          </a:xfrm>
        </p:spPr>
        <p:txBody>
          <a:bodyPr/>
          <a:lstStyle/>
          <a:p>
            <a:pPr marL="514350" indent="-514350">
              <a:buNone/>
            </a:pPr>
            <a:r>
              <a:rPr lang="cs-CZ" dirty="0" smtClean="0">
                <a:solidFill>
                  <a:srgbClr val="FF0000"/>
                </a:solidFill>
              </a:rPr>
              <a:t>2.  Rozptylky</a:t>
            </a:r>
          </a:p>
          <a:p>
            <a:pPr marL="514350" indent="-514350">
              <a:buFontTx/>
              <a:buChar char="-"/>
            </a:pPr>
            <a:r>
              <a:rPr lang="cs-CZ" sz="2800" dirty="0" smtClean="0">
                <a:solidFill>
                  <a:srgbClr val="1A0200"/>
                </a:solidFill>
              </a:rPr>
              <a:t>uprostřed tenčí než u kraje</a:t>
            </a:r>
          </a:p>
          <a:p>
            <a:pPr marL="514350" indent="-514350">
              <a:buFontTx/>
              <a:buChar char="-"/>
            </a:pPr>
            <a:r>
              <a:rPr lang="cs-CZ" sz="2800" dirty="0" smtClean="0">
                <a:solidFill>
                  <a:srgbClr val="1A0200"/>
                </a:solidFill>
              </a:rPr>
              <a:t>podle ohraničujících ploch: 1. dvojduté</a:t>
            </a:r>
          </a:p>
          <a:p>
            <a:pPr marL="514350" indent="-514350">
              <a:buNone/>
              <a:tabLst>
                <a:tab pos="4845050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		2. ploskoduté</a:t>
            </a:r>
          </a:p>
          <a:p>
            <a:pPr marL="514350" indent="-514350">
              <a:buNone/>
              <a:tabLst>
                <a:tab pos="4845050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		3. vypukloduté</a:t>
            </a:r>
          </a:p>
          <a:p>
            <a:pPr marL="514350" indent="-514350">
              <a:buNone/>
              <a:tabLst>
                <a:tab pos="4845050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514350" indent="-514350">
              <a:buNone/>
              <a:tabLst>
                <a:tab pos="4845050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514350" indent="-514350">
              <a:buNone/>
              <a:tabLst>
                <a:tab pos="4845050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514350" indent="-514350">
              <a:buNone/>
              <a:tabLst>
                <a:tab pos="4845050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- 	rovnoběžný svazek paprsků mění v rozbíhavý</a:t>
            </a:r>
          </a:p>
          <a:p>
            <a:pPr marL="450850" indent="-450850">
              <a:buAutoNum type="arabicPeriod"/>
              <a:tabLst>
                <a:tab pos="4845050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0" indent="0">
              <a:buAutoNum type="arabicPeriod"/>
              <a:tabLst>
                <a:tab pos="3503613" algn="l"/>
              </a:tabLst>
            </a:pPr>
            <a:endParaRPr lang="cs-CZ" dirty="0" smtClean="0">
              <a:solidFill>
                <a:srgbClr val="E2002B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dirty="0" smtClean="0">
              <a:solidFill>
                <a:srgbClr val="E2002B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dirty="0" smtClean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27</a:t>
            </a:fld>
            <a:endParaRPr lang="cs-CZ" dirty="0"/>
          </a:p>
        </p:txBody>
      </p:sp>
      <p:pic>
        <p:nvPicPr>
          <p:cNvPr id="40962" name="Picture 2" descr="C:\Documents and Settings\mat\Dokumenty\Obrázky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00438"/>
            <a:ext cx="3286148" cy="2071702"/>
          </a:xfrm>
          <a:prstGeom prst="rect">
            <a:avLst/>
          </a:prstGeom>
          <a:noFill/>
        </p:spPr>
      </p:pic>
      <p:pic>
        <p:nvPicPr>
          <p:cNvPr id="40963" name="Picture 3" descr="C:\Documents and Settings\mat\Dokumenty\Obrázky\untitledrr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357694"/>
            <a:ext cx="2643206" cy="142876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1500166" y="5286388"/>
            <a:ext cx="42862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1A0200"/>
                </a:solidFill>
              </a:rPr>
              <a:t>1</a:t>
            </a:r>
            <a:endParaRPr lang="cs-CZ" dirty="0">
              <a:solidFill>
                <a:srgbClr val="1A02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214678" y="5286388"/>
            <a:ext cx="42862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1A0200"/>
                </a:solidFill>
              </a:rPr>
              <a:t>3</a:t>
            </a:r>
            <a:endParaRPr lang="cs-CZ" dirty="0">
              <a:solidFill>
                <a:srgbClr val="1A02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357422" y="5286388"/>
            <a:ext cx="42862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1A0200"/>
                </a:solidFill>
              </a:rPr>
              <a:t>2</a:t>
            </a:r>
            <a:endParaRPr lang="cs-CZ" dirty="0">
              <a:solidFill>
                <a:srgbClr val="1A0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1433513" indent="-1433513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Poloměry křivosti optických ploch</a:t>
            </a: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28</a:t>
            </a:fld>
            <a:endParaRPr lang="cs-CZ" dirty="0"/>
          </a:p>
        </p:txBody>
      </p:sp>
      <p:pic>
        <p:nvPicPr>
          <p:cNvPr id="5" name="Picture 6" descr="cocky_pojmy_m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-30000" contrast="56000"/>
          </a:blip>
          <a:srcRect/>
          <a:stretch>
            <a:fillRect/>
          </a:stretch>
        </p:blipFill>
        <p:spPr bwMode="auto">
          <a:xfrm>
            <a:off x="500034" y="2428868"/>
            <a:ext cx="8072494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1433513" indent="-1433513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Optické zobrazování pomocí tenké čočky</a:t>
            </a:r>
          </a:p>
          <a:p>
            <a:pPr marL="1433513" indent="-1433513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00B0F0"/>
                </a:solidFill>
              </a:rPr>
              <a:t>Tenká čočka:</a:t>
            </a:r>
          </a:p>
          <a:p>
            <a:pPr marL="1433513" indent="-1433513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 - tloušťka zanedbatelná </a:t>
            </a:r>
          </a:p>
          <a:p>
            <a:pPr marL="1433513" indent="-1433513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 - body V</a:t>
            </a:r>
            <a:r>
              <a:rPr lang="cs-CZ" sz="2800" baseline="-25000" dirty="0" smtClean="0">
                <a:solidFill>
                  <a:srgbClr val="1A0200"/>
                </a:solidFill>
              </a:rPr>
              <a:t>1</a:t>
            </a:r>
            <a:r>
              <a:rPr lang="cs-CZ" sz="2800" dirty="0" smtClean="0">
                <a:solidFill>
                  <a:srgbClr val="1A0200"/>
                </a:solidFill>
              </a:rPr>
              <a:t>,V</a:t>
            </a:r>
            <a:r>
              <a:rPr lang="cs-CZ" sz="2800" baseline="-25000" dirty="0" smtClean="0">
                <a:solidFill>
                  <a:srgbClr val="1A0200"/>
                </a:solidFill>
              </a:rPr>
              <a:t>2</a:t>
            </a:r>
            <a:r>
              <a:rPr lang="cs-CZ" sz="2800" dirty="0" smtClean="0">
                <a:solidFill>
                  <a:srgbClr val="1A0200"/>
                </a:solidFill>
              </a:rPr>
              <a:t> splývají            tvoří </a:t>
            </a:r>
            <a:r>
              <a:rPr lang="cs-CZ" sz="2800" dirty="0" smtClean="0">
                <a:solidFill>
                  <a:srgbClr val="00B0F0"/>
                </a:solidFill>
              </a:rPr>
              <a:t>optický střed </a:t>
            </a:r>
            <a:r>
              <a:rPr lang="cs-CZ" sz="2800" dirty="0" smtClean="0">
                <a:solidFill>
                  <a:srgbClr val="1A0200"/>
                </a:solidFill>
              </a:rPr>
              <a:t>čočky O</a:t>
            </a:r>
          </a:p>
          <a:p>
            <a:pPr marL="1433513" indent="-1433513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00B0F0"/>
                </a:solidFill>
              </a:rPr>
              <a:t>Prostor:</a:t>
            </a:r>
          </a:p>
          <a:p>
            <a:pPr marL="1433513" indent="-1433513">
              <a:buNone/>
              <a:tabLst>
                <a:tab pos="2689225" algn="l"/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a) </a:t>
            </a:r>
            <a:r>
              <a:rPr lang="cs-CZ" sz="2800" dirty="0" smtClean="0">
                <a:solidFill>
                  <a:srgbClr val="00B0F0"/>
                </a:solidFill>
              </a:rPr>
              <a:t>předmětový</a:t>
            </a:r>
            <a:r>
              <a:rPr lang="cs-CZ" sz="2800" dirty="0" smtClean="0">
                <a:solidFill>
                  <a:srgbClr val="1A0200"/>
                </a:solidFill>
              </a:rPr>
              <a:t> = prostor, ze kterého světlo do čočky  	vstupuje</a:t>
            </a:r>
          </a:p>
          <a:p>
            <a:pPr marL="1433513" indent="-1433513">
              <a:buNone/>
              <a:tabLst>
                <a:tab pos="2238375" algn="l"/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b) </a:t>
            </a:r>
            <a:r>
              <a:rPr lang="cs-CZ" sz="2800" dirty="0" smtClean="0">
                <a:solidFill>
                  <a:srgbClr val="00B0F0"/>
                </a:solidFill>
              </a:rPr>
              <a:t>obrazový</a:t>
            </a:r>
            <a:r>
              <a:rPr lang="cs-CZ" sz="2800" dirty="0" smtClean="0">
                <a:solidFill>
                  <a:srgbClr val="1A0200"/>
                </a:solidFill>
              </a:rPr>
              <a:t> = prostor, do kterého světlo po průchodu 	čočkou vystupuje</a:t>
            </a: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                </a:t>
            </a: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3643306" y="3286124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Základní pojmy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14488"/>
            <a:ext cx="8892480" cy="4942902"/>
          </a:xfrm>
        </p:spPr>
        <p:txBody>
          <a:bodyPr/>
          <a:lstStyle/>
          <a:p>
            <a:pPr marL="0" lvl="2" indent="0">
              <a:buNone/>
              <a:tabLst>
                <a:tab pos="1790700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Předmět </a:t>
            </a:r>
            <a:r>
              <a:rPr lang="cs-CZ" sz="2800" dirty="0" smtClean="0">
                <a:solidFill>
                  <a:srgbClr val="1E0D00"/>
                </a:solidFill>
              </a:rPr>
              <a:t>= objekt, který je </a:t>
            </a:r>
            <a:r>
              <a:rPr lang="cs-CZ" sz="2800" dirty="0" smtClean="0">
                <a:solidFill>
                  <a:srgbClr val="00B0F0"/>
                </a:solidFill>
              </a:rPr>
              <a:t>zdrojem světla </a:t>
            </a:r>
            <a:r>
              <a:rPr lang="cs-CZ" sz="2800" dirty="0" smtClean="0">
                <a:solidFill>
                  <a:srgbClr val="1E0D00"/>
                </a:solidFill>
              </a:rPr>
              <a:t>(Slunce, hvězdy, plamen svíčky, žárovka, výbojka, laser apod.), nebo který </a:t>
            </a:r>
            <a:r>
              <a:rPr lang="cs-CZ" sz="2800" dirty="0" smtClean="0">
                <a:solidFill>
                  <a:srgbClr val="00B0F0"/>
                </a:solidFill>
              </a:rPr>
              <a:t>světlo odráží </a:t>
            </a:r>
            <a:r>
              <a:rPr lang="cs-CZ" sz="2800" dirty="0" smtClean="0">
                <a:solidFill>
                  <a:srgbClr val="1E0D00"/>
                </a:solidFill>
              </a:rPr>
              <a:t>(Měsíc, osvětlené předměty apod.).	</a:t>
            </a:r>
          </a:p>
          <a:p>
            <a:pPr marL="0" lvl="2" indent="0">
              <a:buNone/>
              <a:tabLst>
                <a:tab pos="17907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Z každého bodu viditelného předmětu vychází rozbíhavý svazek paprsků.</a:t>
            </a:r>
          </a:p>
          <a:p>
            <a:pPr marL="0" lvl="2" indent="0">
              <a:buNone/>
              <a:tabLst>
                <a:tab pos="1790700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0" lvl="2" indent="0">
              <a:buNone/>
              <a:tabLst>
                <a:tab pos="1790700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0" lvl="2" indent="0">
              <a:buNone/>
              <a:tabLst>
                <a:tab pos="1790700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0" lvl="2" indent="0">
              <a:buNone/>
              <a:tabLst>
                <a:tab pos="17907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           Vznik obrazu na sítnici oka</a:t>
            </a:r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1700213" algn="l"/>
              </a:tabLst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317441" name="Picture 1" descr="C:\Documents and Settings\mat\Dokumenty\Obrázky\optic_soust_1.jpg"/>
          <p:cNvPicPr>
            <a:picLocks noChangeAspect="1" noChangeArrowheads="1"/>
          </p:cNvPicPr>
          <p:nvPr/>
        </p:nvPicPr>
        <p:blipFill>
          <a:blip r:embed="rId2" cstate="print">
            <a:lum bright="-19000" contrast="29000"/>
          </a:blip>
          <a:srcRect/>
          <a:stretch>
            <a:fillRect/>
          </a:stretch>
        </p:blipFill>
        <p:spPr bwMode="auto">
          <a:xfrm>
            <a:off x="1000100" y="4429132"/>
            <a:ext cx="578647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00B0F0"/>
                </a:solidFill>
              </a:rPr>
              <a:t>Konvence čočky:</a:t>
            </a:r>
          </a:p>
          <a:p>
            <a:pPr marL="514350" indent="-514350">
              <a:buNone/>
              <a:tabLst>
                <a:tab pos="2511425" algn="l"/>
                <a:tab pos="45720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o = optická osa (přímka procházející 		ohniskem a optickým středem)	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r</a:t>
            </a:r>
            <a:r>
              <a:rPr lang="cs-CZ" sz="2800" baseline="-25000" dirty="0" smtClean="0">
                <a:solidFill>
                  <a:srgbClr val="1E0D00"/>
                </a:solidFill>
              </a:rPr>
              <a:t>1</a:t>
            </a:r>
            <a:r>
              <a:rPr lang="cs-CZ" sz="2800" dirty="0" smtClean="0">
                <a:solidFill>
                  <a:srgbClr val="1E0D00"/>
                </a:solidFill>
              </a:rPr>
              <a:t>, r</a:t>
            </a:r>
            <a:r>
              <a:rPr lang="cs-CZ" sz="2800" baseline="-25000" dirty="0" smtClean="0">
                <a:solidFill>
                  <a:srgbClr val="1E0D00"/>
                </a:solidFill>
              </a:rPr>
              <a:t>2 </a:t>
            </a:r>
            <a:r>
              <a:rPr lang="cs-CZ" sz="2800" dirty="0" smtClean="0">
                <a:solidFill>
                  <a:srgbClr val="1E0D00"/>
                </a:solidFill>
              </a:rPr>
              <a:t>= poloměry křivosti lámavých ploch	</a:t>
            </a:r>
          </a:p>
          <a:p>
            <a:pPr marL="514350" indent="-514350">
              <a:buNone/>
              <a:tabLst>
                <a:tab pos="3503613" algn="l"/>
                <a:tab pos="3671888" algn="l"/>
                <a:tab pos="3767138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O = optický střed čočky (průsečík optické osy s rovinou 			tenké čočky)</a:t>
            </a:r>
          </a:p>
          <a:p>
            <a:pPr marL="514350" indent="-514350">
              <a:buNone/>
              <a:tabLst>
                <a:tab pos="3503613" algn="l"/>
                <a:tab pos="3944938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F = předmětové ohnisko - spojka =  skutečné</a:t>
            </a:r>
          </a:p>
          <a:p>
            <a:pPr marL="514350" indent="-514350">
              <a:buNone/>
              <a:tabLst>
                <a:tab pos="3503613" algn="l"/>
                <a:tab pos="3944938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			- rozptylka = neskutečné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F´= obrazové ohnisko – spojka = skutečné</a:t>
            </a:r>
          </a:p>
          <a:p>
            <a:pPr marL="514350" indent="-514350">
              <a:buNone/>
              <a:tabLst>
                <a:tab pos="3503613" algn="l"/>
                <a:tab pos="3767138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			rozptylka = neskutečné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30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C</a:t>
            </a:r>
            <a:r>
              <a:rPr lang="cs-CZ" sz="2800" baseline="-25000" dirty="0" smtClean="0">
                <a:solidFill>
                  <a:srgbClr val="1E0D00"/>
                </a:solidFill>
              </a:rPr>
              <a:t>1</a:t>
            </a:r>
            <a:r>
              <a:rPr lang="cs-CZ" sz="2800" dirty="0" smtClean="0">
                <a:solidFill>
                  <a:srgbClr val="1E0D00"/>
                </a:solidFill>
              </a:rPr>
              <a:t> ,C</a:t>
            </a:r>
            <a:r>
              <a:rPr lang="cs-CZ" sz="2800" baseline="-25000" dirty="0" smtClean="0">
                <a:solidFill>
                  <a:srgbClr val="1E0D00"/>
                </a:solidFill>
              </a:rPr>
              <a:t>2 </a:t>
            </a:r>
            <a:r>
              <a:rPr lang="cs-CZ" sz="2800" dirty="0" smtClean="0">
                <a:solidFill>
                  <a:srgbClr val="1E0D00"/>
                </a:solidFill>
              </a:rPr>
              <a:t>= středy křivosti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0" indent="0">
              <a:buNone/>
              <a:tabLst>
                <a:tab pos="9001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f, </a:t>
            </a:r>
            <a:r>
              <a:rPr lang="cs-CZ" sz="2800" dirty="0" err="1" smtClean="0">
                <a:solidFill>
                  <a:srgbClr val="1E0D00"/>
                </a:solidFill>
              </a:rPr>
              <a:t>f</a:t>
            </a:r>
            <a:r>
              <a:rPr lang="cs-CZ" sz="2800" dirty="0" smtClean="0">
                <a:solidFill>
                  <a:srgbClr val="1E0D00"/>
                </a:solidFill>
              </a:rPr>
              <a:t>´ = předmětová a obrazová ohnisková vzdálenost	 	(vzdálenost ohniska od optického středu) </a:t>
            </a:r>
          </a:p>
          <a:p>
            <a:pPr marL="0" indent="0">
              <a:buNone/>
              <a:tabLst>
                <a:tab pos="9001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0" indent="0">
              <a:buNone/>
              <a:tabLst>
                <a:tab pos="9001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Je-li před i za čočkou stejné prostředí: f = </a:t>
            </a:r>
            <a:r>
              <a:rPr lang="cs-CZ" sz="2800" dirty="0" err="1" smtClean="0">
                <a:solidFill>
                  <a:srgbClr val="1E0D00"/>
                </a:solidFill>
              </a:rPr>
              <a:t>f</a:t>
            </a:r>
            <a:r>
              <a:rPr lang="cs-CZ" sz="2800" dirty="0" smtClean="0">
                <a:solidFill>
                  <a:srgbClr val="1E0D00"/>
                </a:solidFill>
              </a:rPr>
              <a:t>´.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31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u="sng" dirty="0" smtClean="0">
                <a:solidFill>
                  <a:srgbClr val="FF0000"/>
                </a:solidFill>
              </a:rPr>
              <a:t>Znaménková konvence:</a:t>
            </a:r>
          </a:p>
          <a:p>
            <a:pPr marL="514350" indent="-514350">
              <a:buNone/>
              <a:tabLst>
                <a:tab pos="1255713" algn="l"/>
                <a:tab pos="1433513" algn="l"/>
                <a:tab pos="1787525" algn="l"/>
                <a:tab pos="1882775" algn="l"/>
                <a:tab pos="3503613" algn="l"/>
                <a:tab pos="4667250" algn="l"/>
                <a:tab pos="4749800" algn="l"/>
                <a:tab pos="610076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 a &gt; 0  </a:t>
            </a:r>
            <a:r>
              <a:rPr lang="cs-CZ" sz="2800" dirty="0" smtClean="0">
                <a:solidFill>
                  <a:srgbClr val="1A0200"/>
                </a:solidFill>
              </a:rPr>
              <a:t>…  před </a:t>
            </a:r>
            <a:r>
              <a:rPr lang="cs-CZ" sz="2800" dirty="0" smtClean="0"/>
              <a:t>čočkou</a:t>
            </a:r>
            <a:r>
              <a:rPr lang="cs-CZ" sz="2800" dirty="0" smtClean="0">
                <a:solidFill>
                  <a:srgbClr val="FF0000"/>
                </a:solidFill>
              </a:rPr>
              <a:t>           a &lt; 0  </a:t>
            </a:r>
            <a:r>
              <a:rPr lang="cs-CZ" sz="2800" dirty="0" smtClean="0">
                <a:solidFill>
                  <a:srgbClr val="1A0200"/>
                </a:solidFill>
              </a:rPr>
              <a:t>…</a:t>
            </a:r>
            <a:r>
              <a:rPr lang="cs-CZ" sz="2800" dirty="0" smtClean="0">
                <a:solidFill>
                  <a:srgbClr val="E2002B"/>
                </a:solidFill>
              </a:rPr>
              <a:t> </a:t>
            </a:r>
            <a:r>
              <a:rPr lang="cs-CZ" sz="2800" dirty="0" smtClean="0">
                <a:solidFill>
                  <a:srgbClr val="1A0200"/>
                </a:solidFill>
              </a:rPr>
              <a:t>za čočkou</a:t>
            </a:r>
          </a:p>
          <a:p>
            <a:pPr marL="514350" indent="-514350">
              <a:buNone/>
              <a:tabLst>
                <a:tab pos="1609725" algn="l"/>
                <a:tab pos="3503613" algn="l"/>
                <a:tab pos="4749800" algn="l"/>
                <a:tab pos="6278563" algn="l"/>
              </a:tabLst>
            </a:pPr>
            <a:r>
              <a:rPr lang="cs-CZ" sz="2800" dirty="0" smtClean="0">
                <a:solidFill>
                  <a:srgbClr val="E2002B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a´&gt; 0 </a:t>
            </a:r>
            <a:r>
              <a:rPr lang="cs-CZ" sz="2800" dirty="0" smtClean="0">
                <a:solidFill>
                  <a:srgbClr val="1A0200"/>
                </a:solidFill>
              </a:rPr>
              <a:t>…</a:t>
            </a:r>
            <a:r>
              <a:rPr lang="cs-CZ" sz="2800" dirty="0" smtClean="0">
                <a:solidFill>
                  <a:srgbClr val="E2002B"/>
                </a:solidFill>
              </a:rPr>
              <a:t>   </a:t>
            </a:r>
            <a:r>
              <a:rPr lang="cs-CZ" sz="2800" dirty="0" smtClean="0">
                <a:solidFill>
                  <a:srgbClr val="1A0200"/>
                </a:solidFill>
              </a:rPr>
              <a:t>za čočkou              </a:t>
            </a:r>
            <a:r>
              <a:rPr lang="cs-CZ" sz="2800" dirty="0" smtClean="0">
                <a:solidFill>
                  <a:srgbClr val="FF0000"/>
                </a:solidFill>
              </a:rPr>
              <a:t>a´&lt; 0 </a:t>
            </a:r>
            <a:r>
              <a:rPr lang="cs-CZ" sz="2800" dirty="0" smtClean="0">
                <a:solidFill>
                  <a:srgbClr val="1A0200"/>
                </a:solidFill>
              </a:rPr>
              <a:t>…  před čočkou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y, </a:t>
            </a:r>
            <a:r>
              <a:rPr lang="cs-CZ" sz="2800" dirty="0" err="1" smtClean="0">
                <a:solidFill>
                  <a:srgbClr val="FF0000"/>
                </a:solidFill>
              </a:rPr>
              <a:t>y</a:t>
            </a:r>
            <a:r>
              <a:rPr lang="cs-CZ" sz="2800" dirty="0" smtClean="0">
                <a:solidFill>
                  <a:srgbClr val="FF0000"/>
                </a:solidFill>
              </a:rPr>
              <a:t>´ &gt; 0  </a:t>
            </a:r>
            <a:r>
              <a:rPr lang="cs-CZ" sz="2800" dirty="0" smtClean="0">
                <a:solidFill>
                  <a:srgbClr val="1A0200"/>
                </a:solidFill>
              </a:rPr>
              <a:t>… </a:t>
            </a:r>
            <a:r>
              <a:rPr lang="cs-CZ" sz="2800" dirty="0" smtClean="0">
                <a:solidFill>
                  <a:srgbClr val="1E0D00"/>
                </a:solidFill>
              </a:rPr>
              <a:t>nad optickou osou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y, </a:t>
            </a:r>
            <a:r>
              <a:rPr lang="cs-CZ" sz="2800" dirty="0" err="1" smtClean="0">
                <a:solidFill>
                  <a:srgbClr val="FF0000"/>
                </a:solidFill>
              </a:rPr>
              <a:t>y</a:t>
            </a:r>
            <a:r>
              <a:rPr lang="cs-CZ" sz="2800" dirty="0" smtClean="0">
                <a:solidFill>
                  <a:srgbClr val="FF0000"/>
                </a:solidFill>
              </a:rPr>
              <a:t>´ &lt; 0 </a:t>
            </a:r>
            <a:r>
              <a:rPr lang="cs-CZ" sz="2800" dirty="0" smtClean="0">
                <a:solidFill>
                  <a:srgbClr val="1E0D00"/>
                </a:solidFill>
              </a:rPr>
              <a:t>… pod optickou osou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r</a:t>
            </a:r>
            <a:r>
              <a:rPr lang="cs-CZ" sz="2800" baseline="-25000" dirty="0" smtClean="0">
                <a:solidFill>
                  <a:srgbClr val="FF0000"/>
                </a:solidFill>
              </a:rPr>
              <a:t>2</a:t>
            </a:r>
            <a:r>
              <a:rPr lang="cs-CZ" sz="2800" dirty="0" smtClean="0">
                <a:solidFill>
                  <a:srgbClr val="FF0000"/>
                </a:solidFill>
              </a:rPr>
              <a:t> ,r</a:t>
            </a:r>
            <a:r>
              <a:rPr lang="cs-CZ" sz="2800" baseline="-25000" dirty="0" smtClean="0">
                <a:solidFill>
                  <a:srgbClr val="FF0000"/>
                </a:solidFill>
              </a:rPr>
              <a:t>2</a:t>
            </a:r>
            <a:r>
              <a:rPr lang="cs-CZ" sz="2800" dirty="0" smtClean="0">
                <a:solidFill>
                  <a:srgbClr val="FF0000"/>
                </a:solidFill>
              </a:rPr>
              <a:t> &gt; 0 </a:t>
            </a:r>
            <a:r>
              <a:rPr lang="cs-CZ" sz="2800" dirty="0" smtClean="0">
                <a:solidFill>
                  <a:srgbClr val="1E0D00"/>
                </a:solidFill>
              </a:rPr>
              <a:t>… kulové plochy vypuklé 		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r</a:t>
            </a:r>
            <a:r>
              <a:rPr lang="cs-CZ" sz="2800" baseline="-25000" dirty="0" smtClean="0">
                <a:solidFill>
                  <a:srgbClr val="FF0000"/>
                </a:solidFill>
              </a:rPr>
              <a:t>2</a:t>
            </a:r>
            <a:r>
              <a:rPr lang="cs-CZ" sz="2800" dirty="0" smtClean="0">
                <a:solidFill>
                  <a:srgbClr val="FF0000"/>
                </a:solidFill>
              </a:rPr>
              <a:t> ,r</a:t>
            </a:r>
            <a:r>
              <a:rPr lang="cs-CZ" sz="2800" baseline="-25000" dirty="0" smtClean="0">
                <a:solidFill>
                  <a:srgbClr val="FF0000"/>
                </a:solidFill>
              </a:rPr>
              <a:t>2</a:t>
            </a:r>
            <a:r>
              <a:rPr lang="cs-CZ" sz="2800" dirty="0" smtClean="0">
                <a:solidFill>
                  <a:srgbClr val="FF0000"/>
                </a:solidFill>
              </a:rPr>
              <a:t> &lt; 0 </a:t>
            </a:r>
            <a:r>
              <a:rPr lang="cs-CZ" sz="2800" dirty="0" smtClean="0">
                <a:solidFill>
                  <a:srgbClr val="1A0200"/>
                </a:solidFill>
              </a:rPr>
              <a:t>…</a:t>
            </a:r>
            <a:r>
              <a:rPr lang="cs-CZ" sz="2800" dirty="0" smtClean="0">
                <a:solidFill>
                  <a:srgbClr val="1E0D00"/>
                </a:solidFill>
              </a:rPr>
              <a:t> kulové plochy duté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f &gt; 0 </a:t>
            </a:r>
            <a:r>
              <a:rPr lang="cs-CZ" sz="2800" dirty="0" smtClean="0">
                <a:solidFill>
                  <a:srgbClr val="1A0200"/>
                </a:solidFill>
              </a:rPr>
              <a:t>…</a:t>
            </a:r>
            <a:r>
              <a:rPr lang="cs-CZ" sz="2800" dirty="0" smtClean="0">
                <a:solidFill>
                  <a:srgbClr val="E2002B"/>
                </a:solidFill>
              </a:rPr>
              <a:t> </a:t>
            </a:r>
            <a:r>
              <a:rPr lang="cs-CZ" sz="2800" dirty="0" smtClean="0">
                <a:solidFill>
                  <a:srgbClr val="1E0D00"/>
                </a:solidFill>
              </a:rPr>
              <a:t>spojka        </a:t>
            </a:r>
          </a:p>
          <a:p>
            <a:pPr marL="514350" indent="-514350">
              <a:buNone/>
              <a:tabLst>
                <a:tab pos="1706563" algn="l"/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f &lt; 0 </a:t>
            </a:r>
            <a:r>
              <a:rPr lang="cs-CZ" sz="2800" dirty="0" smtClean="0">
                <a:solidFill>
                  <a:srgbClr val="1A0200"/>
                </a:solidFill>
              </a:rPr>
              <a:t>…</a:t>
            </a:r>
            <a:r>
              <a:rPr lang="cs-CZ" sz="2800" dirty="0" smtClean="0">
                <a:solidFill>
                  <a:srgbClr val="E2002B"/>
                </a:solidFill>
              </a:rPr>
              <a:t> </a:t>
            </a:r>
            <a:r>
              <a:rPr lang="cs-CZ" sz="2800" dirty="0" smtClean="0">
                <a:solidFill>
                  <a:srgbClr val="1E0D00"/>
                </a:solidFill>
              </a:rPr>
              <a:t>rozptylka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32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323528" y="1714488"/>
            <a:ext cx="8820472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Význačné paprsky </a:t>
            </a:r>
            <a:r>
              <a:rPr lang="cs-CZ" sz="2800" dirty="0" smtClean="0">
                <a:solidFill>
                  <a:srgbClr val="1E0D00"/>
                </a:solidFill>
              </a:rPr>
              <a:t>– pro geometrické konstrukci obrazu:</a:t>
            </a:r>
          </a:p>
          <a:p>
            <a:pPr marL="514350" indent="-514350">
              <a:buAutoNum type="arabicPeriod"/>
              <a:tabLst>
                <a:tab pos="3503613" algn="l"/>
              </a:tabLst>
            </a:pPr>
            <a:r>
              <a:rPr lang="cs-CZ" sz="2800" i="1" dirty="0" smtClean="0">
                <a:solidFill>
                  <a:schemeClr val="tx2"/>
                </a:solidFill>
              </a:rPr>
              <a:t>paprsek</a:t>
            </a:r>
            <a:r>
              <a:rPr lang="cs-CZ" sz="2800" i="1" dirty="0" smtClean="0">
                <a:solidFill>
                  <a:srgbClr val="000050"/>
                </a:solidFill>
              </a:rPr>
              <a:t> </a:t>
            </a:r>
            <a:r>
              <a:rPr lang="cs-CZ" sz="2800" i="1" dirty="0" smtClean="0">
                <a:solidFill>
                  <a:srgbClr val="00B0F0"/>
                </a:solidFill>
              </a:rPr>
              <a:t>procházející optickým středem čočky O 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i="1" dirty="0" smtClean="0">
                <a:solidFill>
                  <a:srgbClr val="2FC9FF"/>
                </a:solidFill>
              </a:rPr>
              <a:t>	</a:t>
            </a:r>
            <a:r>
              <a:rPr lang="cs-CZ" sz="2800" i="1" dirty="0" smtClean="0">
                <a:solidFill>
                  <a:schemeClr val="tx2"/>
                </a:solidFill>
              </a:rPr>
              <a:t>se neláme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i="1" dirty="0" smtClean="0">
                <a:solidFill>
                  <a:schemeClr val="tx2"/>
                </a:solidFill>
              </a:rPr>
              <a:t>2.   paprsek dopadající  </a:t>
            </a:r>
            <a:r>
              <a:rPr lang="cs-CZ" sz="2800" i="1" dirty="0" smtClean="0">
                <a:solidFill>
                  <a:srgbClr val="00B0F0"/>
                </a:solidFill>
              </a:rPr>
              <a:t>rovnoběžně s optickou osou na čočku </a:t>
            </a:r>
            <a:r>
              <a:rPr lang="cs-CZ" sz="2800" i="1" dirty="0" smtClean="0">
                <a:solidFill>
                  <a:schemeClr val="tx2"/>
                </a:solidFill>
              </a:rPr>
              <a:t>se láme do obrazového ohniska F´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i="1" dirty="0" smtClean="0">
                <a:solidFill>
                  <a:schemeClr val="tx2"/>
                </a:solidFill>
              </a:rPr>
              <a:t>3.   paprsek </a:t>
            </a:r>
            <a:r>
              <a:rPr lang="cs-CZ" sz="2800" i="1" dirty="0" smtClean="0">
                <a:solidFill>
                  <a:srgbClr val="00B0F0"/>
                </a:solidFill>
              </a:rPr>
              <a:t>procházející bodem F </a:t>
            </a:r>
            <a:r>
              <a:rPr lang="cs-CZ" sz="2800" i="1" dirty="0" smtClean="0">
                <a:solidFill>
                  <a:schemeClr val="tx2"/>
                </a:solidFill>
              </a:rPr>
              <a:t>se láme </a:t>
            </a:r>
          </a:p>
          <a:p>
            <a:pPr marL="914400" lvl="1" indent="-514350">
              <a:buNone/>
              <a:tabLst>
                <a:tab pos="3503613" algn="l"/>
              </a:tabLst>
            </a:pPr>
            <a:r>
              <a:rPr lang="cs-CZ" i="1" dirty="0" smtClean="0">
                <a:solidFill>
                  <a:schemeClr val="tx2"/>
                </a:solidFill>
              </a:rPr>
              <a:t> rovnoběžně s optickou osou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33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1433513" indent="-1433513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Význačné paprsky při zobrazení spojkou a rozptylkou</a:t>
            </a:r>
          </a:p>
          <a:p>
            <a:pPr marL="1433513" indent="-1433513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                </a:t>
            </a: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34</a:t>
            </a:fld>
            <a:endParaRPr lang="cs-CZ" dirty="0"/>
          </a:p>
        </p:txBody>
      </p:sp>
      <p:pic>
        <p:nvPicPr>
          <p:cNvPr id="48129" name="Picture 1" descr="C:\Users\Petra\Desktop\dasa\34.jpg"/>
          <p:cNvPicPr>
            <a:picLocks noChangeAspect="1" noChangeArrowheads="1"/>
          </p:cNvPicPr>
          <p:nvPr/>
        </p:nvPicPr>
        <p:blipFill>
          <a:blip r:embed="rId2" cstate="print">
            <a:lum bright="-22000" contrast="32000"/>
          </a:blip>
          <a:srcRect/>
          <a:stretch>
            <a:fillRect/>
          </a:stretch>
        </p:blipFill>
        <p:spPr bwMode="auto">
          <a:xfrm>
            <a:off x="1835696" y="2420888"/>
            <a:ext cx="468052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1433513" indent="-1433513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Zobrazení bodu spojkou a rozptylkou</a:t>
            </a: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35</a:t>
            </a:fld>
            <a:endParaRPr lang="cs-CZ" dirty="0"/>
          </a:p>
        </p:txBody>
      </p:sp>
      <p:pic>
        <p:nvPicPr>
          <p:cNvPr id="62466" name="Picture 2" descr="C:\Users\Petra\Desktop\dasa\s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3816424" cy="2952328"/>
          </a:xfrm>
          <a:prstGeom prst="rect">
            <a:avLst/>
          </a:prstGeom>
          <a:noFill/>
        </p:spPr>
      </p:pic>
      <p:pic>
        <p:nvPicPr>
          <p:cNvPr id="62467" name="Picture 3" descr="C:\Users\Petra\Desktop\dasa\sc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345638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1433513" indent="-1433513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Zobrazení předmětu spojkou</a:t>
            </a:r>
          </a:p>
          <a:p>
            <a:pPr marL="1433513" indent="-1433513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                </a:t>
            </a: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36</a:t>
            </a:fld>
            <a:endParaRPr lang="cs-CZ" dirty="0"/>
          </a:p>
        </p:txBody>
      </p:sp>
      <p:pic>
        <p:nvPicPr>
          <p:cNvPr id="47105" name="Picture 1" descr="C:\Users\Petra\Desktop\dasa\s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76875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1433513" indent="-1433513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Zobrazení předmětu spojkou</a:t>
            </a:r>
          </a:p>
          <a:p>
            <a:pPr marL="1433513" indent="-1433513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                </a:t>
            </a: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37</a:t>
            </a:fld>
            <a:endParaRPr lang="cs-CZ" dirty="0"/>
          </a:p>
        </p:txBody>
      </p:sp>
      <p:pic>
        <p:nvPicPr>
          <p:cNvPr id="46081" name="Picture 1" descr="C:\Users\Petra\Desktop\dasa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640871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1433513" indent="-1433513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Zobrazení předmětu rozptylkou</a:t>
            </a:r>
          </a:p>
          <a:p>
            <a:pPr marL="1433513" indent="-1433513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                </a:t>
            </a: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1433513" indent="-1433513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38</a:t>
            </a:fld>
            <a:endParaRPr lang="cs-CZ" dirty="0"/>
          </a:p>
        </p:txBody>
      </p:sp>
      <p:pic>
        <p:nvPicPr>
          <p:cNvPr id="45057" name="Picture 1" descr="C:\Users\Petra\Desktop\dasa\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784887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Zobrazení předmětu čočkou: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39</a:t>
            </a:fld>
            <a:endParaRPr lang="cs-CZ" dirty="0"/>
          </a:p>
        </p:txBody>
      </p:sp>
      <p:pic>
        <p:nvPicPr>
          <p:cNvPr id="44033" name="Picture 1" descr="C:\Users\Petra\Desktop\dasa\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849694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Základní pojmy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26458"/>
            <a:ext cx="8606760" cy="4942902"/>
          </a:xfrm>
        </p:spPr>
        <p:txBody>
          <a:bodyPr/>
          <a:lstStyle/>
          <a:p>
            <a:pPr marL="0" lvl="2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Obrazy předmětů </a:t>
            </a:r>
            <a:r>
              <a:rPr lang="cs-CZ" sz="2800" dirty="0" smtClean="0">
                <a:solidFill>
                  <a:srgbClr val="1E0D00"/>
                </a:solidFill>
              </a:rPr>
              <a:t>vytváříme zobrazovacími prvky</a:t>
            </a:r>
          </a:p>
          <a:p>
            <a:pPr marL="0" lvl="2" indent="0">
              <a:buNone/>
            </a:pPr>
            <a:r>
              <a:rPr lang="cs-CZ" sz="2800" dirty="0" smtClean="0">
                <a:solidFill>
                  <a:srgbClr val="1E0D00"/>
                </a:solidFill>
              </a:rPr>
              <a:t>(čočkou, zrcadlem, optickým hranolem).</a:t>
            </a:r>
          </a:p>
          <a:p>
            <a:pPr marL="0" lvl="2" indent="0">
              <a:buNone/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0" lvl="2" indent="0">
              <a:buNone/>
            </a:pPr>
            <a:r>
              <a:rPr lang="cs-CZ" sz="2800" dirty="0" smtClean="0">
                <a:solidFill>
                  <a:srgbClr val="1E0D00"/>
                </a:solidFill>
              </a:rPr>
              <a:t>Zobrazované prvky jsou uspořádány do </a:t>
            </a:r>
            <a:r>
              <a:rPr lang="cs-CZ" sz="2800" dirty="0" smtClean="0">
                <a:solidFill>
                  <a:srgbClr val="FF0000"/>
                </a:solidFill>
              </a:rPr>
              <a:t>optické</a:t>
            </a:r>
            <a:r>
              <a:rPr lang="cs-CZ" sz="2800" dirty="0" smtClean="0">
                <a:solidFill>
                  <a:srgbClr val="1E0D00"/>
                </a:solidFill>
              </a:rPr>
              <a:t> neboli </a:t>
            </a:r>
            <a:r>
              <a:rPr lang="cs-CZ" sz="2800" dirty="0" smtClean="0">
                <a:solidFill>
                  <a:srgbClr val="FF0000"/>
                </a:solidFill>
              </a:rPr>
              <a:t>zobrazovací soustavy </a:t>
            </a:r>
            <a:r>
              <a:rPr lang="cs-CZ" sz="2800" dirty="0" smtClean="0">
                <a:solidFill>
                  <a:srgbClr val="1E0D00"/>
                </a:solidFill>
              </a:rPr>
              <a:t>(oko, fotoaparát, lupa, mikroskop, dalekohled) – mění směr chodu světelných paprsků.</a:t>
            </a:r>
          </a:p>
          <a:p>
            <a:pPr marL="0" lvl="2" indent="0">
              <a:buNone/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0" lvl="2" indent="0">
              <a:buNone/>
            </a:pPr>
            <a:r>
              <a:rPr lang="cs-CZ" sz="2800" dirty="0" smtClean="0">
                <a:solidFill>
                  <a:srgbClr val="1E0D00"/>
                </a:solidFill>
              </a:rPr>
              <a:t>Postup, kterým získáváme optické obrazy bodů (předmětů) = </a:t>
            </a:r>
            <a:r>
              <a:rPr lang="cs-CZ" sz="2800" dirty="0" smtClean="0">
                <a:solidFill>
                  <a:srgbClr val="FF0000"/>
                </a:solidFill>
              </a:rPr>
              <a:t>optické zobrazení.</a:t>
            </a:r>
          </a:p>
          <a:p>
            <a:pPr marL="0" lvl="2" indent="0">
              <a:buNone/>
            </a:pPr>
            <a:endParaRPr lang="cs-CZ" sz="2800" dirty="0" smtClean="0">
              <a:solidFill>
                <a:srgbClr val="1E0D00"/>
              </a:solidFill>
            </a:endParaRPr>
          </a:p>
          <a:p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	</a:t>
            </a:r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4572000" indent="-457200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Zobrazovací rovnice </a:t>
            </a:r>
            <a:r>
              <a:rPr lang="cs-CZ" sz="2800" dirty="0" smtClean="0"/>
              <a:t>čočky:</a:t>
            </a:r>
          </a:p>
          <a:p>
            <a:pPr marL="514350" indent="-514350">
              <a:buNone/>
              <a:tabLst>
                <a:tab pos="3503613" algn="l"/>
                <a:tab pos="4121150" algn="l"/>
              </a:tabLst>
            </a:pPr>
            <a:r>
              <a:rPr lang="cs-CZ" sz="2800" dirty="0" smtClean="0">
                <a:solidFill>
                  <a:srgbClr val="000050"/>
                </a:solidFill>
              </a:rPr>
              <a:t>			</a:t>
            </a:r>
            <a:r>
              <a:rPr lang="cs-CZ" sz="2800" dirty="0" smtClean="0"/>
              <a:t>a = předmětové vzdálenost</a:t>
            </a:r>
          </a:p>
          <a:p>
            <a:pPr marL="514350" indent="-514350">
              <a:buNone/>
              <a:tabLst>
                <a:tab pos="3503613" algn="l"/>
                <a:tab pos="4121150" algn="l"/>
              </a:tabLst>
            </a:pPr>
            <a:r>
              <a:rPr lang="cs-CZ" sz="2800" dirty="0" smtClean="0"/>
              <a:t>			a´= obrazová vzdálenost</a:t>
            </a:r>
          </a:p>
          <a:p>
            <a:pPr marL="514350" indent="-514350">
              <a:buNone/>
              <a:tabLst>
                <a:tab pos="3503613" algn="l"/>
                <a:tab pos="4121150" algn="l"/>
              </a:tabLst>
            </a:pPr>
            <a:r>
              <a:rPr lang="cs-CZ" sz="2800" dirty="0" smtClean="0"/>
              <a:t>			f = ohnisková vzdálenost</a:t>
            </a:r>
          </a:p>
          <a:p>
            <a:pPr marL="514350" indent="-514350">
              <a:buNone/>
              <a:tabLst>
                <a:tab pos="3503613" algn="l"/>
                <a:tab pos="4121150" algn="l"/>
              </a:tabLst>
            </a:pPr>
            <a:r>
              <a:rPr lang="cs-CZ" sz="2800" dirty="0" smtClean="0"/>
              <a:t>				 (f = </a:t>
            </a:r>
            <a:r>
              <a:rPr lang="cs-CZ" sz="2800" dirty="0" err="1" smtClean="0"/>
              <a:t>f</a:t>
            </a:r>
            <a:r>
              <a:rPr lang="cs-CZ" sz="2800" dirty="0" smtClean="0"/>
              <a:t>´)</a:t>
            </a:r>
          </a:p>
          <a:p>
            <a:pPr marL="514350" indent="-514350">
              <a:buNone/>
              <a:tabLst>
                <a:tab pos="3503613" algn="l"/>
                <a:tab pos="4121150" algn="l"/>
              </a:tabLst>
            </a:pPr>
            <a:endParaRPr lang="cs-CZ" sz="2800" dirty="0" smtClean="0"/>
          </a:p>
          <a:p>
            <a:pPr marL="514350" indent="-514350">
              <a:buNone/>
              <a:tabLst>
                <a:tab pos="3503613" algn="l"/>
                <a:tab pos="4121150" algn="l"/>
              </a:tabLst>
            </a:pPr>
            <a:r>
              <a:rPr lang="cs-CZ" sz="2800" dirty="0" smtClean="0"/>
              <a:t>Platí: 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00005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40</a:t>
            </a:fld>
            <a:endParaRPr lang="cs-CZ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57158" y="2500306"/>
          <a:ext cx="3657600" cy="1357322"/>
        </p:xfrm>
        <a:graphic>
          <a:graphicData uri="http://schemas.openxmlformats.org/presentationml/2006/ole">
            <p:oleObj spid="_x0000_s40962" name="Rovnice" r:id="rId3" imgW="711000" imgH="419040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285852" y="4572008"/>
          <a:ext cx="3937027" cy="1196975"/>
        </p:xfrm>
        <a:graphic>
          <a:graphicData uri="http://schemas.openxmlformats.org/presentationml/2006/ole">
            <p:oleObj spid="_x0000_s40963" name="Rovnice" r:id="rId4" imgW="18666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14488"/>
            <a:ext cx="8892480" cy="514351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Příčné zvětšení: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Z &gt; 0                     </a:t>
            </a:r>
            <a:r>
              <a:rPr lang="cs-CZ" sz="2800" dirty="0" smtClean="0"/>
              <a:t>obraz</a:t>
            </a:r>
            <a:r>
              <a:rPr lang="cs-CZ" sz="2800" dirty="0" smtClean="0">
                <a:solidFill>
                  <a:srgbClr val="000050"/>
                </a:solidFill>
              </a:rPr>
              <a:t> </a:t>
            </a:r>
            <a:r>
              <a:rPr lang="cs-CZ" sz="2800" dirty="0" smtClean="0">
                <a:solidFill>
                  <a:srgbClr val="005A9E"/>
                </a:solidFill>
              </a:rPr>
              <a:t>vzpřímený(přímý)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Z &lt; 0                     </a:t>
            </a:r>
            <a:r>
              <a:rPr lang="cs-CZ" sz="2800" dirty="0" smtClean="0"/>
              <a:t>obraz</a:t>
            </a:r>
            <a:r>
              <a:rPr lang="cs-CZ" sz="2800" dirty="0" smtClean="0">
                <a:solidFill>
                  <a:srgbClr val="000050"/>
                </a:solidFill>
              </a:rPr>
              <a:t> </a:t>
            </a:r>
            <a:r>
              <a:rPr lang="cs-CZ" sz="2800" dirty="0" smtClean="0">
                <a:solidFill>
                  <a:srgbClr val="005A9E"/>
                </a:solidFill>
              </a:rPr>
              <a:t>převrácený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| Z | &gt; 1                </a:t>
            </a:r>
            <a:r>
              <a:rPr lang="cs-CZ" sz="2800" dirty="0" smtClean="0"/>
              <a:t> obraz </a:t>
            </a:r>
            <a:r>
              <a:rPr lang="cs-CZ" sz="2800" dirty="0" smtClean="0">
                <a:solidFill>
                  <a:srgbClr val="005A9E"/>
                </a:solidFill>
              </a:rPr>
              <a:t>zvětšený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| Z | &lt; </a:t>
            </a:r>
            <a:r>
              <a:rPr lang="cs-CZ" sz="2800" dirty="0" smtClean="0"/>
              <a:t>1                 obraz </a:t>
            </a:r>
            <a:r>
              <a:rPr lang="cs-CZ" sz="2800" dirty="0" smtClean="0">
                <a:solidFill>
                  <a:srgbClr val="005A9E"/>
                </a:solidFill>
              </a:rPr>
              <a:t>zmenšený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| Z | = </a:t>
            </a:r>
            <a:r>
              <a:rPr lang="cs-CZ" sz="2800" dirty="0" smtClean="0"/>
              <a:t>1                 obraz je </a:t>
            </a:r>
            <a:r>
              <a:rPr lang="cs-CZ" sz="2800" dirty="0" smtClean="0">
                <a:solidFill>
                  <a:srgbClr val="005A9E"/>
                </a:solidFill>
              </a:rPr>
              <a:t>stejně velký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a´&gt; 0              obraz</a:t>
            </a:r>
            <a:r>
              <a:rPr lang="cs-CZ" sz="2800" dirty="0" smtClean="0">
                <a:solidFill>
                  <a:srgbClr val="005A9E"/>
                </a:solidFill>
              </a:rPr>
              <a:t> skutečný   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a &lt; 0              obraz</a:t>
            </a:r>
            <a:r>
              <a:rPr lang="cs-CZ" sz="2800" dirty="0" smtClean="0">
                <a:solidFill>
                  <a:srgbClr val="005A9E"/>
                </a:solidFill>
              </a:rPr>
              <a:t> zdánlivý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1714480" y="3714752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1714480" y="4214818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1714480" y="4786322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1714480" y="3214686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1714480" y="2714620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032125" y="1785938"/>
          <a:ext cx="2351088" cy="1000125"/>
        </p:xfrm>
        <a:graphic>
          <a:graphicData uri="http://schemas.openxmlformats.org/presentationml/2006/ole">
            <p:oleObj spid="_x0000_s59394" name="Rovnice" r:id="rId3" imgW="457200" imgH="419040" progId="Equation.3">
              <p:embed/>
            </p:oleObj>
          </a:graphicData>
        </a:graphic>
      </p:graphicFrame>
      <p:sp>
        <p:nvSpPr>
          <p:cNvPr id="13" name="Šipka doprava 12"/>
          <p:cNvSpPr/>
          <p:nvPr/>
        </p:nvSpPr>
        <p:spPr>
          <a:xfrm>
            <a:off x="1285852" y="5786454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1357290" y="5286388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514351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ea typeface="DejaVu Sans Condensed"/>
                <a:cs typeface="DejaVu Sans Condensed"/>
              </a:rPr>
              <a:t>Urči vlastnosti obrazu, který vznikne zobrazením předmětu o velikosti 1 cm, umístěného 3 cm před spojkou s ohniskovou vzdáleností 6 cm.</a:t>
            </a:r>
          </a:p>
          <a:p>
            <a:pPr marL="0" indent="0">
              <a:buNone/>
            </a:pPr>
            <a:endParaRPr lang="cs-CZ" sz="2800" dirty="0" smtClean="0">
              <a:ea typeface="DejaVu Sans Condensed"/>
              <a:cs typeface="DejaVu Sans Condensed"/>
            </a:endParaRPr>
          </a:p>
          <a:p>
            <a:pPr marL="0" indent="0">
              <a:buNone/>
            </a:pPr>
            <a:endParaRPr lang="cs-CZ" sz="2800" dirty="0" smtClean="0">
              <a:ea typeface="DejaVu Sans Condensed"/>
              <a:cs typeface="DejaVu Sans Condensed"/>
            </a:endParaRPr>
          </a:p>
          <a:p>
            <a:pPr marL="0" indent="0">
              <a:buNone/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 marL="0" indent="0">
              <a:buNone/>
              <a:tabLst>
                <a:tab pos="1433513" algn="l"/>
              </a:tabLst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 marL="0" indent="0">
              <a:buNone/>
              <a:tabLst>
                <a:tab pos="1433513" algn="l"/>
              </a:tabLst>
            </a:pPr>
            <a:r>
              <a:rPr lang="cs-CZ" sz="2800" b="1" dirty="0" smtClean="0">
                <a:solidFill>
                  <a:srgbClr val="FF0066"/>
                </a:solidFill>
              </a:rPr>
              <a:t>Řešení:</a:t>
            </a:r>
            <a:r>
              <a:rPr lang="cs-CZ" sz="2800" b="1" dirty="0" smtClean="0">
                <a:solidFill>
                  <a:srgbClr val="00001A"/>
                </a:solidFill>
              </a:rPr>
              <a:t> </a:t>
            </a:r>
            <a:r>
              <a:rPr lang="cs-CZ" sz="2800" dirty="0" smtClean="0">
                <a:solidFill>
                  <a:srgbClr val="00001A"/>
                </a:solidFill>
              </a:rPr>
              <a:t>a´= -6 cm, Z = 2 , y´ = 2 cm , </a:t>
            </a:r>
          </a:p>
          <a:p>
            <a:pPr marL="0" indent="0">
              <a:buNone/>
              <a:tabLst>
                <a:tab pos="1433513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	obraz - zdánlivý, zvětšený, přímý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7" name="Ohnutý roh 6"/>
          <p:cNvSpPr/>
          <p:nvPr/>
        </p:nvSpPr>
        <p:spPr>
          <a:xfrm>
            <a:off x="1643042" y="5000636"/>
            <a:ext cx="6357982" cy="1143008"/>
          </a:xfrm>
          <a:prstGeom prst="foldedCorner">
            <a:avLst/>
          </a:prstGeom>
          <a:solidFill>
            <a:srgbClr val="FE82B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14488"/>
            <a:ext cx="8892480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Optická mohutnost čočky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0" indent="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Pro označení optické mohutnosti se používá jednotka </a:t>
            </a:r>
            <a:r>
              <a:rPr lang="cs-CZ" sz="2800" dirty="0" smtClean="0">
                <a:solidFill>
                  <a:srgbClr val="00B0F0"/>
                </a:solidFill>
              </a:rPr>
              <a:t>dioptrie</a:t>
            </a:r>
            <a:r>
              <a:rPr lang="cs-CZ" sz="2800" dirty="0" smtClean="0">
                <a:solidFill>
                  <a:srgbClr val="1A0200"/>
                </a:solidFill>
              </a:rPr>
              <a:t>.</a:t>
            </a:r>
          </a:p>
          <a:p>
            <a:pPr marL="0" indent="0">
              <a:buNone/>
              <a:tabLst>
                <a:tab pos="3503613" algn="l"/>
              </a:tabLst>
            </a:pPr>
            <a:r>
              <a:rPr lang="cs-CZ" sz="2800" i="1" dirty="0" smtClean="0">
                <a:solidFill>
                  <a:srgbClr val="1A0200"/>
                </a:solidFill>
              </a:rPr>
              <a:t>Optickou mohutnost 1 D má čočka s ohniskovou vzdáleností f = 1 m.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Spojky ……….     </a:t>
            </a:r>
            <a:r>
              <a:rPr lang="el-GR" sz="2800" dirty="0" smtClean="0">
                <a:solidFill>
                  <a:srgbClr val="1A0200"/>
                </a:solidFill>
                <a:latin typeface="DejaVu Sans Condensed"/>
                <a:ea typeface="DejaVu Sans Condensed"/>
                <a:cs typeface="DejaVu Sans Condensed"/>
              </a:rPr>
              <a:t>φ</a:t>
            </a:r>
            <a:r>
              <a:rPr lang="cs-CZ" sz="2800" dirty="0" smtClean="0">
                <a:solidFill>
                  <a:srgbClr val="1A0200"/>
                </a:solidFill>
                <a:latin typeface="DejaVu Sans Condensed"/>
                <a:ea typeface="DejaVu Sans Condensed"/>
                <a:cs typeface="DejaVu Sans Condensed"/>
              </a:rPr>
              <a:t> </a:t>
            </a:r>
            <a:r>
              <a:rPr lang="cs-CZ" sz="2800" dirty="0" smtClean="0">
                <a:solidFill>
                  <a:srgbClr val="1A0200"/>
                </a:solidFill>
              </a:rPr>
              <a:t>&gt; 0</a:t>
            </a:r>
          </a:p>
          <a:p>
            <a:pPr marL="0" indent="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Rozptylky…….     </a:t>
            </a:r>
            <a:r>
              <a:rPr lang="el-GR" sz="2800" dirty="0" smtClean="0">
                <a:solidFill>
                  <a:srgbClr val="1A0200"/>
                </a:solidFill>
                <a:latin typeface="DejaVu Sans Condensed"/>
                <a:ea typeface="DejaVu Sans Condensed"/>
                <a:cs typeface="DejaVu Sans Condensed"/>
              </a:rPr>
              <a:t>φ</a:t>
            </a:r>
            <a:r>
              <a:rPr lang="cs-CZ" sz="2800" dirty="0" smtClean="0">
                <a:solidFill>
                  <a:srgbClr val="1A0200"/>
                </a:solidFill>
              </a:rPr>
              <a:t> &lt;  0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00005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00005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43</a:t>
            </a:fld>
            <a:endParaRPr lang="cs-CZ" dirty="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500034" y="2214554"/>
          <a:ext cx="2219325" cy="1000125"/>
        </p:xfrm>
        <a:graphic>
          <a:graphicData uri="http://schemas.openxmlformats.org/presentationml/2006/ole">
            <p:oleObj spid="_x0000_s41988" name="Rovnice" r:id="rId3" imgW="431640" imgH="419040" progId="Equation.3">
              <p:embed/>
            </p:oleObj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000364" y="2500306"/>
          <a:ext cx="3003550" cy="546100"/>
        </p:xfrm>
        <a:graphic>
          <a:graphicData uri="http://schemas.openxmlformats.org/presentationml/2006/ole">
            <p:oleObj spid="_x0000_s41989" name="Rovnice" r:id="rId4" imgW="5839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čočkou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Platí:  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n</a:t>
            </a:r>
            <a:r>
              <a:rPr lang="cs-CZ" sz="2800" baseline="-25000" dirty="0" smtClean="0">
                <a:solidFill>
                  <a:srgbClr val="1A0200"/>
                </a:solidFill>
              </a:rPr>
              <a:t>1 </a:t>
            </a:r>
            <a:r>
              <a:rPr lang="cs-CZ" sz="2800" dirty="0" smtClean="0">
                <a:solidFill>
                  <a:srgbClr val="1A0200"/>
                </a:solidFill>
              </a:rPr>
              <a:t> = index lomu okolí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n</a:t>
            </a:r>
            <a:r>
              <a:rPr lang="cs-CZ" sz="2800" baseline="-25000" dirty="0" smtClean="0">
                <a:solidFill>
                  <a:srgbClr val="1A0200"/>
                </a:solidFill>
              </a:rPr>
              <a:t>2 </a:t>
            </a:r>
            <a:r>
              <a:rPr lang="cs-CZ" sz="2800" dirty="0" smtClean="0">
                <a:solidFill>
                  <a:srgbClr val="1A0200"/>
                </a:solidFill>
              </a:rPr>
              <a:t>= index lomu čočky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 f = </a:t>
            </a:r>
            <a:r>
              <a:rPr lang="cs-CZ" sz="2800" dirty="0" err="1" smtClean="0">
                <a:solidFill>
                  <a:srgbClr val="1A0200"/>
                </a:solidFill>
              </a:rPr>
              <a:t>f</a:t>
            </a:r>
            <a:r>
              <a:rPr lang="cs-CZ" sz="2800" dirty="0" smtClean="0">
                <a:solidFill>
                  <a:srgbClr val="1A0200"/>
                </a:solidFill>
              </a:rPr>
              <a:t>´              před a za čočkou stejné prostředí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00005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00005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44</a:t>
            </a:fld>
            <a:endParaRPr lang="cs-CZ" dirty="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357290" y="1857364"/>
          <a:ext cx="6072230" cy="1000132"/>
        </p:xfrm>
        <a:graphic>
          <a:graphicData uri="http://schemas.openxmlformats.org/presentationml/2006/ole">
            <p:oleObj spid="_x0000_s60418" name="Rovnice" r:id="rId3" imgW="1409400" imgH="482400" progId="Equation.3">
              <p:embed/>
            </p:oleObj>
          </a:graphicData>
        </a:graphic>
      </p:graphicFrame>
      <p:sp>
        <p:nvSpPr>
          <p:cNvPr id="7" name="Šipka doprava 6"/>
          <p:cNvSpPr/>
          <p:nvPr/>
        </p:nvSpPr>
        <p:spPr>
          <a:xfrm>
            <a:off x="1214414" y="4286256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514351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ea typeface="DejaVu Sans Condensed"/>
                <a:cs typeface="DejaVu Sans Condensed"/>
              </a:rPr>
              <a:t>Urči optickou mohutnost a ohniskovou vzdálenost tenké, dutovypuklé skleněné čočky, která je ohraničená kulovými plochami s poloměry křivosti r</a:t>
            </a:r>
            <a:r>
              <a:rPr lang="cs-CZ" sz="2800" baseline="-25000" dirty="0" smtClean="0">
                <a:ea typeface="DejaVu Sans Condensed"/>
                <a:cs typeface="DejaVu Sans Condensed"/>
              </a:rPr>
              <a:t>1 </a:t>
            </a:r>
            <a:r>
              <a:rPr lang="cs-CZ" sz="2800" dirty="0" smtClean="0">
                <a:ea typeface="DejaVu Sans Condensed"/>
                <a:cs typeface="DejaVu Sans Condensed"/>
              </a:rPr>
              <a:t>= 4 cm</a:t>
            </a:r>
            <a:r>
              <a:rPr lang="cs-CZ" sz="2800" baseline="-25000" dirty="0" smtClean="0">
                <a:ea typeface="DejaVu Sans Condensed"/>
                <a:cs typeface="DejaVu Sans Condensed"/>
              </a:rPr>
              <a:t>, </a:t>
            </a:r>
            <a:r>
              <a:rPr lang="cs-CZ" sz="2800" dirty="0" smtClean="0">
                <a:ea typeface="DejaVu Sans Condensed"/>
                <a:cs typeface="DejaVu Sans Condensed"/>
              </a:rPr>
              <a:t>r</a:t>
            </a:r>
            <a:r>
              <a:rPr lang="cs-CZ" sz="2800" baseline="-25000" dirty="0" smtClean="0">
                <a:ea typeface="DejaVu Sans Condensed"/>
                <a:cs typeface="DejaVu Sans Condensed"/>
              </a:rPr>
              <a:t>2 </a:t>
            </a:r>
            <a:r>
              <a:rPr lang="cs-CZ" sz="2800" dirty="0" smtClean="0">
                <a:ea typeface="DejaVu Sans Condensed"/>
                <a:cs typeface="DejaVu Sans Condensed"/>
              </a:rPr>
              <a:t>= -8 cm. Index lomu skla je n = 1,5.</a:t>
            </a:r>
          </a:p>
          <a:p>
            <a:pPr marL="0" indent="0">
              <a:buNone/>
            </a:pPr>
            <a:endParaRPr lang="cs-CZ" sz="2800" dirty="0" smtClean="0">
              <a:ea typeface="DejaVu Sans Condensed"/>
              <a:cs typeface="DejaVu Sans Condensed"/>
            </a:endParaRPr>
          </a:p>
          <a:p>
            <a:pPr marL="0" indent="0">
              <a:buNone/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 marL="0" indent="0">
              <a:buNone/>
              <a:tabLst>
                <a:tab pos="1433513" algn="l"/>
              </a:tabLst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 marL="0" indent="0">
              <a:buNone/>
              <a:tabLst>
                <a:tab pos="1433513" algn="l"/>
              </a:tabLst>
            </a:pPr>
            <a:r>
              <a:rPr lang="cs-CZ" sz="2800" b="1" dirty="0" smtClean="0">
                <a:solidFill>
                  <a:srgbClr val="FF0066"/>
                </a:solidFill>
              </a:rPr>
              <a:t>Řešení:</a:t>
            </a:r>
            <a:r>
              <a:rPr lang="el-GR" sz="2800" dirty="0" smtClean="0">
                <a:solidFill>
                  <a:srgbClr val="1A0200"/>
                </a:solidFill>
                <a:ea typeface="DejaVu Sans Condensed"/>
                <a:cs typeface="DejaVu Sans Condensed"/>
              </a:rPr>
              <a:t>φ</a:t>
            </a:r>
            <a:r>
              <a:rPr lang="cs-CZ" sz="2800" dirty="0" smtClean="0">
                <a:solidFill>
                  <a:srgbClr val="1A0200"/>
                </a:solidFill>
                <a:ea typeface="DejaVu Sans Condensed"/>
                <a:cs typeface="DejaVu Sans Condensed"/>
              </a:rPr>
              <a:t> = 6,5 D, f = 15,4 cm</a:t>
            </a:r>
            <a:endParaRPr lang="cs-CZ" sz="2800" dirty="0">
              <a:solidFill>
                <a:srgbClr val="1A02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sp>
        <p:nvSpPr>
          <p:cNvPr id="7" name="Ohnutý roh 6"/>
          <p:cNvSpPr/>
          <p:nvPr/>
        </p:nvSpPr>
        <p:spPr>
          <a:xfrm>
            <a:off x="1571604" y="4929198"/>
            <a:ext cx="3857652" cy="714380"/>
          </a:xfrm>
          <a:prstGeom prst="foldedCorner">
            <a:avLst/>
          </a:prstGeom>
          <a:solidFill>
            <a:srgbClr val="FE82B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Lidské oko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14488"/>
            <a:ext cx="8892480" cy="5143512"/>
          </a:xfrm>
        </p:spPr>
        <p:txBody>
          <a:bodyPr/>
          <a:lstStyle/>
          <a:p>
            <a:pPr marL="0" indent="0">
              <a:buNone/>
              <a:tabLst>
                <a:tab pos="1077913" algn="l"/>
              </a:tabLst>
            </a:pPr>
            <a:r>
              <a:rPr lang="cs-CZ" dirty="0" smtClean="0">
                <a:solidFill>
                  <a:srgbClr val="FF0000"/>
                </a:solidFill>
                <a:ea typeface="DejaVu Sans Condensed"/>
                <a:cs typeface="DejaVu Sans Condensed"/>
              </a:rPr>
              <a:t>Oko</a:t>
            </a:r>
            <a:r>
              <a:rPr lang="cs-CZ" sz="2800" dirty="0" smtClean="0">
                <a:ea typeface="DejaVu Sans Condensed"/>
                <a:cs typeface="DejaVu Sans Condensed"/>
              </a:rPr>
              <a:t> = </a:t>
            </a:r>
            <a:r>
              <a:rPr lang="cs-CZ" sz="2800" dirty="0" smtClean="0">
                <a:solidFill>
                  <a:srgbClr val="FF0000"/>
                </a:solidFill>
                <a:ea typeface="DejaVu Sans Condensed"/>
                <a:cs typeface="DejaVu Sans Condensed"/>
              </a:rPr>
              <a:t>spojná optická soustava</a:t>
            </a:r>
            <a:r>
              <a:rPr lang="cs-CZ" sz="2800" dirty="0" smtClean="0">
                <a:ea typeface="DejaVu Sans Condensed"/>
                <a:cs typeface="DejaVu Sans Condensed"/>
              </a:rPr>
              <a:t>, která vytváří na sítnici 	obrazy</a:t>
            </a:r>
            <a:r>
              <a:rPr lang="cs-CZ" sz="2800" dirty="0" smtClean="0">
                <a:solidFill>
                  <a:srgbClr val="2FC9FF"/>
                </a:solidFill>
                <a:ea typeface="DejaVu Sans Condensed"/>
                <a:cs typeface="DejaVu Sans Condensed"/>
              </a:rPr>
              <a:t> </a:t>
            </a:r>
            <a:r>
              <a:rPr lang="cs-CZ" sz="2800" dirty="0" smtClean="0">
                <a:solidFill>
                  <a:srgbClr val="00B0F0"/>
                </a:solidFill>
                <a:ea typeface="DejaVu Sans Condensed"/>
                <a:cs typeface="DejaVu Sans Condensed"/>
              </a:rPr>
              <a:t>skutečné</a:t>
            </a:r>
            <a:r>
              <a:rPr lang="cs-CZ" sz="2800" dirty="0" smtClean="0">
                <a:solidFill>
                  <a:srgbClr val="1A0200"/>
                </a:solidFill>
                <a:ea typeface="DejaVu Sans Condensed"/>
                <a:cs typeface="DejaVu Sans Condensed"/>
              </a:rPr>
              <a:t>,</a:t>
            </a:r>
            <a:r>
              <a:rPr lang="cs-CZ" sz="2800" dirty="0" smtClean="0">
                <a:solidFill>
                  <a:srgbClr val="2FC9FF"/>
                </a:solidFill>
                <a:ea typeface="DejaVu Sans Condensed"/>
                <a:cs typeface="DejaVu Sans Condensed"/>
              </a:rPr>
              <a:t> </a:t>
            </a:r>
            <a:r>
              <a:rPr lang="cs-CZ" sz="2800" dirty="0" smtClean="0">
                <a:solidFill>
                  <a:srgbClr val="00B0F0"/>
                </a:solidFill>
                <a:ea typeface="DejaVu Sans Condensed"/>
                <a:cs typeface="DejaVu Sans Condensed"/>
              </a:rPr>
              <a:t>zmenšené</a:t>
            </a:r>
            <a:r>
              <a:rPr lang="cs-CZ" sz="2800" dirty="0" smtClean="0">
                <a:solidFill>
                  <a:srgbClr val="2FC9FF"/>
                </a:solidFill>
                <a:ea typeface="DejaVu Sans Condensed"/>
                <a:cs typeface="DejaVu Sans Condensed"/>
              </a:rPr>
              <a:t> </a:t>
            </a:r>
            <a:r>
              <a:rPr lang="cs-CZ" sz="2800" dirty="0" smtClean="0">
                <a:solidFill>
                  <a:srgbClr val="1A0200"/>
                </a:solidFill>
                <a:ea typeface="DejaVu Sans Condensed"/>
                <a:cs typeface="DejaVu Sans Condensed"/>
              </a:rPr>
              <a:t>a</a:t>
            </a:r>
            <a:r>
              <a:rPr lang="cs-CZ" sz="2800" dirty="0" smtClean="0">
                <a:solidFill>
                  <a:srgbClr val="2FC9FF"/>
                </a:solidFill>
                <a:ea typeface="DejaVu Sans Condensed"/>
                <a:cs typeface="DejaVu Sans Condensed"/>
              </a:rPr>
              <a:t> </a:t>
            </a:r>
            <a:r>
              <a:rPr lang="cs-CZ" sz="2800" dirty="0" smtClean="0">
                <a:solidFill>
                  <a:srgbClr val="00B0F0"/>
                </a:solidFill>
                <a:ea typeface="DejaVu Sans Condensed"/>
                <a:cs typeface="DejaVu Sans Condensed"/>
              </a:rPr>
              <a:t>převrácené.</a:t>
            </a:r>
          </a:p>
          <a:p>
            <a:pPr marL="0" indent="0">
              <a:buNone/>
            </a:pPr>
            <a:endParaRPr lang="cs-CZ" sz="2800" dirty="0" smtClean="0">
              <a:ea typeface="DejaVu Sans Condensed"/>
              <a:cs typeface="DejaVu Sans Condensed"/>
            </a:endParaRPr>
          </a:p>
          <a:p>
            <a:pPr marL="0" indent="0">
              <a:buNone/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 marL="0" indent="0">
              <a:buNone/>
              <a:tabLst>
                <a:tab pos="1433513" algn="l"/>
              </a:tabLst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pic>
        <p:nvPicPr>
          <p:cNvPr id="61442" name="Picture 2" descr="C:\Documents and Settings\mat\Dokumenty\Obrázky\images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3429024" cy="2286016"/>
          </a:xfrm>
          <a:prstGeom prst="rect">
            <a:avLst/>
          </a:prstGeom>
          <a:noFill/>
        </p:spPr>
      </p:pic>
      <p:pic>
        <p:nvPicPr>
          <p:cNvPr id="61443" name="Picture 3" descr="C:\Documents and Settings\mat\Dokumenty\Obrázky\imagesccc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286248" y="2786058"/>
            <a:ext cx="442915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Lidské oko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514351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  <a:ea typeface="DejaVu Sans Condensed"/>
                <a:cs typeface="DejaVu Sans Condensed"/>
              </a:rPr>
              <a:t>Akomodace oka </a:t>
            </a:r>
            <a:r>
              <a:rPr lang="cs-CZ" sz="2800" dirty="0" smtClean="0">
                <a:solidFill>
                  <a:srgbClr val="1A0200"/>
                </a:solidFill>
                <a:ea typeface="DejaVu Sans Condensed"/>
                <a:cs typeface="DejaVu Sans Condensed"/>
              </a:rPr>
              <a:t>= přizpůsobivost oka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cs-CZ" sz="2800" dirty="0" smtClean="0">
                <a:solidFill>
                  <a:srgbClr val="00B0F0"/>
                </a:solidFill>
                <a:ea typeface="DejaVu Sans Condensed"/>
                <a:cs typeface="DejaVu Sans Condensed"/>
              </a:rPr>
              <a:t>Oční čočka </a:t>
            </a:r>
            <a:r>
              <a:rPr lang="cs-CZ" sz="2800" dirty="0" smtClean="0">
                <a:solidFill>
                  <a:srgbClr val="1A0200"/>
                </a:solidFill>
                <a:ea typeface="DejaVu Sans Condensed"/>
                <a:cs typeface="DejaVu Sans Condensed"/>
              </a:rPr>
              <a:t>– mění svoje zakřivení             proměnlivá 	ohnisková vzdálenost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cs-CZ" sz="2800" dirty="0" smtClean="0">
                <a:solidFill>
                  <a:srgbClr val="1A0200"/>
                </a:solidFill>
                <a:ea typeface="DejaVu Sans Condensed"/>
                <a:cs typeface="DejaVu Sans Condensed"/>
              </a:rPr>
              <a:t>                                  </a:t>
            </a:r>
            <a:r>
              <a:rPr lang="cs-CZ" sz="2800" dirty="0" smtClean="0">
                <a:solidFill>
                  <a:srgbClr val="00B0F0"/>
                </a:solidFill>
                <a:ea typeface="DejaVu Sans Condensed"/>
                <a:cs typeface="DejaVu Sans Condensed"/>
              </a:rPr>
              <a:t>Konveční zraková vzdálenost</a:t>
            </a:r>
          </a:p>
          <a:p>
            <a:pPr marL="0" indent="0">
              <a:buNone/>
              <a:tabLst>
                <a:tab pos="3671888" algn="l"/>
              </a:tabLst>
            </a:pPr>
            <a:r>
              <a:rPr lang="cs-CZ" sz="2800" dirty="0" smtClean="0">
                <a:solidFill>
                  <a:srgbClr val="1A0200"/>
                </a:solidFill>
                <a:ea typeface="DejaVu Sans Condensed"/>
                <a:cs typeface="DejaVu Sans Condensed"/>
              </a:rPr>
              <a:t>                                  = vzdálenost předmětu od oka,                               	při které se oko akomodací 	nejméně unavuje ( u zdravého 	člověka asi 25 cm)</a:t>
            </a:r>
          </a:p>
          <a:p>
            <a:pPr marL="0" indent="0">
              <a:buNone/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 marL="0" indent="0">
              <a:buNone/>
              <a:tabLst>
                <a:tab pos="1433513" algn="l"/>
              </a:tabLst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5857884" y="2285992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2466" name="Picture 2" descr="C:\Documents and Settings\mat\Dokumenty\Obrázky\untitleddd.bmp"/>
          <p:cNvPicPr>
            <a:picLocks noChangeAspect="1" noChangeArrowheads="1"/>
          </p:cNvPicPr>
          <p:nvPr/>
        </p:nvPicPr>
        <p:blipFill>
          <a:blip r:embed="rId2" cstate="print">
            <a:lum bright="-11000" contrast="46000"/>
          </a:blip>
          <a:srcRect/>
          <a:stretch>
            <a:fillRect/>
          </a:stretch>
        </p:blipFill>
        <p:spPr bwMode="auto">
          <a:xfrm>
            <a:off x="428596" y="3286124"/>
            <a:ext cx="307183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Lidské oko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14488"/>
            <a:ext cx="8892480" cy="5143512"/>
          </a:xfrm>
        </p:spPr>
        <p:txBody>
          <a:bodyPr/>
          <a:lstStyle/>
          <a:p>
            <a:pPr marL="0" indent="0">
              <a:buNone/>
              <a:tabLst>
                <a:tab pos="2060575" algn="l"/>
              </a:tabLst>
            </a:pPr>
            <a:r>
              <a:rPr lang="cs-CZ" sz="2800" dirty="0" smtClean="0">
                <a:solidFill>
                  <a:srgbClr val="00B0F0"/>
                </a:solidFill>
              </a:rPr>
              <a:t>Blízký bod </a:t>
            </a:r>
            <a:r>
              <a:rPr lang="cs-CZ" sz="2800" dirty="0" smtClean="0">
                <a:solidFill>
                  <a:srgbClr val="1A0200"/>
                </a:solidFill>
              </a:rPr>
              <a:t>– nejmenší vzdálenost předmětu od oka, 	který oko ještě ostře vidí</a:t>
            </a:r>
          </a:p>
          <a:p>
            <a:pPr marL="0" indent="0">
              <a:buNone/>
              <a:tabLst>
                <a:tab pos="2060575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	(zdravé oko 15 cm, mění se s věkem)</a:t>
            </a:r>
          </a:p>
          <a:p>
            <a:pPr marL="0" indent="0">
              <a:buNone/>
              <a:tabLst>
                <a:tab pos="2060575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0" indent="0">
              <a:buNone/>
              <a:tabLst>
                <a:tab pos="2155825" algn="l"/>
              </a:tabLst>
            </a:pPr>
            <a:r>
              <a:rPr lang="cs-CZ" sz="2800" dirty="0" smtClean="0">
                <a:solidFill>
                  <a:srgbClr val="00B0F0"/>
                </a:solidFill>
              </a:rPr>
              <a:t>Daleký bod </a:t>
            </a:r>
            <a:r>
              <a:rPr lang="cs-CZ" sz="2800" dirty="0" smtClean="0">
                <a:solidFill>
                  <a:srgbClr val="1A0200"/>
                </a:solidFill>
              </a:rPr>
              <a:t>= největší vzdálenost předmětu od oka, na 	kterou předmět ostře vidíme(zdravé oko	v nekonečnu)</a:t>
            </a:r>
          </a:p>
          <a:p>
            <a:pPr marL="0" indent="0">
              <a:buNone/>
              <a:tabLst>
                <a:tab pos="1433513" algn="l"/>
              </a:tabLst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Lidské oko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14488"/>
            <a:ext cx="8820472" cy="5143512"/>
          </a:xfrm>
        </p:spPr>
        <p:txBody>
          <a:bodyPr/>
          <a:lstStyle/>
          <a:p>
            <a:pPr marL="0" indent="0">
              <a:buNone/>
              <a:tabLst>
                <a:tab pos="1433513" algn="l"/>
              </a:tabLst>
            </a:pPr>
            <a:r>
              <a:rPr lang="cs-CZ" dirty="0" smtClean="0">
                <a:solidFill>
                  <a:srgbClr val="FF0000"/>
                </a:solidFill>
              </a:rPr>
              <a:t>Vady oka:</a:t>
            </a:r>
          </a:p>
          <a:p>
            <a:pPr marL="0" indent="0">
              <a:buNone/>
              <a:tabLst>
                <a:tab pos="14335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Příčinou  -  deformace oční bulvy</a:t>
            </a:r>
          </a:p>
          <a:p>
            <a:pPr marL="0" indent="0">
              <a:buNone/>
              <a:tabLst>
                <a:tab pos="1433513" algn="l"/>
                <a:tab pos="1787525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	-  oslabení akomodace</a:t>
            </a:r>
          </a:p>
          <a:p>
            <a:pPr marL="514350" indent="-514350">
              <a:buNone/>
              <a:tabLst>
                <a:tab pos="1433513" algn="l"/>
                <a:tab pos="1787525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1. </a:t>
            </a:r>
            <a:r>
              <a:rPr lang="cs-CZ" sz="2800" dirty="0" smtClean="0">
                <a:solidFill>
                  <a:srgbClr val="FF0000"/>
                </a:solidFill>
              </a:rPr>
              <a:t>Krátkozrakost (myopie)</a:t>
            </a:r>
          </a:p>
          <a:p>
            <a:pPr marL="0" indent="0">
              <a:buFont typeface="Arial" pitchFamily="34" charset="0"/>
              <a:buChar char="•"/>
              <a:tabLst>
                <a:tab pos="355600" algn="l"/>
              </a:tabLst>
            </a:pPr>
            <a:r>
              <a:rPr lang="cs-CZ" sz="2800" b="1" dirty="0" smtClean="0">
                <a:solidFill>
                  <a:srgbClr val="1A0200"/>
                </a:solidFill>
              </a:rPr>
              <a:t>  </a:t>
            </a:r>
            <a:r>
              <a:rPr lang="cs-CZ" sz="2800" dirty="0" smtClean="0">
                <a:solidFill>
                  <a:srgbClr val="1A0200"/>
                </a:solidFill>
              </a:rPr>
              <a:t>blízký bod blíže k oku</a:t>
            </a:r>
          </a:p>
          <a:p>
            <a:pPr marL="0" indent="0">
              <a:buFont typeface="Arial" pitchFamily="34" charset="0"/>
              <a:buChar char="•"/>
              <a:tabLst>
                <a:tab pos="14335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  daleký bod v konečné vzdálenosti</a:t>
            </a:r>
          </a:p>
          <a:p>
            <a:pPr marL="0" indent="0">
              <a:buFont typeface="Arial" pitchFamily="34" charset="0"/>
              <a:buChar char="•"/>
              <a:tabLst>
                <a:tab pos="14335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  obraz předmětu se zobrazí před sítnicí</a:t>
            </a:r>
          </a:p>
          <a:p>
            <a:pPr marL="0" indent="0">
              <a:buFont typeface="Arial" pitchFamily="34" charset="0"/>
              <a:buChar char="•"/>
              <a:tabLst>
                <a:tab pos="273050" algn="l"/>
                <a:tab pos="3671888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  odstranění </a:t>
            </a:r>
            <a:r>
              <a:rPr lang="cs-CZ" sz="2800" dirty="0" smtClean="0">
                <a:solidFill>
                  <a:srgbClr val="00B0F0"/>
                </a:solidFill>
              </a:rPr>
              <a:t>rozptylkou</a:t>
            </a:r>
            <a:r>
              <a:rPr lang="cs-CZ" sz="2800" dirty="0" smtClean="0">
                <a:solidFill>
                  <a:srgbClr val="2FC9FF"/>
                </a:solidFill>
              </a:rPr>
              <a:t> </a:t>
            </a:r>
            <a:r>
              <a:rPr lang="cs-CZ" sz="2800" dirty="0" smtClean="0">
                <a:solidFill>
                  <a:srgbClr val="1A0200"/>
                </a:solidFill>
              </a:rPr>
              <a:t>(zmenší příliš velkou optickou 		  mohutnost oční čočky)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pic>
        <p:nvPicPr>
          <p:cNvPr id="65538" name="Picture 2" descr="C:\Documents and Settings\mat\Dokumenty\Obrázky\imagesCAYWLA3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571744"/>
            <a:ext cx="2190747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Základní pojmy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606760" cy="4942902"/>
          </a:xfrm>
        </p:spPr>
        <p:txBody>
          <a:bodyPr/>
          <a:lstStyle/>
          <a:p>
            <a:pPr marL="0" lvl="2" indent="0">
              <a:buNone/>
            </a:pPr>
            <a:r>
              <a:rPr lang="cs-CZ" sz="2800" dirty="0" smtClean="0">
                <a:solidFill>
                  <a:srgbClr val="1E0D00"/>
                </a:solidFill>
              </a:rPr>
              <a:t>Optickými soustavami získáváme dva druhy obrazů: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1E0D00"/>
                </a:solidFill>
              </a:rPr>
              <a:t>1.  </a:t>
            </a:r>
            <a:r>
              <a:rPr lang="cs-CZ" sz="2800" dirty="0" smtClean="0">
                <a:solidFill>
                  <a:srgbClr val="FF0000"/>
                </a:solidFill>
              </a:rPr>
              <a:t>skutečný (reálný) obraz </a:t>
            </a:r>
          </a:p>
          <a:p>
            <a:pPr marL="0" indent="0">
              <a:tabLst>
                <a:tab pos="450850" algn="l"/>
              </a:tabLst>
            </a:pPr>
            <a:r>
              <a:rPr lang="cs-CZ" sz="2800" dirty="0" smtClean="0"/>
              <a:t> 	z optické soustavy – svazek paprsků sbíhavý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2800" dirty="0" smtClean="0"/>
              <a:t>obraz vzniká v průsečíku paprsků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2800" dirty="0" smtClean="0"/>
              <a:t>obraz lze zachytit na stínítku</a:t>
            </a:r>
          </a:p>
          <a:p>
            <a:pPr marL="0" indent="0">
              <a:buFont typeface="Arial" pitchFamily="34" charset="0"/>
              <a:buChar char="•"/>
              <a:tabLst>
                <a:tab pos="2781300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    např. kino – promítání 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     filmu na projekční plochu	</a:t>
            </a:r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17409" name="Picture 1" descr="C:\Users\Petra\Desktop\dasa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293096"/>
            <a:ext cx="3600400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Lidské oko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514351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Krátkozrakost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pic>
        <p:nvPicPr>
          <p:cNvPr id="62466" name="Picture 2" descr="C:\Documents and Settings\mat\Dokumenty\Obrázky\images-ů.jpg"/>
          <p:cNvPicPr>
            <a:picLocks noChangeAspect="1" noChangeArrowheads="1"/>
          </p:cNvPicPr>
          <p:nvPr/>
        </p:nvPicPr>
        <p:blipFill>
          <a:blip r:embed="rId2" cstate="print">
            <a:lum bright="-14000" contrast="14000"/>
          </a:blip>
          <a:srcRect/>
          <a:stretch>
            <a:fillRect/>
          </a:stretch>
        </p:blipFill>
        <p:spPr bwMode="auto">
          <a:xfrm>
            <a:off x="357158" y="2285992"/>
            <a:ext cx="4071966" cy="3929090"/>
          </a:xfrm>
          <a:prstGeom prst="rect">
            <a:avLst/>
          </a:prstGeom>
          <a:noFill/>
        </p:spPr>
      </p:pic>
      <p:pic>
        <p:nvPicPr>
          <p:cNvPr id="62467" name="Picture 3" descr="C:\Documents and Settings\mat\Dokumenty\Obrázky\untitledk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4143404" cy="2000264"/>
          </a:xfrm>
          <a:prstGeom prst="rect">
            <a:avLst/>
          </a:prstGeom>
          <a:noFill/>
        </p:spPr>
      </p:pic>
      <p:pic>
        <p:nvPicPr>
          <p:cNvPr id="62468" name="Picture 4" descr="C:\Documents and Settings\mat\Dokumenty\Obrázky\imagesCAMH3UJ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929066"/>
            <a:ext cx="385765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Lidské oko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5143512"/>
          </a:xfrm>
        </p:spPr>
        <p:txBody>
          <a:bodyPr/>
          <a:lstStyle/>
          <a:p>
            <a:pPr marL="514350" indent="-514350">
              <a:buNone/>
              <a:tabLst>
                <a:tab pos="1433513" algn="l"/>
                <a:tab pos="1787525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2. </a:t>
            </a:r>
            <a:r>
              <a:rPr lang="cs-CZ" sz="2800" dirty="0" smtClean="0">
                <a:solidFill>
                  <a:srgbClr val="FF0000"/>
                </a:solidFill>
              </a:rPr>
              <a:t>Dalekozrakost (</a:t>
            </a:r>
            <a:r>
              <a:rPr lang="cs-CZ" sz="2800" dirty="0" err="1" smtClean="0">
                <a:solidFill>
                  <a:srgbClr val="FF0000"/>
                </a:solidFill>
              </a:rPr>
              <a:t>hyperopie</a:t>
            </a:r>
            <a:r>
              <a:rPr lang="cs-CZ" sz="2800" dirty="0" smtClean="0">
                <a:solidFill>
                  <a:srgbClr val="FF0000"/>
                </a:solidFill>
              </a:rPr>
              <a:t>, presbyopie)</a:t>
            </a:r>
          </a:p>
          <a:p>
            <a:pPr marL="0" indent="0">
              <a:buFont typeface="Arial" pitchFamily="34" charset="0"/>
              <a:buChar char="•"/>
              <a:tabLst>
                <a:tab pos="355600" algn="l"/>
              </a:tabLst>
            </a:pPr>
            <a:r>
              <a:rPr lang="cs-CZ" sz="2800" b="1" dirty="0" smtClean="0">
                <a:solidFill>
                  <a:srgbClr val="1A0200"/>
                </a:solidFill>
              </a:rPr>
              <a:t>  </a:t>
            </a:r>
            <a:r>
              <a:rPr lang="cs-CZ" sz="2800" dirty="0" smtClean="0">
                <a:solidFill>
                  <a:srgbClr val="1A0200"/>
                </a:solidFill>
              </a:rPr>
              <a:t>blízký bod ve větší vzdálenosti od oka</a:t>
            </a:r>
          </a:p>
          <a:p>
            <a:pPr marL="0" indent="0">
              <a:buFont typeface="Arial" pitchFamily="34" charset="0"/>
              <a:buChar char="•"/>
              <a:tabLst>
                <a:tab pos="14335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  daleký bod v nekonečné vzdálenosti</a:t>
            </a:r>
          </a:p>
          <a:p>
            <a:pPr marL="0" indent="0">
              <a:buFont typeface="Arial" pitchFamily="34" charset="0"/>
              <a:buChar char="•"/>
              <a:tabLst>
                <a:tab pos="14335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  obraz předmětu se zobrazí za sítnicí</a:t>
            </a:r>
          </a:p>
          <a:p>
            <a:pPr marL="0" indent="0">
              <a:buFont typeface="Arial" pitchFamily="34" charset="0"/>
              <a:buChar char="•"/>
              <a:tabLst>
                <a:tab pos="273050" algn="l"/>
                <a:tab pos="3411538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  odstranění </a:t>
            </a:r>
            <a:r>
              <a:rPr lang="cs-CZ" sz="2800" dirty="0" smtClean="0">
                <a:solidFill>
                  <a:srgbClr val="00B0F0"/>
                </a:solidFill>
              </a:rPr>
              <a:t>spojkou</a:t>
            </a:r>
            <a:r>
              <a:rPr lang="cs-CZ" sz="2800" dirty="0" smtClean="0">
                <a:solidFill>
                  <a:srgbClr val="2FC9FF"/>
                </a:solidFill>
              </a:rPr>
              <a:t> </a:t>
            </a:r>
            <a:r>
              <a:rPr lang="cs-CZ" sz="2800" dirty="0" smtClean="0">
                <a:solidFill>
                  <a:srgbClr val="1A0200"/>
                </a:solidFill>
              </a:rPr>
              <a:t>(zvětší příliš malou optickou 		  	 mohutnost oční čočky)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pic>
        <p:nvPicPr>
          <p:cNvPr id="63491" name="Picture 3" descr="C:\Documents and Settings\mat\Dokumenty\Obrázky\imagesCAH271Z9.jpg"/>
          <p:cNvPicPr>
            <a:picLocks noChangeAspect="1" noChangeArrowheads="1"/>
          </p:cNvPicPr>
          <p:nvPr/>
        </p:nvPicPr>
        <p:blipFill>
          <a:blip r:embed="rId2" cstate="print">
            <a:lum bright="-12000" contrast="-3000"/>
          </a:blip>
          <a:srcRect/>
          <a:stretch>
            <a:fillRect/>
          </a:stretch>
        </p:blipFill>
        <p:spPr bwMode="auto">
          <a:xfrm>
            <a:off x="1285852" y="5000636"/>
            <a:ext cx="3214710" cy="1209675"/>
          </a:xfrm>
          <a:prstGeom prst="rect">
            <a:avLst/>
          </a:prstGeom>
          <a:noFill/>
        </p:spPr>
      </p:pic>
      <p:pic>
        <p:nvPicPr>
          <p:cNvPr id="63492" name="Picture 4" descr="C:\Documents and Settings\mat\Dokumenty\Obrázky\imagesCABTZGM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928802"/>
            <a:ext cx="1947863" cy="1838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Lidské oko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514351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Dalekozrakost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pic>
        <p:nvPicPr>
          <p:cNvPr id="64514" name="Picture 2" descr="C:\Documents and Settings\mat\Dokumenty\Obrázky\untitledýý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000240"/>
            <a:ext cx="3500462" cy="1785950"/>
          </a:xfrm>
          <a:prstGeom prst="rect">
            <a:avLst/>
          </a:prstGeom>
          <a:noFill/>
        </p:spPr>
      </p:pic>
      <p:pic>
        <p:nvPicPr>
          <p:cNvPr id="64517" name="Picture 5" descr="C:\Documents and Settings\mat\Dokumenty\Obrázky\imagesr.jpg"/>
          <p:cNvPicPr>
            <a:picLocks noChangeAspect="1" noChangeArrowheads="1"/>
          </p:cNvPicPr>
          <p:nvPr/>
        </p:nvPicPr>
        <p:blipFill>
          <a:blip r:embed="rId3" cstate="print">
            <a:lum bright="-12000" contrast="33000"/>
          </a:blip>
          <a:srcRect/>
          <a:stretch>
            <a:fillRect/>
          </a:stretch>
        </p:blipFill>
        <p:spPr bwMode="auto">
          <a:xfrm>
            <a:off x="5357818" y="4036465"/>
            <a:ext cx="3214710" cy="2128839"/>
          </a:xfrm>
          <a:prstGeom prst="rect">
            <a:avLst/>
          </a:prstGeom>
          <a:noFill/>
        </p:spPr>
      </p:pic>
      <p:pic>
        <p:nvPicPr>
          <p:cNvPr id="64521" name="Picture 9" descr="C:\Documents and Settings\mat\Dokumenty\Obrázky\imagesCAO062XY.jpg"/>
          <p:cNvPicPr>
            <a:picLocks noChangeAspect="1" noChangeArrowheads="1"/>
          </p:cNvPicPr>
          <p:nvPr/>
        </p:nvPicPr>
        <p:blipFill>
          <a:blip r:embed="rId4" cstate="print">
            <a:lum bright="13000" contrast="32000"/>
          </a:blip>
          <a:srcRect/>
          <a:stretch>
            <a:fillRect/>
          </a:stretch>
        </p:blipFill>
        <p:spPr bwMode="auto">
          <a:xfrm>
            <a:off x="357158" y="2571744"/>
            <a:ext cx="464347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Optické 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14488"/>
            <a:ext cx="8892480" cy="514351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Optické přístroje</a:t>
            </a:r>
          </a:p>
          <a:p>
            <a:pPr marL="0" indent="0">
              <a:buFont typeface="Wingdings" pitchFamily="2" charset="2"/>
              <a:buChar char="Ø"/>
              <a:tabLst>
                <a:tab pos="450850" algn="l"/>
              </a:tabLst>
            </a:pPr>
            <a:r>
              <a:rPr lang="cs-CZ" sz="2800" dirty="0" smtClean="0"/>
              <a:t>  optické soustavy(čoček, zrcadel, hranolů), jejichž  	optické středy leží na ose</a:t>
            </a:r>
          </a:p>
          <a:p>
            <a:pPr marL="0" indent="0">
              <a:buFont typeface="Wingdings" pitchFamily="2" charset="2"/>
              <a:buChar char="Ø"/>
              <a:tabLst>
                <a:tab pos="355600" algn="l"/>
              </a:tabLst>
            </a:pPr>
            <a:r>
              <a:rPr lang="cs-CZ" sz="2800" dirty="0" smtClean="0"/>
              <a:t> používáme je pro pozorování předmětů, které jsou 	velmi malé nebo velmi vzdálené</a:t>
            </a:r>
          </a:p>
          <a:p>
            <a:pPr marL="0" indent="0">
              <a:buFont typeface="Wingdings" pitchFamily="2" charset="2"/>
              <a:buChar char="Ø"/>
              <a:tabLst>
                <a:tab pos="355600" algn="l"/>
              </a:tabLst>
            </a:pPr>
            <a:r>
              <a:rPr lang="cs-CZ" sz="2800" dirty="0" smtClean="0"/>
              <a:t> využívají chod světelného paprsku, zákon odrazu, 	zákon lomu</a:t>
            </a:r>
          </a:p>
          <a:p>
            <a:pPr marL="0" indent="0">
              <a:buFont typeface="Wingdings" pitchFamily="2" charset="2"/>
              <a:buChar char="Ø"/>
              <a:tabLst>
                <a:tab pos="355600" algn="l"/>
              </a:tabLst>
            </a:pPr>
            <a:r>
              <a:rPr lang="cs-CZ" sz="2800" dirty="0" smtClean="0"/>
              <a:t> zřetelného vidění určuje </a:t>
            </a:r>
            <a:r>
              <a:rPr lang="cs-CZ" sz="2800" dirty="0" smtClean="0">
                <a:solidFill>
                  <a:srgbClr val="00B0F0"/>
                </a:solidFill>
              </a:rPr>
              <a:t>zorný úhel </a:t>
            </a:r>
            <a:r>
              <a:rPr lang="el-GR" sz="2800" dirty="0" smtClean="0">
                <a:solidFill>
                  <a:srgbClr val="00B0F0"/>
                </a:solidFill>
                <a:latin typeface="DejaVu Sans Condensed"/>
                <a:ea typeface="DejaVu Sans Condensed"/>
                <a:cs typeface="DejaVu Sans Condensed"/>
              </a:rPr>
              <a:t>τ</a:t>
            </a:r>
            <a:endParaRPr lang="cs-CZ" sz="2800" dirty="0" smtClean="0">
              <a:solidFill>
                <a:srgbClr val="00B0F0"/>
              </a:solidFill>
              <a:latin typeface="DejaVu Sans Condensed"/>
              <a:ea typeface="DejaVu Sans Condensed"/>
              <a:cs typeface="DejaVu Sans Condensed"/>
            </a:endParaRPr>
          </a:p>
          <a:p>
            <a:pPr marL="0" indent="0">
              <a:buNone/>
              <a:tabLst>
                <a:tab pos="355600" algn="l"/>
              </a:tabLst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Optické 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5143512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  <a:tabLst>
                <a:tab pos="355600" algn="l"/>
              </a:tabLst>
            </a:pPr>
            <a:r>
              <a:rPr lang="cs-CZ" sz="2800" dirty="0" smtClean="0">
                <a:solidFill>
                  <a:srgbClr val="1A0200"/>
                </a:solidFill>
                <a:ea typeface="DejaVu Sans Condensed"/>
                <a:cs typeface="DejaVu Sans Condensed"/>
              </a:rPr>
              <a:t> </a:t>
            </a:r>
            <a:r>
              <a:rPr lang="cs-CZ" sz="2800" dirty="0" smtClean="0">
                <a:solidFill>
                  <a:srgbClr val="00B0F0"/>
                </a:solidFill>
                <a:ea typeface="DejaVu Sans Condensed"/>
                <a:cs typeface="DejaVu Sans Condensed"/>
              </a:rPr>
              <a:t>zorný úhel </a:t>
            </a:r>
            <a:r>
              <a:rPr lang="cs-CZ" sz="2800" dirty="0" smtClean="0">
                <a:solidFill>
                  <a:srgbClr val="1A0200"/>
                </a:solidFill>
                <a:ea typeface="DejaVu Sans Condensed"/>
                <a:cs typeface="DejaVu Sans Condensed"/>
              </a:rPr>
              <a:t>-  </a:t>
            </a:r>
            <a:r>
              <a:rPr lang="cs-CZ" sz="2800" dirty="0" smtClean="0">
                <a:ea typeface="DejaVu Sans Condensed"/>
                <a:cs typeface="DejaVu Sans Condensed"/>
              </a:rPr>
              <a:t>svírají jej okrajové paprsky předmětu, 			      které procházejí středem oční čočky</a:t>
            </a:r>
          </a:p>
          <a:p>
            <a:pPr marL="0" indent="0">
              <a:buNone/>
              <a:tabLst>
                <a:tab pos="355600" algn="l"/>
                <a:tab pos="2155825" algn="l"/>
              </a:tabLst>
            </a:pPr>
            <a:r>
              <a:rPr lang="cs-CZ" sz="2800" dirty="0" smtClean="0">
                <a:ea typeface="DejaVu Sans Condensed"/>
                <a:cs typeface="DejaVu Sans Condensed"/>
              </a:rPr>
              <a:t>		-  závisí na: vzdálenosti předmětu a</a:t>
            </a:r>
          </a:p>
          <a:p>
            <a:pPr marL="0" indent="0">
              <a:buNone/>
              <a:tabLst>
                <a:tab pos="355600" algn="l"/>
                <a:tab pos="2155825" algn="l"/>
              </a:tabLst>
            </a:pPr>
            <a:r>
              <a:rPr lang="cs-CZ" sz="2800" dirty="0" smtClean="0">
                <a:ea typeface="DejaVu Sans Condensed"/>
                <a:cs typeface="DejaVu Sans Condensed"/>
              </a:rPr>
              <a:t>				     velikosti předmětu</a:t>
            </a:r>
          </a:p>
          <a:p>
            <a:pPr marL="0" indent="0">
              <a:buNone/>
              <a:tabLst>
                <a:tab pos="355600" algn="l"/>
              </a:tabLst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pic>
        <p:nvPicPr>
          <p:cNvPr id="66563" name="Picture 3" descr="C:\Documents and Settings\mat\Dokumenty\Obrázky\untitled§.bmp"/>
          <p:cNvPicPr>
            <a:picLocks noChangeAspect="1" noChangeArrowheads="1"/>
          </p:cNvPicPr>
          <p:nvPr/>
        </p:nvPicPr>
        <p:blipFill>
          <a:blip r:embed="rId3" cstate="print">
            <a:lum bright="-23000" contrast="48000"/>
          </a:blip>
          <a:srcRect/>
          <a:stretch>
            <a:fillRect/>
          </a:stretch>
        </p:blipFill>
        <p:spPr bwMode="auto">
          <a:xfrm>
            <a:off x="4572000" y="4143380"/>
            <a:ext cx="4214842" cy="2071702"/>
          </a:xfrm>
          <a:prstGeom prst="rect">
            <a:avLst/>
          </a:prstGeom>
          <a:noFill/>
        </p:spPr>
      </p:pic>
      <p:pic>
        <p:nvPicPr>
          <p:cNvPr id="67586" name="Picture 2" descr="C:\Documents and Settings\mat\Dokumenty\Obrázky\imagesCA550RL9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8000" contrast="42000"/>
          </a:blip>
          <a:srcRect/>
          <a:stretch>
            <a:fillRect/>
          </a:stretch>
        </p:blipFill>
        <p:spPr bwMode="auto">
          <a:xfrm>
            <a:off x="285720" y="3214686"/>
            <a:ext cx="407196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Optické 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14488"/>
            <a:ext cx="8892480" cy="5143512"/>
          </a:xfrm>
        </p:spPr>
        <p:txBody>
          <a:bodyPr/>
          <a:lstStyle/>
          <a:p>
            <a:pPr marL="0" indent="0">
              <a:buNone/>
              <a:tabLst>
                <a:tab pos="355600" algn="l"/>
              </a:tabLst>
            </a:pPr>
            <a:r>
              <a:rPr lang="cs-CZ" sz="2800" dirty="0" smtClean="0"/>
              <a:t>Rozdělení optických přístrojů:</a:t>
            </a:r>
          </a:p>
          <a:p>
            <a:pPr marL="514350" indent="-514350">
              <a:buNone/>
              <a:tabLst>
                <a:tab pos="355600" algn="l"/>
                <a:tab pos="2416175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a)</a:t>
            </a:r>
            <a:r>
              <a:rPr lang="cs-CZ" sz="2800" dirty="0" smtClean="0">
                <a:solidFill>
                  <a:srgbClr val="00B0F0"/>
                </a:solidFill>
              </a:rPr>
              <a:t> subjektivní </a:t>
            </a:r>
            <a:r>
              <a:rPr lang="cs-CZ" sz="2800" dirty="0" smtClean="0"/>
              <a:t>- neskutečný obraz subjektivně 	pozorujeme okem</a:t>
            </a:r>
          </a:p>
          <a:p>
            <a:pPr marL="514350" indent="-514350">
              <a:buNone/>
              <a:tabLst>
                <a:tab pos="355600" algn="l"/>
                <a:tab pos="2155825" algn="l"/>
                <a:tab pos="2416175" algn="l"/>
              </a:tabLst>
            </a:pPr>
            <a:r>
              <a:rPr lang="cs-CZ" sz="2800" dirty="0" smtClean="0"/>
              <a:t>			- 	lupa, mikroskop, dalekohled</a:t>
            </a:r>
          </a:p>
          <a:p>
            <a:pPr marL="0" indent="0">
              <a:buNone/>
              <a:tabLst>
                <a:tab pos="355600" algn="l"/>
                <a:tab pos="2238375" algn="l"/>
              </a:tabLst>
            </a:pPr>
            <a:r>
              <a:rPr lang="cs-CZ" sz="2800" dirty="0" smtClean="0"/>
              <a:t>b)</a:t>
            </a:r>
            <a:r>
              <a:rPr lang="cs-CZ" sz="2800" dirty="0" smtClean="0">
                <a:solidFill>
                  <a:srgbClr val="2FC9FF"/>
                </a:solidFill>
              </a:rPr>
              <a:t> </a:t>
            </a:r>
            <a:r>
              <a:rPr lang="cs-CZ" sz="2800" dirty="0" smtClean="0">
                <a:solidFill>
                  <a:srgbClr val="00B0F0"/>
                </a:solidFill>
              </a:rPr>
              <a:t>objektivní</a:t>
            </a:r>
            <a:r>
              <a:rPr lang="cs-CZ" sz="2800" dirty="0" smtClean="0">
                <a:solidFill>
                  <a:srgbClr val="2FC9FF"/>
                </a:solidFill>
              </a:rPr>
              <a:t> </a:t>
            </a:r>
            <a:r>
              <a:rPr lang="cs-CZ" sz="2800" dirty="0" smtClean="0"/>
              <a:t>- skutečný obraz na projekční ploše, na 		filmu</a:t>
            </a:r>
          </a:p>
          <a:p>
            <a:pPr marL="0" indent="0">
              <a:buNone/>
              <a:tabLst>
                <a:tab pos="355600" algn="l"/>
                <a:tab pos="1979613" algn="l"/>
                <a:tab pos="2238375" algn="l"/>
              </a:tabLst>
            </a:pPr>
            <a:r>
              <a:rPr lang="cs-CZ" sz="2800" dirty="0" smtClean="0"/>
              <a:t>		- fotoaparát, kamera, zvětšovací 				  přístroj, diaprojektor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Optické 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5143512"/>
          </a:xfrm>
        </p:spPr>
        <p:txBody>
          <a:bodyPr/>
          <a:lstStyle/>
          <a:p>
            <a:pPr marL="0" indent="0">
              <a:buNone/>
              <a:tabLst>
                <a:tab pos="355600" algn="l"/>
                <a:tab pos="116046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Lupa</a:t>
            </a:r>
            <a:r>
              <a:rPr lang="cs-CZ" sz="2800" dirty="0" smtClean="0"/>
              <a:t> = jednoduchá spojná čočka(spojná soustava 			čoček) s ohniskovou vzdáleností menší než je 		konvenční zraková vzdálenost             </a:t>
            </a:r>
            <a:r>
              <a:rPr lang="cs-CZ" sz="2800" dirty="0" smtClean="0">
                <a:solidFill>
                  <a:srgbClr val="00B0F0"/>
                </a:solidFill>
              </a:rPr>
              <a:t>zvětšení 		zorného úhlu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cs-CZ" sz="2800" dirty="0" smtClean="0"/>
              <a:t>Jednoduchou spojkou – zvětšení 6x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6357950" y="2571744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8610" name="Picture 2" descr="C:\Documents and Settings\mat\Dokumenty\Obrázky\imagesCABE6Q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143380"/>
            <a:ext cx="4000528" cy="2500330"/>
          </a:xfrm>
          <a:prstGeom prst="rect">
            <a:avLst/>
          </a:prstGeom>
          <a:noFill/>
        </p:spPr>
      </p:pic>
      <p:pic>
        <p:nvPicPr>
          <p:cNvPr id="68612" name="Picture 4" descr="C:\Documents and Settings\mat\Dokumenty\Obrázky\untitledbb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643314"/>
            <a:ext cx="2371726" cy="220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Optické 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14488"/>
            <a:ext cx="8892480" cy="5143512"/>
          </a:xfrm>
        </p:spPr>
        <p:txBody>
          <a:bodyPr/>
          <a:lstStyle/>
          <a:p>
            <a:pPr marL="0" indent="0">
              <a:buNone/>
              <a:tabLst>
                <a:tab pos="1979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Mikroskop</a:t>
            </a:r>
            <a:r>
              <a:rPr lang="cs-CZ" sz="2800" dirty="0" smtClean="0"/>
              <a:t> = optická soustava složená z </a:t>
            </a:r>
            <a:r>
              <a:rPr lang="cs-CZ" sz="2800" dirty="0" smtClean="0">
                <a:solidFill>
                  <a:srgbClr val="00B0F0"/>
                </a:solidFill>
              </a:rPr>
              <a:t>objektivu 	</a:t>
            </a:r>
            <a:r>
              <a:rPr lang="cs-CZ" sz="2800" dirty="0" smtClean="0"/>
              <a:t>(blíže k předmětu) a </a:t>
            </a:r>
            <a:r>
              <a:rPr lang="cs-CZ" sz="2800" dirty="0" smtClean="0">
                <a:solidFill>
                  <a:srgbClr val="00B0F0"/>
                </a:solidFill>
              </a:rPr>
              <a:t>okuláru</a:t>
            </a:r>
            <a:r>
              <a:rPr lang="cs-CZ" sz="2800" dirty="0" smtClean="0">
                <a:solidFill>
                  <a:srgbClr val="2FC9FF"/>
                </a:solidFill>
              </a:rPr>
              <a:t> </a:t>
            </a:r>
            <a:r>
              <a:rPr lang="cs-CZ" sz="2800" dirty="0" smtClean="0"/>
              <a:t>(blíže k oku)</a:t>
            </a:r>
          </a:p>
          <a:p>
            <a:pPr marL="0" indent="0">
              <a:buNone/>
              <a:tabLst>
                <a:tab pos="355600" algn="l"/>
                <a:tab pos="1706563" algn="l"/>
                <a:tab pos="1787525" algn="l"/>
                <a:tab pos="1979613" algn="l"/>
              </a:tabLst>
            </a:pPr>
            <a:r>
              <a:rPr lang="cs-CZ" sz="2800" dirty="0" smtClean="0"/>
              <a:t>		- 	ke zvětšení zorného úhlu při pozorování 				velmi malých objektů</a:t>
            </a:r>
          </a:p>
          <a:p>
            <a:pPr marL="0" indent="0">
              <a:buFontTx/>
              <a:buChar char="-"/>
              <a:tabLst>
                <a:tab pos="355600" algn="l"/>
                <a:tab pos="1706563" algn="l"/>
                <a:tab pos="1787525" algn="l"/>
                <a:tab pos="1979613" algn="l"/>
              </a:tabLst>
            </a:pPr>
            <a:r>
              <a:rPr lang="cs-CZ" sz="2800" dirty="0" smtClean="0"/>
              <a:t>úhlové zvětšené</a:t>
            </a:r>
          </a:p>
          <a:p>
            <a:pPr marL="0" indent="0">
              <a:buNone/>
              <a:tabLst>
                <a:tab pos="355600" algn="l"/>
                <a:tab pos="1706563" algn="l"/>
                <a:tab pos="1787525" algn="l"/>
                <a:tab pos="1979613" algn="l"/>
              </a:tabLst>
            </a:pPr>
            <a:r>
              <a:rPr lang="cs-CZ" sz="2800" dirty="0" smtClean="0"/>
              <a:t> (1 000 – 2 000)x</a:t>
            </a:r>
          </a:p>
          <a:p>
            <a:pPr marL="0" indent="0">
              <a:buNone/>
              <a:tabLst>
                <a:tab pos="355600" algn="l"/>
                <a:tab pos="1979613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355600" algn="l"/>
                <a:tab pos="1706563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355600" algn="l"/>
                <a:tab pos="1160463" algn="l"/>
              </a:tabLst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pic>
        <p:nvPicPr>
          <p:cNvPr id="69634" name="Picture 2" descr="C:\Documents and Settings\mat\Dokumenty\Obrázky\imagesc.jpg"/>
          <p:cNvPicPr>
            <a:picLocks noChangeAspect="1" noChangeArrowheads="1"/>
          </p:cNvPicPr>
          <p:nvPr/>
        </p:nvPicPr>
        <p:blipFill>
          <a:blip r:embed="rId3" cstate="print">
            <a:lum bright="-12000" contrast="28000"/>
          </a:blip>
          <a:srcRect/>
          <a:stretch>
            <a:fillRect/>
          </a:stretch>
        </p:blipFill>
        <p:spPr bwMode="auto">
          <a:xfrm>
            <a:off x="3500430" y="3643314"/>
            <a:ext cx="4143404" cy="3071834"/>
          </a:xfrm>
          <a:prstGeom prst="rect">
            <a:avLst/>
          </a:prstGeom>
          <a:noFill/>
        </p:spPr>
      </p:pic>
      <p:pic>
        <p:nvPicPr>
          <p:cNvPr id="69635" name="Picture 3" descr="C:\Documents and Settings\mat\Dokumenty\Obrázky\imagesCAKG37H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643446"/>
            <a:ext cx="2000264" cy="1957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Optické 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14488"/>
            <a:ext cx="8892480" cy="5143512"/>
          </a:xfrm>
        </p:spPr>
        <p:txBody>
          <a:bodyPr/>
          <a:lstStyle/>
          <a:p>
            <a:pPr marL="0" indent="0">
              <a:buNone/>
              <a:tabLst>
                <a:tab pos="355600" algn="l"/>
                <a:tab pos="1979613" algn="l"/>
                <a:tab pos="2155825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Dalekohled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1A0200"/>
                </a:solidFill>
              </a:rPr>
              <a:t>= optická soustava umožňující vidět 				 vzdálené předměty</a:t>
            </a:r>
          </a:p>
          <a:p>
            <a:pPr marL="0" indent="0">
              <a:buFontTx/>
              <a:buChar char="-"/>
              <a:tabLst>
                <a:tab pos="355600" algn="l"/>
                <a:tab pos="1979613" algn="l"/>
                <a:tab pos="2155825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 složen z objektivu a okuláru</a:t>
            </a:r>
          </a:p>
          <a:p>
            <a:pPr marL="0" indent="0">
              <a:buFontTx/>
              <a:buChar char="-"/>
              <a:tabLst>
                <a:tab pos="355600" algn="l"/>
                <a:tab pos="1979613" algn="l"/>
                <a:tab pos="2155825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 zvětšení = poměr ohniskových vzdáleností</a:t>
            </a:r>
          </a:p>
          <a:p>
            <a:pPr marL="0" indent="0">
              <a:buFontTx/>
              <a:buChar char="-"/>
              <a:tabLst>
                <a:tab pos="273050" algn="l"/>
                <a:tab pos="1979613" algn="l"/>
                <a:tab pos="2155825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 obrazové ohnisko objektivu je shodné s předmětovým  	ohniskem okuláru</a:t>
            </a:r>
          </a:p>
          <a:p>
            <a:pPr marL="0" indent="0">
              <a:buNone/>
              <a:tabLst>
                <a:tab pos="273050" algn="l"/>
                <a:tab pos="1979613" algn="l"/>
                <a:tab pos="2155825" algn="l"/>
              </a:tabLst>
            </a:pPr>
            <a:endParaRPr lang="cs-CZ" sz="2800" dirty="0" smtClean="0">
              <a:solidFill>
                <a:srgbClr val="1A0200"/>
              </a:solidFill>
            </a:endParaRPr>
          </a:p>
          <a:p>
            <a:pPr marL="0" indent="0">
              <a:buNone/>
              <a:tabLst>
                <a:tab pos="355600" algn="l"/>
                <a:tab pos="1706563" algn="l"/>
                <a:tab pos="1787525" algn="l"/>
                <a:tab pos="1979613" algn="l"/>
              </a:tabLst>
            </a:pPr>
            <a:r>
              <a:rPr lang="cs-CZ" sz="2800" dirty="0" smtClean="0">
                <a:solidFill>
                  <a:srgbClr val="1A0200"/>
                </a:solidFill>
              </a:rPr>
              <a:t>		</a:t>
            </a:r>
          </a:p>
          <a:p>
            <a:pPr marL="0" indent="0">
              <a:buNone/>
              <a:tabLst>
                <a:tab pos="355600" algn="l"/>
                <a:tab pos="1979613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355600" algn="l"/>
                <a:tab pos="1706563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355600" algn="l"/>
                <a:tab pos="1160463" algn="l"/>
              </a:tabLst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pic>
        <p:nvPicPr>
          <p:cNvPr id="70658" name="Picture 2" descr="C:\Documents and Settings\mat\Dokumenty\Obrázky\untitledú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286256"/>
            <a:ext cx="3000396" cy="2286016"/>
          </a:xfrm>
          <a:prstGeom prst="rect">
            <a:avLst/>
          </a:prstGeom>
          <a:noFill/>
        </p:spPr>
      </p:pic>
      <p:pic>
        <p:nvPicPr>
          <p:cNvPr id="70659" name="Picture 3" descr="C:\Documents and Settings\mat\Dokumenty\Obrázky\untitledú´=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2357430"/>
            <a:ext cx="11049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Použitá literatura a www stránky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285750" y="1714500"/>
            <a:ext cx="8229600" cy="5000648"/>
          </a:xfrm>
        </p:spPr>
        <p:txBody>
          <a:bodyPr/>
          <a:lstStyle/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100" b="1" dirty="0" smtClean="0"/>
              <a:t>Fyzika pro gymnázia – Optika</a:t>
            </a:r>
          </a:p>
          <a:p>
            <a:pPr>
              <a:buFont typeface="Arial" pitchFamily="34" charset="0"/>
              <a:buChar char="•"/>
            </a:pPr>
            <a:r>
              <a:rPr lang="cs-CZ" sz="2100" dirty="0" err="1" smtClean="0"/>
              <a:t>doc.RNDr</a:t>
            </a:r>
            <a:r>
              <a:rPr lang="cs-CZ" sz="2100" dirty="0" smtClean="0"/>
              <a:t>. Oldřich Lepil,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pPr>
              <a:buNone/>
            </a:pPr>
            <a:r>
              <a:rPr lang="cs-CZ" sz="2100" b="1" dirty="0" smtClean="0"/>
              <a:t>Fyzika na dlani – středoškolský přehled s řešenými příklady</a:t>
            </a:r>
          </a:p>
          <a:p>
            <a:pPr>
              <a:buFont typeface="Arial" pitchFamily="34" charset="0"/>
              <a:buChar char="•"/>
            </a:pPr>
            <a:r>
              <a:rPr lang="cs-CZ" sz="2100" dirty="0" err="1" smtClean="0"/>
              <a:t>Mgr.Milan</a:t>
            </a:r>
            <a:r>
              <a:rPr lang="cs-CZ" sz="2100" dirty="0" smtClean="0"/>
              <a:t> Láska </a:t>
            </a:r>
          </a:p>
          <a:p>
            <a:pPr>
              <a:buNone/>
            </a:pPr>
            <a:r>
              <a:rPr lang="cs-CZ" sz="2100" b="1" dirty="0" smtClean="0"/>
              <a:t>Sbírka řešených úloh z fyziky pro SŠ</a:t>
            </a:r>
          </a:p>
          <a:p>
            <a:r>
              <a:rPr lang="cs-CZ" sz="2100" dirty="0" smtClean="0"/>
              <a:t>RNDr. Karel Bartuška</a:t>
            </a:r>
          </a:p>
          <a:p>
            <a:pPr>
              <a:buNone/>
            </a:pPr>
            <a:r>
              <a:rPr lang="cs-CZ" sz="2100" b="1" dirty="0" err="1" smtClean="0"/>
              <a:t>Fyzweb.cz</a:t>
            </a:r>
            <a:endParaRPr lang="cs-CZ" sz="2100" b="1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10" name="Picture 2" descr="E:\projekt!!!!\logoProjektu%20%C5%99%C3%ADjen[1]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857364"/>
            <a:ext cx="42481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Základní pojmy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606760" cy="4942902"/>
          </a:xfrm>
        </p:spPr>
        <p:txBody>
          <a:bodyPr/>
          <a:lstStyle/>
          <a:p>
            <a:pPr marL="514350" indent="-514350">
              <a:buNone/>
            </a:pPr>
            <a:r>
              <a:rPr lang="cs-CZ" sz="2800" dirty="0" smtClean="0">
                <a:solidFill>
                  <a:srgbClr val="1E0D00"/>
                </a:solidFill>
              </a:rPr>
              <a:t>2.  </a:t>
            </a:r>
            <a:r>
              <a:rPr lang="cs-CZ" sz="2800" dirty="0" smtClean="0">
                <a:solidFill>
                  <a:srgbClr val="FF0000"/>
                </a:solidFill>
              </a:rPr>
              <a:t>Zdánlivý (virtuální) obraz</a:t>
            </a:r>
          </a:p>
          <a:p>
            <a:pPr marL="0" lvl="1" indent="0">
              <a:buFont typeface="Arial" pitchFamily="34" charset="0"/>
              <a:buChar char="•"/>
              <a:tabLst>
                <a:tab pos="450850" algn="l"/>
              </a:tabLst>
            </a:pPr>
            <a:r>
              <a:rPr lang="cs-CZ" sz="2400" dirty="0" smtClean="0"/>
              <a:t>  	 </a:t>
            </a:r>
            <a:r>
              <a:rPr lang="cs-CZ" dirty="0" smtClean="0"/>
              <a:t>z optické soustavy – svazek paprsků rozbíhavý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2800" dirty="0" smtClean="0"/>
              <a:t>skutečný obraz nevzniká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2800" dirty="0" smtClean="0"/>
              <a:t>obraz nelze zachytit na stínítku</a:t>
            </a:r>
          </a:p>
          <a:p>
            <a:pPr marL="0" indent="0">
              <a:buFont typeface="Arial" pitchFamily="34" charset="0"/>
              <a:buChar char="•"/>
              <a:tabLst>
                <a:tab pos="450850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   	lze pozorovat okem – oční čočka změní   		rozbíhavé paprsky ve sbíhavé</a:t>
            </a:r>
          </a:p>
          <a:p>
            <a:pPr marL="0" indent="0">
              <a:buFont typeface="Arial" pitchFamily="34" charset="0"/>
              <a:buChar char="•"/>
              <a:tabLst>
                <a:tab pos="450850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	např. lupa</a:t>
            </a:r>
            <a:endParaRPr lang="cs-CZ" sz="2800" dirty="0" smtClean="0"/>
          </a:p>
          <a:p>
            <a:pPr marL="0" indent="0">
              <a:buNone/>
              <a:tabLst>
                <a:tab pos="541338" algn="l"/>
                <a:tab pos="2781300" algn="l"/>
              </a:tabLst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16385" name="Picture 1" descr="C:\Users\Petra\Desktop\dasa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653136"/>
            <a:ext cx="3398837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Základní pojmy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14488"/>
            <a:ext cx="8892480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Prostor:</a:t>
            </a:r>
          </a:p>
          <a:p>
            <a:pPr marL="514350" indent="-514350">
              <a:buNone/>
              <a:tabLst>
                <a:tab pos="2330450" algn="l"/>
              </a:tabLst>
            </a:pPr>
            <a:r>
              <a:rPr lang="cs-CZ" sz="2800" dirty="0" smtClean="0">
                <a:solidFill>
                  <a:srgbClr val="00B0F0"/>
                </a:solidFill>
              </a:rPr>
              <a:t>předmětový</a:t>
            </a:r>
            <a:r>
              <a:rPr lang="cs-CZ" sz="2800" dirty="0" smtClean="0">
                <a:solidFill>
                  <a:srgbClr val="E2002B"/>
                </a:solidFill>
              </a:rPr>
              <a:t> </a:t>
            </a:r>
            <a:r>
              <a:rPr lang="cs-CZ" sz="2800" dirty="0" smtClean="0"/>
              <a:t>= prostor před optickou soustavou, </a:t>
            </a:r>
          </a:p>
          <a:p>
            <a:pPr marL="514350" indent="-514350">
              <a:buNone/>
              <a:tabLst>
                <a:tab pos="2330450" algn="l"/>
              </a:tabLst>
            </a:pPr>
            <a:r>
              <a:rPr lang="cs-CZ" sz="2800" dirty="0" smtClean="0"/>
              <a:t>		ve kterém se nachází předmět</a:t>
            </a:r>
          </a:p>
          <a:p>
            <a:pPr marL="514350" indent="-514350">
              <a:buNone/>
              <a:tabLst>
                <a:tab pos="1970088" algn="l"/>
              </a:tabLst>
            </a:pPr>
            <a:r>
              <a:rPr lang="cs-CZ" sz="2800" dirty="0" smtClean="0">
                <a:solidFill>
                  <a:srgbClr val="00B0F0"/>
                </a:solidFill>
              </a:rPr>
              <a:t>obrazový</a:t>
            </a:r>
            <a:r>
              <a:rPr lang="cs-CZ" sz="2800" dirty="0" smtClean="0">
                <a:solidFill>
                  <a:srgbClr val="E2002B"/>
                </a:solidFill>
              </a:rPr>
              <a:t> </a:t>
            </a:r>
            <a:r>
              <a:rPr lang="cs-CZ" sz="2800" dirty="0" smtClean="0"/>
              <a:t>= prostor za optickou soustavou, v němž 	může ležet obraz předmětu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zrcadlem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14488"/>
            <a:ext cx="8892480" cy="4942902"/>
          </a:xfrm>
        </p:spPr>
        <p:txBody>
          <a:bodyPr/>
          <a:lstStyle/>
          <a:p>
            <a:pPr marL="514350" indent="-514350">
              <a:buNone/>
              <a:tabLst>
                <a:tab pos="3141663" algn="l"/>
              </a:tabLst>
            </a:pPr>
            <a:r>
              <a:rPr lang="cs-CZ" sz="2800" dirty="0" smtClean="0">
                <a:solidFill>
                  <a:srgbClr val="00B0F0"/>
                </a:solidFill>
              </a:rPr>
              <a:t>Zrcadlo</a:t>
            </a:r>
            <a:r>
              <a:rPr lang="cs-CZ" sz="2800" dirty="0" smtClean="0">
                <a:solidFill>
                  <a:srgbClr val="1E0D00"/>
                </a:solidFill>
              </a:rPr>
              <a:t> = hladká optická plocha.</a:t>
            </a:r>
          </a:p>
          <a:p>
            <a:pPr marL="514350" indent="-514350">
              <a:buNone/>
              <a:tabLst>
                <a:tab pos="314166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Zobrazení předmětů v důsledku </a:t>
            </a:r>
            <a:r>
              <a:rPr lang="cs-CZ" sz="2800" dirty="0" smtClean="0">
                <a:solidFill>
                  <a:srgbClr val="00B0F0"/>
                </a:solidFill>
              </a:rPr>
              <a:t>zákona odrazu </a:t>
            </a:r>
            <a:r>
              <a:rPr lang="cs-CZ" sz="2800" dirty="0" smtClean="0">
                <a:solidFill>
                  <a:srgbClr val="1E0D00"/>
                </a:solidFill>
              </a:rPr>
              <a:t>světla.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u="sng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u="sng" dirty="0" smtClean="0">
                <a:solidFill>
                  <a:srgbClr val="1E0D00"/>
                </a:solidFill>
              </a:rPr>
              <a:t>Rozdělení zrcadel:</a:t>
            </a:r>
          </a:p>
          <a:p>
            <a:pPr marL="514350" indent="-514350">
              <a:buAutoNum type="arabicPeriod"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rovinná</a:t>
            </a:r>
          </a:p>
          <a:p>
            <a:pPr marL="514350" indent="-514350">
              <a:buAutoNum type="arabicPeriod"/>
              <a:tabLst>
                <a:tab pos="350361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kulová  </a:t>
            </a:r>
            <a:r>
              <a:rPr lang="cs-CZ" sz="2800" dirty="0" smtClean="0">
                <a:solidFill>
                  <a:srgbClr val="1E0D00"/>
                </a:solidFill>
              </a:rPr>
              <a:t>a) </a:t>
            </a:r>
            <a:r>
              <a:rPr lang="cs-CZ" sz="2800" dirty="0" smtClean="0">
                <a:solidFill>
                  <a:srgbClr val="00B0F0"/>
                </a:solidFill>
              </a:rPr>
              <a:t>dutá</a:t>
            </a:r>
            <a:r>
              <a:rPr lang="cs-CZ" sz="2800" dirty="0" smtClean="0">
                <a:solidFill>
                  <a:srgbClr val="D68F00"/>
                </a:solidFill>
              </a:rPr>
              <a:t> </a:t>
            </a:r>
            <a:r>
              <a:rPr lang="cs-CZ" sz="2800" dirty="0" smtClean="0">
                <a:solidFill>
                  <a:srgbClr val="1E0D00"/>
                </a:solidFill>
              </a:rPr>
              <a:t>(konkávní)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                b) </a:t>
            </a:r>
            <a:r>
              <a:rPr lang="cs-CZ" sz="2800" dirty="0" smtClean="0">
                <a:solidFill>
                  <a:srgbClr val="00B0F0"/>
                </a:solidFill>
              </a:rPr>
              <a:t>vypuklá </a:t>
            </a:r>
            <a:r>
              <a:rPr lang="cs-CZ" sz="2800" dirty="0" smtClean="0">
                <a:solidFill>
                  <a:srgbClr val="1E0D00"/>
                </a:solidFill>
              </a:rPr>
              <a:t>(konvexní)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u="sng" dirty="0" smtClean="0">
                <a:solidFill>
                  <a:srgbClr val="1E0D00"/>
                </a:solidFill>
              </a:rPr>
              <a:t>Obraz: </a:t>
            </a:r>
            <a:r>
              <a:rPr lang="cs-CZ" sz="2800" dirty="0" smtClean="0">
                <a:solidFill>
                  <a:srgbClr val="00B0F0"/>
                </a:solidFill>
              </a:rPr>
              <a:t>skutečný </a:t>
            </a:r>
            <a:r>
              <a:rPr lang="cs-CZ" sz="2800" dirty="0" smtClean="0">
                <a:solidFill>
                  <a:srgbClr val="1E0D00"/>
                </a:solidFill>
              </a:rPr>
              <a:t>– před zrcadlem</a:t>
            </a:r>
          </a:p>
          <a:p>
            <a:pPr marL="514350" indent="-514350">
              <a:buNone/>
              <a:tabLst>
                <a:tab pos="350361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         </a:t>
            </a:r>
            <a:r>
              <a:rPr lang="cs-CZ" sz="2800" dirty="0" smtClean="0">
                <a:solidFill>
                  <a:srgbClr val="2FC9FF"/>
                </a:solidFill>
              </a:rPr>
              <a:t> </a:t>
            </a:r>
            <a:r>
              <a:rPr lang="cs-CZ" sz="2800" dirty="0" smtClean="0">
                <a:solidFill>
                  <a:srgbClr val="00B0F0"/>
                </a:solidFill>
              </a:rPr>
              <a:t>zdánlivý </a:t>
            </a:r>
            <a:r>
              <a:rPr lang="cs-CZ" sz="2800" dirty="0" smtClean="0">
                <a:solidFill>
                  <a:srgbClr val="1E0D00"/>
                </a:solidFill>
              </a:rPr>
              <a:t>– za zrcadlem </a:t>
            </a: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514350" indent="-514350">
              <a:buNone/>
              <a:tabLst>
                <a:tab pos="3503613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14337" name="Picture 1" descr="C:\Users\Petra\Desktop\dasa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56992"/>
            <a:ext cx="318135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Zobrazení zrcadlem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929718" cy="4942902"/>
          </a:xfrm>
        </p:spPr>
        <p:txBody>
          <a:bodyPr/>
          <a:lstStyle/>
          <a:p>
            <a:pPr marL="514350" indent="-514350">
              <a:buNone/>
              <a:tabLst>
                <a:tab pos="3503613" algn="l"/>
              </a:tabLst>
            </a:pPr>
            <a:r>
              <a:rPr lang="cs-CZ" dirty="0" smtClean="0">
                <a:solidFill>
                  <a:srgbClr val="FF0000"/>
                </a:solidFill>
              </a:rPr>
              <a:t>1. Rovinné zrcadlo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336900" name="Picture 4" descr="C:\Documents and Settings\mat\Dokumenty\Obrázky\imagesCAO0FSF4.jpg"/>
          <p:cNvPicPr>
            <a:picLocks noChangeAspect="1" noChangeArrowheads="1"/>
          </p:cNvPicPr>
          <p:nvPr/>
        </p:nvPicPr>
        <p:blipFill>
          <a:blip r:embed="rId2" cstate="print">
            <a:lum bright="-11000" contrast="-3000"/>
          </a:blip>
          <a:srcRect/>
          <a:stretch>
            <a:fillRect/>
          </a:stretch>
        </p:blipFill>
        <p:spPr bwMode="auto">
          <a:xfrm>
            <a:off x="642910" y="2714620"/>
            <a:ext cx="4857784" cy="3571900"/>
          </a:xfrm>
          <a:prstGeom prst="rect">
            <a:avLst/>
          </a:prstGeom>
          <a:noFill/>
        </p:spPr>
      </p:pic>
      <p:pic>
        <p:nvPicPr>
          <p:cNvPr id="336901" name="Picture 5" descr="C:\Documents and Settings\mat\Dokumenty\Obrázky\untitledaa.bmp"/>
          <p:cNvPicPr>
            <a:picLocks noChangeAspect="1" noChangeArrowheads="1"/>
          </p:cNvPicPr>
          <p:nvPr/>
        </p:nvPicPr>
        <p:blipFill>
          <a:blip r:embed="rId3" cstate="print">
            <a:lum bright="22000" contrast="26000"/>
          </a:blip>
          <a:srcRect/>
          <a:stretch>
            <a:fillRect/>
          </a:stretch>
        </p:blipFill>
        <p:spPr bwMode="auto">
          <a:xfrm>
            <a:off x="5857884" y="2928934"/>
            <a:ext cx="307183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7177</TotalTime>
  <Words>1256</Words>
  <Application>Microsoft Office PowerPoint</Application>
  <PresentationFormat>Předvádění na obrazovce (4:3)</PresentationFormat>
  <Paragraphs>509</Paragraphs>
  <Slides>59</Slides>
  <Notes>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1" baseType="lpstr">
      <vt:lpstr>Výchozí návrh</vt:lpstr>
      <vt:lpstr>Rovnice</vt:lpstr>
      <vt:lpstr>Optické zobrazování</vt:lpstr>
      <vt:lpstr>Základní pojmy</vt:lpstr>
      <vt:lpstr>Základní pojmy</vt:lpstr>
      <vt:lpstr>Základní pojmy</vt:lpstr>
      <vt:lpstr>Základní pojmy</vt:lpstr>
      <vt:lpstr>Základní pojmy</vt:lpstr>
      <vt:lpstr>Základní pojmy</vt:lpstr>
      <vt:lpstr>Zobrazení zrcadlem</vt:lpstr>
      <vt:lpstr>Zobrazení zrcadlem</vt:lpstr>
      <vt:lpstr>Zobrazení zrcadlem</vt:lpstr>
      <vt:lpstr>Zobrazení zrcadlem</vt:lpstr>
      <vt:lpstr>Zobrazení zrcadlem</vt:lpstr>
      <vt:lpstr>Zobrazení zrcadlem</vt:lpstr>
      <vt:lpstr>Zobrazení zrcadlem</vt:lpstr>
      <vt:lpstr>Zobrazení zrcadlem</vt:lpstr>
      <vt:lpstr>Zobrazení zrcadlem</vt:lpstr>
      <vt:lpstr>Zobrazení zrcadlem</vt:lpstr>
      <vt:lpstr>Zobrazení zrcadlem</vt:lpstr>
      <vt:lpstr>Zobrazení zrcadlem</vt:lpstr>
      <vt:lpstr>Zobrazení zrcadlem</vt:lpstr>
      <vt:lpstr>Zobrazení čočkou</vt:lpstr>
      <vt:lpstr>Zobrazení čočkou</vt:lpstr>
      <vt:lpstr>Zobrazení čočkou</vt:lpstr>
      <vt:lpstr>Příklad:</vt:lpstr>
      <vt:lpstr>Zobrazení čočkou</vt:lpstr>
      <vt:lpstr>Zobrazení čočkou</vt:lpstr>
      <vt:lpstr>Zobrazení čočkou</vt:lpstr>
      <vt:lpstr>Zobrazení čočkou</vt:lpstr>
      <vt:lpstr>Zobrazení čočkou</vt:lpstr>
      <vt:lpstr>Zobrazení čočkou</vt:lpstr>
      <vt:lpstr>Zobrazení čočkou</vt:lpstr>
      <vt:lpstr>Zobrazení čočkou</vt:lpstr>
      <vt:lpstr>Zobrazení čočkou</vt:lpstr>
      <vt:lpstr>Zobrazení čočkou</vt:lpstr>
      <vt:lpstr>Zobrazení čočkou</vt:lpstr>
      <vt:lpstr>Zobrazení čočkou</vt:lpstr>
      <vt:lpstr>Zobrazení čočkou</vt:lpstr>
      <vt:lpstr>Zobrazení čočkou</vt:lpstr>
      <vt:lpstr>Zobrazení čočkou</vt:lpstr>
      <vt:lpstr>Zobrazení čočkou</vt:lpstr>
      <vt:lpstr>Zobrazení čočkou</vt:lpstr>
      <vt:lpstr>Příklad:</vt:lpstr>
      <vt:lpstr>Zobrazení čočkou</vt:lpstr>
      <vt:lpstr>Zobrazení čočkou</vt:lpstr>
      <vt:lpstr>Příklad:</vt:lpstr>
      <vt:lpstr>Lidské oko</vt:lpstr>
      <vt:lpstr>Lidské oko</vt:lpstr>
      <vt:lpstr>Lidské oko</vt:lpstr>
      <vt:lpstr>Lidské oko</vt:lpstr>
      <vt:lpstr>Lidské oko</vt:lpstr>
      <vt:lpstr>Lidské oko</vt:lpstr>
      <vt:lpstr>Lidské oko</vt:lpstr>
      <vt:lpstr>Optické přístroje</vt:lpstr>
      <vt:lpstr>Optické přístroje</vt:lpstr>
      <vt:lpstr>Optické přístroje</vt:lpstr>
      <vt:lpstr>Optické přístroje</vt:lpstr>
      <vt:lpstr>Optické přístroje</vt:lpstr>
      <vt:lpstr>Optické přístroje</vt:lpstr>
      <vt:lpstr>Použitá literatura a www stránky</vt:lpstr>
    </vt:vector>
  </TitlesOfParts>
  <Company>projekce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Josef Čermák</dc:creator>
  <cp:lastModifiedBy>Petra</cp:lastModifiedBy>
  <cp:revision>747</cp:revision>
  <dcterms:created xsi:type="dcterms:W3CDTF">2005-08-09T19:25:46Z</dcterms:created>
  <dcterms:modified xsi:type="dcterms:W3CDTF">2011-11-20T20:02:36Z</dcterms:modified>
</cp:coreProperties>
</file>