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57" r:id="rId3"/>
    <p:sldId id="269" r:id="rId4"/>
    <p:sldId id="258" r:id="rId5"/>
    <p:sldId id="270" r:id="rId6"/>
    <p:sldId id="271" r:id="rId7"/>
    <p:sldId id="272" r:id="rId8"/>
    <p:sldId id="259" r:id="rId9"/>
    <p:sldId id="273" r:id="rId10"/>
    <p:sldId id="275" r:id="rId11"/>
    <p:sldId id="274" r:id="rId12"/>
    <p:sldId id="296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6" r:id="rId22"/>
    <p:sldId id="284" r:id="rId23"/>
    <p:sldId id="285" r:id="rId24"/>
    <p:sldId id="287" r:id="rId25"/>
    <p:sldId id="289" r:id="rId26"/>
    <p:sldId id="288" r:id="rId27"/>
    <p:sldId id="297" r:id="rId28"/>
    <p:sldId id="290" r:id="rId29"/>
    <p:sldId id="291" r:id="rId30"/>
    <p:sldId id="292" r:id="rId31"/>
    <p:sldId id="293" r:id="rId32"/>
    <p:sldId id="295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235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86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32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89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06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85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81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0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23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9DB0543-C66C-4E37-9B7A-1D97C374F0A6}" type="datetimeFigureOut">
              <a:rPr lang="cs-CZ" smtClean="0"/>
              <a:pPr/>
              <a:t>16.01.2020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FFFF0F4-ED86-4CFE-9CB9-5B5CD667227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366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5306936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/>
              <a:t>ADO.NET – </a:t>
            </a:r>
            <a:r>
              <a:rPr lang="cs-CZ" sz="4400" dirty="0" err="1" smtClean="0"/>
              <a:t>Command</a:t>
            </a:r>
            <a:endParaRPr lang="cs-CZ" sz="4400" dirty="0" smtClean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Vytvořil: Jaroslav Kudr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142852"/>
            <a:ext cx="966790" cy="96679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626247"/>
            <a:ext cx="7604943" cy="59747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accent2">
                    <a:lumMod val="75000"/>
                  </a:schemeClr>
                </a:solidFill>
              </a:rPr>
              <a:t>Úkol 1</a:t>
            </a:r>
            <a:endParaRPr lang="cs-CZ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88840"/>
            <a:ext cx="3786214" cy="2928958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Vytvořte aplikaci, která</a:t>
            </a:r>
          </a:p>
          <a:p>
            <a:pPr>
              <a:buNone/>
            </a:pPr>
            <a:r>
              <a:rPr lang="cs-CZ" dirty="0" smtClean="0"/>
              <a:t>do </a:t>
            </a:r>
            <a:r>
              <a:rPr lang="cs-CZ" b="1" i="1" dirty="0" err="1" smtClean="0"/>
              <a:t>RichTextBoxu</a:t>
            </a:r>
            <a:r>
              <a:rPr lang="cs-CZ" dirty="0" smtClean="0"/>
              <a:t> vypíše</a:t>
            </a:r>
          </a:p>
          <a:p>
            <a:pPr>
              <a:buNone/>
            </a:pPr>
            <a:r>
              <a:rPr lang="cs-CZ" dirty="0" smtClean="0"/>
              <a:t>všechny </a:t>
            </a:r>
            <a:r>
              <a:rPr lang="cs-CZ" b="1" i="1" dirty="0" smtClean="0"/>
              <a:t>osoby </a:t>
            </a:r>
            <a:r>
              <a:rPr lang="cs-CZ" dirty="0" smtClean="0"/>
              <a:t>z tabulky Person</a:t>
            </a:r>
          </a:p>
          <a:p>
            <a:pPr>
              <a:buNone/>
            </a:pPr>
            <a:r>
              <a:rPr lang="cs-CZ" dirty="0" smtClean="0"/>
              <a:t>Z konkrétního města, název města</a:t>
            </a:r>
          </a:p>
          <a:p>
            <a:pPr>
              <a:buNone/>
            </a:pPr>
            <a:r>
              <a:rPr lang="cs-CZ" dirty="0" smtClean="0"/>
              <a:t>zadejte prostřednictvím</a:t>
            </a:r>
          </a:p>
          <a:p>
            <a:pPr>
              <a:buNone/>
            </a:pPr>
            <a:r>
              <a:rPr lang="cs-CZ" b="1" i="1" dirty="0" err="1" smtClean="0"/>
              <a:t>textBoxu</a:t>
            </a:r>
            <a:endParaRPr lang="cs-CZ" b="1" i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395536" y="5301896"/>
            <a:ext cx="8286808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Řešení</a:t>
            </a:r>
            <a:r>
              <a:rPr lang="cs-CZ" sz="3200" b="1" i="1" dirty="0" smtClean="0"/>
              <a:t>: </a:t>
            </a:r>
            <a:r>
              <a:rPr lang="cs-CZ" sz="3200" b="1" i="1" dirty="0" err="1" smtClean="0"/>
              <a:t>Moodle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Obrázek 7" descr="cviceni, uk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62" y="285728"/>
            <a:ext cx="714380" cy="71438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5589" y="2107225"/>
            <a:ext cx="3095625" cy="263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solidFill>
                  <a:schemeClr val="accent2">
                    <a:lumMod val="75000"/>
                  </a:schemeClr>
                </a:solidFill>
              </a:rPr>
              <a:t>SQL </a:t>
            </a:r>
            <a:r>
              <a:rPr lang="cs-CZ" sz="6600" dirty="0" err="1" smtClean="0">
                <a:solidFill>
                  <a:schemeClr val="accent2">
                    <a:lumMod val="75000"/>
                  </a:schemeClr>
                </a:solidFill>
              </a:rPr>
              <a:t>DOtaz</a:t>
            </a:r>
            <a:endParaRPr lang="cs-CZ" sz="6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095" y="1988840"/>
            <a:ext cx="8073897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43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accent2">
                    <a:lumMod val="75000"/>
                  </a:schemeClr>
                </a:solidFill>
              </a:rPr>
              <a:t>SQL </a:t>
            </a:r>
            <a:r>
              <a:rPr lang="cs-CZ" sz="5400" dirty="0" err="1" smtClean="0">
                <a:solidFill>
                  <a:schemeClr val="accent2">
                    <a:lumMod val="75000"/>
                  </a:schemeClr>
                </a:solidFill>
              </a:rPr>
              <a:t>injection</a:t>
            </a:r>
            <a:endParaRPr lang="cs-CZ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1154409"/>
          </a:xfrm>
        </p:spPr>
        <p:txBody>
          <a:bodyPr>
            <a:normAutofit/>
          </a:bodyPr>
          <a:lstStyle/>
          <a:p>
            <a:r>
              <a:rPr lang="cs-CZ" dirty="0" smtClean="0"/>
              <a:t>Co je může být problémem v předchozí aplikaci? (zaměřte se na zadávání parametru do </a:t>
            </a:r>
            <a:r>
              <a:rPr lang="cs-CZ" dirty="0" err="1" smtClean="0"/>
              <a:t>textboxu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00034" y="3143248"/>
            <a:ext cx="8001056" cy="32861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3200" dirty="0" smtClean="0"/>
              <a:t>Podívejte se do DB na první záznam tabulky </a:t>
            </a:r>
            <a:r>
              <a:rPr lang="cs-CZ" sz="3200" b="1" i="1" dirty="0" err="1" smtClean="0"/>
              <a:t>Production.Product</a:t>
            </a:r>
            <a:r>
              <a:rPr lang="cs-CZ" sz="3200" dirty="0" smtClean="0"/>
              <a:t> například na hodnotu </a:t>
            </a:r>
            <a:r>
              <a:rPr lang="cs-CZ" sz="3200" b="1" i="1" dirty="0" err="1" smtClean="0"/>
              <a:t>Name</a:t>
            </a:r>
            <a:r>
              <a:rPr lang="cs-CZ" sz="3200" dirty="0" smtClean="0"/>
              <a:t>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3200" dirty="0" smtClean="0"/>
              <a:t>Spusťte aplikaci, a do </a:t>
            </a:r>
            <a:r>
              <a:rPr lang="cs-CZ" sz="3200" b="1" dirty="0" err="1" smtClean="0"/>
              <a:t>txtMesto</a:t>
            </a:r>
            <a:r>
              <a:rPr lang="cs-CZ" sz="3200" dirty="0" smtClean="0"/>
              <a:t> zadejte následující řetězec (přesně tak jak je napsán):</a:t>
            </a:r>
          </a:p>
          <a:p>
            <a:pPr marL="342900" indent="-342900">
              <a:spcBef>
                <a:spcPct val="20000"/>
              </a:spcBef>
            </a:pPr>
            <a:r>
              <a:rPr lang="cs-CZ" sz="3200" dirty="0" smtClean="0"/>
              <a:t>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Germany</a:t>
            </a:r>
            <a:r>
              <a:rPr lang="cs-CZ" sz="2800" b="1" i="1" dirty="0" smtClean="0">
                <a:solidFill>
                  <a:srgbClr val="FF0000"/>
                </a:solidFill>
              </a:rPr>
              <a:t>' </a:t>
            </a:r>
            <a:r>
              <a:rPr lang="cs-CZ" sz="3200" b="1" i="1" dirty="0" smtClean="0">
                <a:solidFill>
                  <a:srgbClr val="FF0000"/>
                </a:solidFill>
              </a:rPr>
              <a:t>; UPDATE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Production.Product</a:t>
            </a:r>
            <a:r>
              <a:rPr lang="cs-CZ" sz="3200" b="1" i="1" dirty="0" smtClean="0">
                <a:solidFill>
                  <a:srgbClr val="FF0000"/>
                </a:solidFill>
              </a:rPr>
              <a:t> SET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Name</a:t>
            </a:r>
            <a:r>
              <a:rPr lang="cs-CZ" sz="3200" b="1" i="1" dirty="0" smtClean="0">
                <a:solidFill>
                  <a:srgbClr val="FF0000"/>
                </a:solidFill>
              </a:rPr>
              <a:t> = 'Zavit' </a:t>
            </a:r>
            <a:r>
              <a:rPr lang="en-US" sz="3200" b="1" i="1" dirty="0" smtClean="0">
                <a:solidFill>
                  <a:srgbClr val="FF0000"/>
                </a:solidFill>
              </a:rPr>
              <a:t> WHERE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ProductNumber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cs-CZ" sz="3200" b="1" i="1" dirty="0" smtClean="0">
                <a:solidFill>
                  <a:srgbClr val="FF0000"/>
                </a:solidFill>
              </a:rPr>
              <a:t>= 'AR-5381</a:t>
            </a:r>
            <a:r>
              <a:rPr lang="cs-CZ" sz="3200" b="1" i="1" dirty="0">
                <a:solidFill>
                  <a:schemeClr val="accent5"/>
                </a:solidFill>
              </a:rPr>
              <a:t>'</a:t>
            </a:r>
            <a:endParaRPr lang="en-US" sz="3200" b="1" i="1" dirty="0" smtClean="0">
              <a:solidFill>
                <a:schemeClr val="accent5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en-US" sz="3200" dirty="0" smtClean="0"/>
          </a:p>
          <a:p>
            <a:pPr marL="342900" indent="-342900">
              <a:spcBef>
                <a:spcPct val="20000"/>
              </a:spcBef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Obrázek 4" descr="ukol k zamysleni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62" y="285728"/>
            <a:ext cx="752476" cy="752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647" y="928670"/>
            <a:ext cx="8229600" cy="7143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Prove</a:t>
            </a:r>
            <a:r>
              <a:rPr lang="cs-CZ" sz="2800" dirty="0" err="1" smtClean="0"/>
              <a:t>ďte</a:t>
            </a:r>
            <a:r>
              <a:rPr lang="cs-CZ" sz="2800" dirty="0" smtClean="0"/>
              <a:t> výběr stisknutím tlačítka v aplikaci</a:t>
            </a:r>
            <a:endParaRPr lang="cs-CZ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78647" y="4581128"/>
            <a:ext cx="9144000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Zkontrolujte znovu první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záznam tabulky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Obrázek 7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142852"/>
            <a:ext cx="785818" cy="78581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5157192"/>
            <a:ext cx="2990850" cy="1143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5590" y="5152429"/>
            <a:ext cx="3009900" cy="11525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7824" y="1643050"/>
            <a:ext cx="3095625" cy="2647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132856"/>
            <a:ext cx="8064896" cy="453650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Tomu co jste právě ověřili se říká </a:t>
            </a:r>
            <a:r>
              <a:rPr lang="cs-CZ" sz="2400" b="1" dirty="0" smtClean="0">
                <a:solidFill>
                  <a:srgbClr val="FF0000"/>
                </a:solidFill>
              </a:rPr>
              <a:t>SQL </a:t>
            </a:r>
            <a:r>
              <a:rPr lang="cs-CZ" sz="2400" b="1" dirty="0" err="1" smtClean="0">
                <a:solidFill>
                  <a:srgbClr val="FF0000"/>
                </a:solidFill>
              </a:rPr>
              <a:t>injection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cs-CZ" sz="2400" dirty="0" smtClean="0"/>
              <a:t>Může způsobit pád DB, získání údajů, které mají být utajeny, smazání cenných dat atd.. (SONY průnik do DB ??)</a:t>
            </a:r>
          </a:p>
          <a:p>
            <a:r>
              <a:rPr lang="cs-CZ" sz="2400" dirty="0" smtClean="0"/>
              <a:t>Obranou proti SQL </a:t>
            </a:r>
            <a:r>
              <a:rPr lang="cs-CZ" sz="2400" dirty="0" err="1" smtClean="0"/>
              <a:t>injection</a:t>
            </a:r>
            <a:r>
              <a:rPr lang="cs-CZ" sz="2400" dirty="0" smtClean="0"/>
              <a:t> je použití </a:t>
            </a:r>
            <a:r>
              <a:rPr lang="cs-CZ" sz="2400" b="1" dirty="0" smtClean="0">
                <a:solidFill>
                  <a:srgbClr val="FF0000"/>
                </a:solidFill>
              </a:rPr>
              <a:t>parametrů</a:t>
            </a:r>
          </a:p>
          <a:p>
            <a:r>
              <a:rPr lang="cs-CZ" sz="2400" dirty="0" smtClean="0"/>
              <a:t>Objekt </a:t>
            </a:r>
            <a:r>
              <a:rPr lang="cs-CZ" sz="2400" dirty="0" err="1" smtClean="0"/>
              <a:t>Command</a:t>
            </a:r>
            <a:r>
              <a:rPr lang="cs-CZ" sz="2400" dirty="0" smtClean="0"/>
              <a:t> obsahuje kolekci parametrů</a:t>
            </a:r>
          </a:p>
          <a:p>
            <a:r>
              <a:rPr lang="cs-CZ" sz="2400" dirty="0" smtClean="0"/>
              <a:t>SQL </a:t>
            </a:r>
            <a:r>
              <a:rPr lang="cs-CZ" sz="2400" dirty="0" err="1" smtClean="0"/>
              <a:t>injection</a:t>
            </a:r>
            <a:r>
              <a:rPr lang="cs-CZ" sz="2400" dirty="0" smtClean="0"/>
              <a:t> není pouze záležitostí SQL serveru a C</a:t>
            </a:r>
            <a:r>
              <a:rPr lang="en-US" sz="2400" dirty="0" smtClean="0"/>
              <a:t># ale m</a:t>
            </a:r>
            <a:r>
              <a:rPr lang="cs-CZ" sz="2400" dirty="0" err="1" smtClean="0"/>
              <a:t>ěli</a:t>
            </a:r>
            <a:r>
              <a:rPr lang="cs-CZ" sz="2400" dirty="0" smtClean="0"/>
              <a:t> by jste si uvědomit jeho nebezpečí i v jiných aplikacích (PHP, </a:t>
            </a:r>
            <a:r>
              <a:rPr lang="cs-CZ" sz="2400" dirty="0" err="1" smtClean="0"/>
              <a:t>MySQL</a:t>
            </a:r>
            <a:r>
              <a:rPr lang="cs-CZ" sz="2400" dirty="0" smtClean="0"/>
              <a:t>, atd.)</a:t>
            </a:r>
            <a:endParaRPr lang="cs-CZ" sz="2400" dirty="0"/>
          </a:p>
        </p:txBody>
      </p:sp>
      <p:pic>
        <p:nvPicPr>
          <p:cNvPr id="4" name="Obrázek 3" descr="upozorneni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142852"/>
            <a:ext cx="823914" cy="823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err="1" smtClean="0">
                <a:solidFill>
                  <a:schemeClr val="accent2">
                    <a:lumMod val="75000"/>
                  </a:schemeClr>
                </a:solidFill>
              </a:rPr>
              <a:t>Command</a:t>
            </a:r>
            <a:r>
              <a:rPr lang="cs-CZ" sz="4800" dirty="0" smtClean="0">
                <a:solidFill>
                  <a:schemeClr val="accent2">
                    <a:lumMod val="75000"/>
                  </a:schemeClr>
                </a:solidFill>
              </a:rPr>
              <a:t> - Parametry</a:t>
            </a:r>
            <a:endParaRPr lang="cs-CZ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056664"/>
            <a:ext cx="804389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Namísto vytvoření dotazu SQL skládáním řetězců (nebezpečí SQL </a:t>
            </a:r>
            <a:r>
              <a:rPr lang="cs-CZ" dirty="0" err="1" smtClean="0"/>
              <a:t>inj</a:t>
            </a:r>
            <a:r>
              <a:rPr lang="cs-CZ" dirty="0" smtClean="0"/>
              <a:t>.) je možné konkrétní hodnotu do SQL dotazu poslat formou parametru, ten je typově ošetřen a nemůže dojít k tomu, že by uživatel poslal do SQL dotazu ještě nějaký řetězec provádějící jinou činnost</a:t>
            </a:r>
          </a:p>
          <a:p>
            <a:r>
              <a:rPr lang="cs-CZ" dirty="0" smtClean="0"/>
              <a:t>Vytvoření nového parametru:</a:t>
            </a:r>
          </a:p>
          <a:p>
            <a:pPr>
              <a:buNone/>
            </a:pPr>
            <a:r>
              <a:rPr lang="cs-CZ" sz="2600" b="1" i="1" dirty="0" smtClean="0">
                <a:solidFill>
                  <a:srgbClr val="FF0000"/>
                </a:solidFill>
              </a:rPr>
              <a:t>New </a:t>
            </a:r>
            <a:r>
              <a:rPr lang="cs-CZ" sz="2600" b="1" i="1" dirty="0" err="1" smtClean="0">
                <a:solidFill>
                  <a:srgbClr val="FF0000"/>
                </a:solidFill>
              </a:rPr>
              <a:t>SqlClient.SqlParameter</a:t>
            </a:r>
            <a:r>
              <a:rPr lang="cs-CZ" sz="2600" b="1" i="1" dirty="0" smtClean="0">
                <a:solidFill>
                  <a:srgbClr val="FF0000"/>
                </a:solidFill>
              </a:rPr>
              <a:t>(“</a:t>
            </a:r>
            <a:r>
              <a:rPr lang="cs-CZ" sz="2600" b="1" i="1" dirty="0" err="1" smtClean="0">
                <a:solidFill>
                  <a:srgbClr val="FF0000"/>
                </a:solidFill>
              </a:rPr>
              <a:t>CategoryId</a:t>
            </a:r>
            <a:r>
              <a:rPr lang="cs-CZ" sz="2600" b="1" i="1" dirty="0" smtClean="0">
                <a:solidFill>
                  <a:srgbClr val="FF0000"/>
                </a:solidFill>
              </a:rPr>
              <a:t>“,</a:t>
            </a:r>
            <a:r>
              <a:rPr lang="cs-CZ" sz="2600" b="1" i="1" dirty="0" err="1" smtClean="0">
                <a:solidFill>
                  <a:srgbClr val="FF0000"/>
                </a:solidFill>
              </a:rPr>
              <a:t>SqlDbType.Int</a:t>
            </a:r>
            <a:r>
              <a:rPr lang="cs-CZ" sz="2600" b="1" i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cs-CZ" sz="2600" b="1" i="1" dirty="0" smtClean="0"/>
          </a:p>
          <a:p>
            <a:r>
              <a:rPr lang="cs-CZ" sz="3500" dirty="0" smtClean="0"/>
              <a:t>Použití ukazuje následující část kódu </a:t>
            </a:r>
            <a:endParaRPr lang="cs-CZ" sz="3500" dirty="0"/>
          </a:p>
        </p:txBody>
      </p:sp>
      <p:pic>
        <p:nvPicPr>
          <p:cNvPr id="4" name="Obrázek 3" descr="pojmy k zapamatovani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62" y="285728"/>
            <a:ext cx="823914" cy="823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142852"/>
            <a:ext cx="785818" cy="78581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25" y="836712"/>
            <a:ext cx="7981950" cy="511256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81025" y="1268760"/>
            <a:ext cx="7634313" cy="936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771800" y="5445224"/>
            <a:ext cx="2448272" cy="5040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accent2">
                    <a:lumMod val="75000"/>
                  </a:schemeClr>
                </a:solidFill>
              </a:rPr>
              <a:t>Úkol 2</a:t>
            </a:r>
            <a:endParaRPr lang="cs-CZ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276872"/>
            <a:ext cx="7290055" cy="23762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Aplikaci z úkolu jedna upravte tak, aby pracovala s parametrem</a:t>
            </a:r>
            <a:r>
              <a:rPr lang="en-US" sz="2800" dirty="0" smtClean="0"/>
              <a:t> </a:t>
            </a:r>
            <a:r>
              <a:rPr lang="en-US" sz="2800" b="1" i="1" dirty="0" smtClean="0">
                <a:solidFill>
                  <a:srgbClr val="0070C0"/>
                </a:solidFill>
              </a:rPr>
              <a:t>@C</a:t>
            </a:r>
            <a:r>
              <a:rPr lang="cs-CZ" sz="2800" b="1" i="1" dirty="0" err="1" smtClean="0">
                <a:solidFill>
                  <a:srgbClr val="0070C0"/>
                </a:solidFill>
              </a:rPr>
              <a:t>ity</a:t>
            </a:r>
            <a:r>
              <a:rPr lang="en-US" sz="2800" dirty="0" smtClean="0"/>
              <a:t>, </a:t>
            </a:r>
            <a:r>
              <a:rPr lang="en-US" sz="2800" dirty="0" err="1" smtClean="0"/>
              <a:t>ov</a:t>
            </a:r>
            <a:r>
              <a:rPr lang="cs-CZ" sz="2800" dirty="0" err="1" smtClean="0"/>
              <a:t>ěřte</a:t>
            </a:r>
            <a:r>
              <a:rPr lang="cs-CZ" sz="2800" dirty="0" smtClean="0"/>
              <a:t>, že původní nedostatek s vložením jiného SQL dotazu do </a:t>
            </a:r>
            <a:r>
              <a:rPr lang="cs-CZ" sz="2800" dirty="0" err="1" smtClean="0"/>
              <a:t>textboxu</a:t>
            </a:r>
            <a:r>
              <a:rPr lang="cs-CZ" sz="2800" dirty="0" smtClean="0"/>
              <a:t> byl odstraněn.</a:t>
            </a:r>
          </a:p>
          <a:p>
            <a:endParaRPr lang="cs-CZ" sz="2400" dirty="0" smtClean="0"/>
          </a:p>
        </p:txBody>
      </p:sp>
      <p:pic>
        <p:nvPicPr>
          <p:cNvPr id="5" name="Obrázek 4" descr="cviceni, uk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62" y="285728"/>
            <a:ext cx="714380" cy="714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290054" cy="1499616"/>
          </a:xfrm>
        </p:spPr>
        <p:txBody>
          <a:bodyPr>
            <a:normAutofit/>
          </a:bodyPr>
          <a:lstStyle/>
          <a:p>
            <a:pPr algn="ctr"/>
            <a:r>
              <a:rPr lang="cs-CZ" sz="5400" dirty="0" err="1" smtClean="0">
                <a:solidFill>
                  <a:schemeClr val="accent2">
                    <a:lumMod val="75000"/>
                  </a:schemeClr>
                </a:solidFill>
              </a:rPr>
              <a:t>Executing</a:t>
            </a:r>
            <a:r>
              <a:rPr lang="cs-CZ" sz="5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5400" dirty="0" err="1" smtClean="0">
                <a:solidFill>
                  <a:schemeClr val="accent2">
                    <a:lumMod val="75000"/>
                  </a:schemeClr>
                </a:solidFill>
              </a:rPr>
              <a:t>NonQuery</a:t>
            </a:r>
            <a:endParaRPr lang="cs-CZ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84784"/>
            <a:ext cx="8229600" cy="4829196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 smtClean="0"/>
              <a:t>Jde o dotazy jazyka SQL, které nevrací </a:t>
            </a:r>
            <a:r>
              <a:rPr lang="cs-CZ" sz="3800" dirty="0" err="1" smtClean="0"/>
              <a:t>ResultSet</a:t>
            </a:r>
            <a:r>
              <a:rPr lang="cs-CZ" sz="3800" dirty="0" smtClean="0"/>
              <a:t>:</a:t>
            </a:r>
          </a:p>
          <a:p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</a:rPr>
              <a:t>DML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 (Data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</a:rPr>
              <a:t>manipulation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</a:rPr>
              <a:t>language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):</a:t>
            </a:r>
          </a:p>
          <a:p>
            <a:pPr lvl="1"/>
            <a:r>
              <a:rPr lang="cs-CZ" sz="2600" dirty="0" smtClean="0"/>
              <a:t>INSERT</a:t>
            </a:r>
          </a:p>
          <a:p>
            <a:pPr lvl="1"/>
            <a:r>
              <a:rPr lang="cs-CZ" sz="2600" dirty="0" smtClean="0"/>
              <a:t>UPDATE</a:t>
            </a:r>
          </a:p>
          <a:p>
            <a:pPr lvl="1"/>
            <a:r>
              <a:rPr lang="cs-CZ" sz="2600" dirty="0" smtClean="0"/>
              <a:t>DELETE</a:t>
            </a:r>
          </a:p>
          <a:p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</a:rPr>
              <a:t>DDL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 (Data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</a:rPr>
              <a:t>definition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</a:rPr>
              <a:t>language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):</a:t>
            </a:r>
          </a:p>
          <a:p>
            <a:pPr lvl="1"/>
            <a:r>
              <a:rPr lang="cs-CZ" sz="2600" dirty="0" smtClean="0"/>
              <a:t>CREATE TABLE</a:t>
            </a:r>
          </a:p>
          <a:p>
            <a:pPr lvl="1"/>
            <a:r>
              <a:rPr lang="cs-CZ" sz="2600" dirty="0" smtClean="0"/>
              <a:t>DROP TABLE</a:t>
            </a:r>
          </a:p>
          <a:p>
            <a:r>
              <a:rPr lang="cs-CZ" sz="2900" dirty="0" smtClean="0"/>
              <a:t>Příkaz:</a:t>
            </a:r>
          </a:p>
          <a:p>
            <a:pPr>
              <a:buNone/>
            </a:pPr>
            <a:r>
              <a:rPr lang="cs-CZ" sz="3500" b="1" i="1" dirty="0" smtClean="0"/>
              <a:t>	</a:t>
            </a:r>
            <a:r>
              <a:rPr lang="cs-CZ" sz="3500" b="1" i="1" dirty="0" err="1" smtClean="0">
                <a:solidFill>
                  <a:srgbClr val="FF0000"/>
                </a:solidFill>
              </a:rPr>
              <a:t>cmd.ExecuteNonQuery</a:t>
            </a:r>
            <a:r>
              <a:rPr lang="cs-CZ" sz="3500" b="1" i="1" dirty="0" smtClean="0">
                <a:solidFill>
                  <a:srgbClr val="FF0000"/>
                </a:solidFill>
              </a:rPr>
              <a:t>();</a:t>
            </a:r>
          </a:p>
          <a:p>
            <a:pPr>
              <a:buNone/>
            </a:pPr>
            <a:r>
              <a:rPr lang="cs-CZ" sz="3500" dirty="0" smtClean="0"/>
              <a:t>	</a:t>
            </a:r>
            <a:r>
              <a:rPr lang="cs-CZ" sz="3100" dirty="0" smtClean="0"/>
              <a:t>Tento příkaz vrací číslo: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100" dirty="0" smtClean="0"/>
              <a:t> počet záznamů, jichž se provedení příkazu dotklo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100" dirty="0" smtClean="0"/>
              <a:t> pokud se příkaz nedotkl žádného záznamu DB, pak je návratová hodnota (-1), stejná hodnota je vrácena i při </a:t>
            </a:r>
            <a:r>
              <a:rPr lang="cs-CZ" sz="3100" dirty="0" err="1" smtClean="0"/>
              <a:t>Rollbacku</a:t>
            </a:r>
            <a:r>
              <a:rPr lang="cs-CZ" sz="3100" dirty="0" smtClean="0"/>
              <a:t> transakce.</a:t>
            </a:r>
            <a:endParaRPr lang="cs-CZ" sz="3300" dirty="0" smtClean="0"/>
          </a:p>
        </p:txBody>
      </p:sp>
      <p:pic>
        <p:nvPicPr>
          <p:cNvPr id="4" name="Obrázek 3" descr="pojmy k zapamatovani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62" y="285728"/>
            <a:ext cx="823914" cy="823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>
                <a:solidFill>
                  <a:schemeClr val="accent2">
                    <a:lumMod val="75000"/>
                  </a:schemeClr>
                </a:solidFill>
              </a:rPr>
              <a:t>Objekt </a:t>
            </a:r>
            <a:r>
              <a:rPr lang="cs-CZ" sz="4800" dirty="0" err="1" smtClean="0">
                <a:solidFill>
                  <a:schemeClr val="accent2">
                    <a:lumMod val="75000"/>
                  </a:schemeClr>
                </a:solidFill>
              </a:rPr>
              <a:t>Command</a:t>
            </a:r>
            <a:endParaRPr lang="cs-CZ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59"/>
            <a:ext cx="8258204" cy="4972072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Tento objekt se používá k vykonání jednoho dotazu na DB.</a:t>
            </a:r>
          </a:p>
          <a:p>
            <a:r>
              <a:rPr lang="cs-CZ" dirty="0" smtClean="0"/>
              <a:t>Tento dotaz může provést akce jako vytvoření, přidání, získání, smazání nebo update záznamů v DB.</a:t>
            </a:r>
          </a:p>
          <a:p>
            <a:r>
              <a:rPr lang="cs-CZ" dirty="0" smtClean="0"/>
              <a:t>Jednou z hlavních funkcí objektu </a:t>
            </a:r>
            <a:r>
              <a:rPr lang="cs-CZ" dirty="0" err="1" smtClean="0"/>
              <a:t>Command</a:t>
            </a:r>
            <a:r>
              <a:rPr lang="cs-CZ" dirty="0" smtClean="0"/>
              <a:t> je jeho schopnost spolupracovat s uloženými dotazy a procedurami včetně předávání parametrů těmto procedurám. </a:t>
            </a:r>
          </a:p>
          <a:p>
            <a:r>
              <a:rPr lang="cs-CZ" dirty="0" smtClean="0"/>
              <a:t>Existují různé druhy objektů </a:t>
            </a:r>
            <a:r>
              <a:rPr lang="cs-CZ" dirty="0" err="1" smtClean="0"/>
              <a:t>Command</a:t>
            </a:r>
            <a:r>
              <a:rPr lang="cs-CZ" dirty="0" smtClean="0"/>
              <a:t> v závislosti na </a:t>
            </a:r>
            <a:r>
              <a:rPr lang="cs-CZ" dirty="0" err="1" smtClean="0"/>
              <a:t>providerovi</a:t>
            </a:r>
            <a:r>
              <a:rPr lang="cs-CZ" dirty="0" smtClean="0"/>
              <a:t> DB připojení (</a:t>
            </a:r>
            <a:r>
              <a:rPr lang="cs-CZ" b="1" i="1" dirty="0" err="1" smtClean="0"/>
              <a:t>OleDbCommand</a:t>
            </a:r>
            <a:r>
              <a:rPr lang="cs-CZ" b="1" i="1" dirty="0" smtClean="0"/>
              <a:t>, </a:t>
            </a:r>
            <a:r>
              <a:rPr lang="cs-CZ" b="1" i="1" dirty="0" err="1" smtClean="0"/>
              <a:t>OdbcCommand</a:t>
            </a:r>
            <a:r>
              <a:rPr lang="cs-CZ" b="1" i="1" dirty="0" smtClean="0"/>
              <a:t>, </a:t>
            </a:r>
            <a:r>
              <a:rPr lang="cs-CZ" b="1" i="1" dirty="0" err="1" smtClean="0"/>
              <a:t>SqlCommand</a:t>
            </a:r>
            <a:r>
              <a:rPr lang="cs-CZ" b="1" i="1" dirty="0" smtClean="0"/>
              <a:t>, </a:t>
            </a:r>
            <a:r>
              <a:rPr lang="cs-CZ" b="1" i="1" dirty="0" err="1" smtClean="0"/>
              <a:t>OracleCommand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sz="2600" i="1" dirty="0" smtClean="0"/>
              <a:t>My budeme využívat objekt </a:t>
            </a:r>
            <a:r>
              <a:rPr lang="cs-CZ" sz="2600" b="1" i="1" dirty="0" err="1" smtClean="0">
                <a:solidFill>
                  <a:schemeClr val="accent1">
                    <a:lumMod val="50000"/>
                  </a:schemeClr>
                </a:solidFill>
              </a:rPr>
              <a:t>SqlCommand</a:t>
            </a:r>
            <a:r>
              <a:rPr lang="cs-CZ" sz="2600" i="1" dirty="0" smtClean="0"/>
              <a:t> pro datové úložiště SQL server</a:t>
            </a:r>
          </a:p>
          <a:p>
            <a:endParaRPr lang="cs-CZ" sz="2600" i="1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 descr="klíč, nápověda -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214290"/>
            <a:ext cx="823914" cy="823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accent2">
                    <a:lumMod val="75000"/>
                  </a:schemeClr>
                </a:solidFill>
              </a:rPr>
              <a:t>Úkol 3</a:t>
            </a:r>
            <a:endParaRPr lang="cs-CZ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6903" y="1980699"/>
            <a:ext cx="4643470" cy="274444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Vytvořte aplikaci podle obrázku, která provede UPDATE záznamů v tabulce </a:t>
            </a:r>
            <a:r>
              <a:rPr lang="cs-CZ" b="1" dirty="0" err="1" smtClean="0"/>
              <a:t>HumanResources.Department</a:t>
            </a:r>
            <a:r>
              <a:rPr lang="cs-CZ" dirty="0" smtClean="0"/>
              <a:t> v sloupci </a:t>
            </a:r>
            <a:r>
              <a:rPr lang="cs-CZ" b="1" dirty="0" err="1" smtClean="0"/>
              <a:t>GroupName</a:t>
            </a:r>
            <a:r>
              <a:rPr lang="cs-CZ" dirty="0" smtClean="0"/>
              <a:t>, podle vyhledávacího kritéria. V oddělení vyberete to, které budete měnit a napíšete jeho nový název. Vypište, kolik záznamů bylo změněno. Použijte parametry pro složení SQL dotazu a volání a návratovou hodnotu metody </a:t>
            </a:r>
            <a:r>
              <a:rPr lang="cs-CZ" b="1" dirty="0" err="1" smtClean="0"/>
              <a:t>ExecuteNonQuery</a:t>
            </a:r>
            <a:r>
              <a:rPr lang="cs-CZ" b="1" dirty="0" smtClean="0"/>
              <a:t>.</a:t>
            </a:r>
          </a:p>
          <a:p>
            <a:pPr algn="just"/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28596" y="5643578"/>
            <a:ext cx="8001056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Řešení: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Moodle</a:t>
            </a:r>
            <a:endParaRPr kumimoji="0" lang="cs-CZ" sz="3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Obrázek 6" descr="cviceni, uk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62" y="285728"/>
            <a:ext cx="714380" cy="71438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7468" y="2084832"/>
            <a:ext cx="3571875" cy="219075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00B0F0"/>
                </a:solidFill>
              </a:rPr>
              <a:t>Step by Step </a:t>
            </a:r>
            <a:endParaRPr lang="cs-CZ" sz="6000" b="1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Stored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r>
              <a:rPr lang="cs-CZ" dirty="0" smtClean="0"/>
              <a:t> Demo</a:t>
            </a:r>
            <a:endParaRPr lang="cs-CZ" dirty="0"/>
          </a:p>
        </p:txBody>
      </p:sp>
      <p:pic>
        <p:nvPicPr>
          <p:cNvPr id="4" name="Obrázek 3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357166"/>
            <a:ext cx="1219200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Uložené procedury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238" cy="4525963"/>
          </a:xfrm>
        </p:spPr>
        <p:txBody>
          <a:bodyPr/>
          <a:lstStyle/>
          <a:p>
            <a:r>
              <a:rPr lang="cs-CZ" dirty="0" smtClean="0"/>
              <a:t>Bezpečnost</a:t>
            </a:r>
          </a:p>
          <a:p>
            <a:r>
              <a:rPr lang="cs-CZ" dirty="0" smtClean="0"/>
              <a:t>Pokud se změní např. způsob třídění dat, nemusím měnit aplikaci, pouze uloženou proceduru</a:t>
            </a:r>
          </a:p>
          <a:p>
            <a:r>
              <a:rPr lang="cs-CZ" dirty="0" smtClean="0"/>
              <a:t>Může urychlit běh aplikace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7" y="2200814"/>
            <a:ext cx="3071834" cy="437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Obrázek 4" descr="priklad  128x12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3900" y="214290"/>
            <a:ext cx="785818" cy="78581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Vytvořte na SQL serveru uloženou proceduru</a:t>
            </a:r>
            <a:endParaRPr lang="cs-CZ" sz="3200" b="1" i="1" dirty="0">
              <a:solidFill>
                <a:srgbClr val="FF0000"/>
              </a:solidFill>
            </a:endParaRPr>
          </a:p>
        </p:txBody>
      </p:sp>
      <p:pic>
        <p:nvPicPr>
          <p:cNvPr id="7" name="Obrázek 6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214290"/>
            <a:ext cx="785818" cy="78581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55" y="1511435"/>
            <a:ext cx="8424936" cy="3989267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8530" y="2204864"/>
            <a:ext cx="2514600" cy="1914525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sp>
        <p:nvSpPr>
          <p:cNvPr id="5" name="Ovál 4"/>
          <p:cNvSpPr/>
          <p:nvPr/>
        </p:nvSpPr>
        <p:spPr>
          <a:xfrm>
            <a:off x="5940152" y="3717032"/>
            <a:ext cx="211799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2114552"/>
          </a:xfrm>
        </p:spPr>
        <p:txBody>
          <a:bodyPr>
            <a:normAutofit/>
          </a:bodyPr>
          <a:lstStyle/>
          <a:p>
            <a:r>
              <a:rPr lang="cs-CZ" dirty="0" smtClean="0"/>
              <a:t>Vytvořte novou formulářovou aplikaci a nazvěte ji </a:t>
            </a:r>
            <a:r>
              <a:rPr lang="cs-CZ" b="1" i="1" dirty="0" err="1" smtClean="0"/>
              <a:t>StoredProceduresDemo</a:t>
            </a:r>
            <a:endParaRPr lang="cs-CZ" b="1" i="1" dirty="0" smtClean="0"/>
          </a:p>
          <a:p>
            <a:r>
              <a:rPr lang="cs-CZ" dirty="0" smtClean="0"/>
              <a:t>Na formulář přidejte z </a:t>
            </a:r>
            <a:r>
              <a:rPr lang="cs-CZ" dirty="0" err="1" smtClean="0"/>
              <a:t>ToolBoxu</a:t>
            </a:r>
            <a:r>
              <a:rPr lang="cs-CZ" dirty="0" smtClean="0"/>
              <a:t> objekt </a:t>
            </a:r>
            <a:r>
              <a:rPr lang="cs-CZ" b="1" i="1" dirty="0" err="1" smtClean="0"/>
              <a:t>sqlConnection</a:t>
            </a:r>
            <a:r>
              <a:rPr lang="cs-CZ" b="1" i="1" dirty="0" smtClean="0"/>
              <a:t> </a:t>
            </a:r>
            <a:r>
              <a:rPr lang="cs-CZ" dirty="0" smtClean="0"/>
              <a:t>a nazvěte ho </a:t>
            </a:r>
            <a:r>
              <a:rPr lang="cs-CZ" b="1" i="1" dirty="0" err="1" smtClean="0"/>
              <a:t>sqlConnectionAdventureDB</a:t>
            </a:r>
            <a:endParaRPr lang="cs-CZ" b="1" i="1" dirty="0"/>
          </a:p>
        </p:txBody>
      </p:sp>
      <p:pic>
        <p:nvPicPr>
          <p:cNvPr id="12" name="Obrázek 11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214290"/>
            <a:ext cx="785818" cy="78581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2180648"/>
            <a:ext cx="1924050" cy="3524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454" y="2636912"/>
            <a:ext cx="8640960" cy="3600400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2267744" y="4077072"/>
            <a:ext cx="57606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485700"/>
            <a:ext cx="6951716" cy="11990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Vyberte </a:t>
            </a:r>
            <a:r>
              <a:rPr lang="cs-CZ" sz="2400" b="1" i="1" dirty="0" err="1" smtClean="0"/>
              <a:t>cnnAdventure</a:t>
            </a:r>
            <a:r>
              <a:rPr lang="cs-CZ" sz="2400" dirty="0" smtClean="0"/>
              <a:t> a v </a:t>
            </a:r>
            <a:r>
              <a:rPr lang="cs-CZ" sz="2400" dirty="0" err="1" smtClean="0"/>
              <a:t>properties</a:t>
            </a:r>
            <a:r>
              <a:rPr lang="cs-CZ" sz="2400" dirty="0" smtClean="0"/>
              <a:t> zobrazte pomocný dialog </a:t>
            </a:r>
            <a:r>
              <a:rPr lang="cs-CZ" sz="2400" b="1" i="1" dirty="0" err="1" smtClean="0"/>
              <a:t>Application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Settings</a:t>
            </a:r>
            <a:r>
              <a:rPr lang="cs-CZ" sz="2400" b="1" i="1" dirty="0" smtClean="0"/>
              <a:t>/</a:t>
            </a:r>
            <a:r>
              <a:rPr lang="cs-CZ" sz="2400" b="1" i="1" dirty="0" err="1" smtClean="0"/>
              <a:t>Property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Binding</a:t>
            </a:r>
            <a:endParaRPr lang="cs-CZ" sz="2400" b="1" i="1" dirty="0"/>
          </a:p>
        </p:txBody>
      </p:sp>
      <p:sp>
        <p:nvSpPr>
          <p:cNvPr id="13" name="Osmicípá hvězda 12"/>
          <p:cNvSpPr/>
          <p:nvPr/>
        </p:nvSpPr>
        <p:spPr>
          <a:xfrm>
            <a:off x="5004048" y="2892624"/>
            <a:ext cx="914400" cy="914400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3</a:t>
            </a:r>
            <a:endParaRPr lang="cs-CZ" sz="4400" b="1" dirty="0">
              <a:solidFill>
                <a:schemeClr val="tx1"/>
              </a:solidFill>
            </a:endParaRPr>
          </a:p>
        </p:txBody>
      </p:sp>
      <p:pic>
        <p:nvPicPr>
          <p:cNvPr id="14" name="Obrázek 13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214290"/>
            <a:ext cx="785818" cy="785818"/>
          </a:xfrm>
          <a:prstGeom prst="rect">
            <a:avLst/>
          </a:prstGeom>
        </p:spPr>
      </p:pic>
      <p:grpSp>
        <p:nvGrpSpPr>
          <p:cNvPr id="5" name="Skupina 4"/>
          <p:cNvGrpSpPr/>
          <p:nvPr/>
        </p:nvGrpSpPr>
        <p:grpSpPr>
          <a:xfrm>
            <a:off x="1752722" y="1409326"/>
            <a:ext cx="4392715" cy="2409825"/>
            <a:chOff x="1963913" y="1349140"/>
            <a:chExt cx="4392715" cy="2409825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63913" y="1349140"/>
              <a:ext cx="4391025" cy="2409825"/>
            </a:xfrm>
            <a:prstGeom prst="rect">
              <a:avLst/>
            </a:prstGeom>
          </p:spPr>
        </p:pic>
        <p:sp>
          <p:nvSpPr>
            <p:cNvPr id="8" name="Osmicípá hvězda 7"/>
            <p:cNvSpPr/>
            <p:nvPr/>
          </p:nvSpPr>
          <p:spPr>
            <a:xfrm>
              <a:off x="5442228" y="1357391"/>
              <a:ext cx="914400" cy="914400"/>
            </a:xfrm>
            <a:prstGeom prst="star8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4400" b="1" dirty="0" smtClean="0">
                  <a:solidFill>
                    <a:schemeClr val="tx1"/>
                  </a:solidFill>
                </a:rPr>
                <a:t>1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539552" y="4293096"/>
            <a:ext cx="4162425" cy="2219325"/>
            <a:chOff x="971600" y="4293096"/>
            <a:chExt cx="4162425" cy="2219325"/>
          </a:xfrm>
        </p:grpSpPr>
        <p:pic>
          <p:nvPicPr>
            <p:cNvPr id="2" name="Obrázek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1600" y="4293096"/>
              <a:ext cx="4162425" cy="2219325"/>
            </a:xfrm>
            <a:prstGeom prst="rect">
              <a:avLst/>
            </a:prstGeom>
          </p:spPr>
        </p:pic>
        <p:sp>
          <p:nvSpPr>
            <p:cNvPr id="9" name="Osmicípá hvězda 8"/>
            <p:cNvSpPr/>
            <p:nvPr/>
          </p:nvSpPr>
          <p:spPr>
            <a:xfrm>
              <a:off x="3923928" y="4488358"/>
              <a:ext cx="914400" cy="914400"/>
            </a:xfrm>
            <a:prstGeom prst="star8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4400" b="1" dirty="0" smtClean="0">
                  <a:solidFill>
                    <a:schemeClr val="tx1"/>
                  </a:solidFill>
                </a:rPr>
                <a:t>2</a:t>
              </a:r>
              <a:endParaRPr lang="cs-CZ" sz="44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a 10"/>
          <p:cNvSpPr/>
          <p:nvPr/>
        </p:nvSpPr>
        <p:spPr>
          <a:xfrm>
            <a:off x="4357686" y="5857892"/>
            <a:ext cx="1571636" cy="285752"/>
          </a:xfrm>
          <a:prstGeom prst="ellipse">
            <a:avLst/>
          </a:prstGeom>
          <a:solidFill>
            <a:srgbClr val="FF00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1992283"/>
          </a:xfrm>
        </p:spPr>
        <p:txBody>
          <a:bodyPr>
            <a:normAutofit/>
          </a:bodyPr>
          <a:lstStyle/>
          <a:p>
            <a:r>
              <a:rPr lang="cs-CZ" sz="3400" dirty="0" smtClean="0"/>
              <a:t>Přidejte z </a:t>
            </a:r>
            <a:r>
              <a:rPr lang="cs-CZ" sz="3400" dirty="0" err="1" smtClean="0"/>
              <a:t>Toolboxu</a:t>
            </a:r>
            <a:r>
              <a:rPr lang="cs-CZ" sz="3400" dirty="0" smtClean="0"/>
              <a:t> </a:t>
            </a:r>
            <a:r>
              <a:rPr lang="cs-CZ" sz="3400" dirty="0" err="1" smtClean="0"/>
              <a:t>sqlCommand</a:t>
            </a:r>
            <a:r>
              <a:rPr lang="cs-CZ" sz="3400" dirty="0" smtClean="0"/>
              <a:t> pokud tam není vyhledejte ho v seznamu přes </a:t>
            </a:r>
            <a:r>
              <a:rPr lang="cs-CZ" sz="3400" dirty="0" err="1" smtClean="0"/>
              <a:t>Choose</a:t>
            </a:r>
            <a:r>
              <a:rPr lang="cs-CZ" sz="3400" dirty="0" smtClean="0"/>
              <a:t> </a:t>
            </a:r>
            <a:r>
              <a:rPr lang="cs-CZ" sz="3400" dirty="0" err="1" smtClean="0"/>
              <a:t>items</a:t>
            </a:r>
            <a:r>
              <a:rPr lang="cs-CZ" sz="3400" dirty="0" smtClean="0"/>
              <a:t> a nazvěte ho </a:t>
            </a:r>
            <a:r>
              <a:rPr lang="cs-CZ" sz="3400" b="1" i="1" dirty="0" err="1" smtClean="0"/>
              <a:t>sqlCommandCreateDepartment</a:t>
            </a:r>
            <a:endParaRPr lang="cs-CZ" sz="3400" b="1" i="1" dirty="0" smtClean="0"/>
          </a:p>
          <a:p>
            <a:endParaRPr lang="cs-CZ" dirty="0"/>
          </a:p>
        </p:txBody>
      </p:sp>
      <p:pic>
        <p:nvPicPr>
          <p:cNvPr id="14" name="Obrázek 13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214290"/>
            <a:ext cx="785818" cy="78581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348880"/>
            <a:ext cx="6029325" cy="4371975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4644008" y="3283837"/>
            <a:ext cx="2520280" cy="5772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716016" y="3861048"/>
            <a:ext cx="216024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1772816"/>
            <a:ext cx="7290054" cy="72008"/>
          </a:xfrm>
        </p:spPr>
        <p:txBody>
          <a:bodyPr>
            <a:normAutofit fontScale="90000"/>
          </a:bodyPr>
          <a:lstStyle/>
          <a:p>
            <a:r>
              <a:rPr lang="cs-CZ" dirty="0"/>
              <a:t>Nechte vytvořit parametry</a:t>
            </a:r>
            <a:br>
              <a:rPr lang="cs-CZ" dirty="0"/>
            </a:br>
            <a:r>
              <a:rPr lang="cs-CZ" dirty="0"/>
              <a:t>Odstraňte parametr </a:t>
            </a:r>
            <a:r>
              <a:rPr lang="cs-CZ" b="1" dirty="0"/>
              <a:t>RETURN_VALUE</a:t>
            </a:r>
            <a:br>
              <a:rPr lang="cs-CZ" b="1" dirty="0"/>
            </a:br>
            <a:r>
              <a:rPr lang="cs-CZ" dirty="0" smtClean="0"/>
              <a:t> 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6872"/>
            <a:ext cx="9144000" cy="4248472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 rot="14748446">
            <a:off x="7589692" y="5223579"/>
            <a:ext cx="1512168" cy="64807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555776" y="4077072"/>
            <a:ext cx="158417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5599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5209" y="957490"/>
            <a:ext cx="8229600" cy="1257296"/>
          </a:xfrm>
        </p:spPr>
        <p:txBody>
          <a:bodyPr>
            <a:normAutofit/>
          </a:bodyPr>
          <a:lstStyle/>
          <a:p>
            <a:r>
              <a:rPr lang="cs-CZ" dirty="0" smtClean="0"/>
              <a:t>Otestujte </a:t>
            </a:r>
            <a:r>
              <a:rPr lang="cs-CZ" dirty="0" err="1" smtClean="0"/>
              <a:t>Command</a:t>
            </a:r>
            <a:r>
              <a:rPr lang="cs-CZ" dirty="0" smtClean="0"/>
              <a:t> pomocí </a:t>
            </a:r>
            <a:r>
              <a:rPr lang="cs-CZ" i="1" dirty="0" err="1" smtClean="0"/>
              <a:t>Preview</a:t>
            </a:r>
            <a:r>
              <a:rPr lang="cs-CZ" i="1" dirty="0" smtClean="0"/>
              <a:t> Data </a:t>
            </a:r>
            <a:r>
              <a:rPr lang="cs-CZ" dirty="0" smtClean="0"/>
              <a:t>v </a:t>
            </a:r>
            <a:r>
              <a:rPr lang="cs-CZ" dirty="0" err="1" smtClean="0"/>
              <a:t>SQLCommand</a:t>
            </a:r>
            <a:endParaRPr lang="cs-CZ" dirty="0"/>
          </a:p>
        </p:txBody>
      </p:sp>
      <p:pic>
        <p:nvPicPr>
          <p:cNvPr id="6" name="Obrázek 5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214290"/>
            <a:ext cx="785818" cy="78581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1757338"/>
            <a:ext cx="3543300" cy="63817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2492896"/>
            <a:ext cx="6943725" cy="3533775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000108"/>
            <a:ext cx="8229600" cy="844716"/>
          </a:xfrm>
        </p:spPr>
        <p:txBody>
          <a:bodyPr>
            <a:normAutofit/>
          </a:bodyPr>
          <a:lstStyle/>
          <a:p>
            <a:r>
              <a:rPr lang="cs-CZ" dirty="0" smtClean="0"/>
              <a:t>Na formulář přidejte objekty a pojmenujte je:</a:t>
            </a:r>
          </a:p>
          <a:p>
            <a:endParaRPr lang="cs-CZ" dirty="0"/>
          </a:p>
        </p:txBody>
      </p:sp>
      <p:pic>
        <p:nvPicPr>
          <p:cNvPr id="6" name="Obrázek 5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214290"/>
            <a:ext cx="785818" cy="785818"/>
          </a:xfrm>
          <a:prstGeom prst="rect">
            <a:avLst/>
          </a:prstGeom>
        </p:spPr>
      </p:pic>
      <p:grpSp>
        <p:nvGrpSpPr>
          <p:cNvPr id="10" name="Skupina 9"/>
          <p:cNvGrpSpPr/>
          <p:nvPr/>
        </p:nvGrpSpPr>
        <p:grpSpPr>
          <a:xfrm>
            <a:off x="1691680" y="2420888"/>
            <a:ext cx="6660740" cy="2524125"/>
            <a:chOff x="755576" y="2348880"/>
            <a:chExt cx="6660740" cy="2524125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5576" y="2348880"/>
              <a:ext cx="2581275" cy="2524125"/>
            </a:xfrm>
            <a:prstGeom prst="rect">
              <a:avLst/>
            </a:prstGeom>
          </p:spPr>
        </p:pic>
        <p:sp>
          <p:nvSpPr>
            <p:cNvPr id="5" name="Obdélníkový bublinový popisek 4"/>
            <p:cNvSpPr/>
            <p:nvPr/>
          </p:nvSpPr>
          <p:spPr>
            <a:xfrm>
              <a:off x="3707904" y="2420793"/>
              <a:ext cx="3024336" cy="504056"/>
            </a:xfrm>
            <a:prstGeom prst="wedgeRectCallout">
              <a:avLst>
                <a:gd name="adj1" fmla="val -73744"/>
                <a:gd name="adj2" fmla="val 84960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ový bublinový popisek 7"/>
            <p:cNvSpPr/>
            <p:nvPr/>
          </p:nvSpPr>
          <p:spPr>
            <a:xfrm>
              <a:off x="3707904" y="3248980"/>
              <a:ext cx="3024336" cy="504056"/>
            </a:xfrm>
            <a:prstGeom prst="wedgeRectCallout">
              <a:avLst>
                <a:gd name="adj1" fmla="val -74392"/>
                <a:gd name="adj2" fmla="val 26218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ový bublinový popisek 8"/>
            <p:cNvSpPr/>
            <p:nvPr/>
          </p:nvSpPr>
          <p:spPr>
            <a:xfrm>
              <a:off x="3707904" y="4077072"/>
              <a:ext cx="3024336" cy="504056"/>
            </a:xfrm>
            <a:prstGeom prst="wedgeRectCallout">
              <a:avLst>
                <a:gd name="adj1" fmla="val -80223"/>
                <a:gd name="adj2" fmla="val -20429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4031940" y="2445976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/>
                <a:t>textBoxDepartment</a:t>
              </a:r>
              <a:endParaRPr lang="cs-CZ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4031940" y="3316152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/>
                <a:t>textBoxDepartmentGroup</a:t>
              </a:r>
              <a:endParaRPr lang="cs-CZ" dirty="0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4031940" y="4120587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/>
                <a:t>buttonSaveDepartment</a:t>
              </a:r>
              <a:endParaRPr lang="cs-CZ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66766"/>
            <a:ext cx="8229600" cy="1357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800" dirty="0" err="1" smtClean="0">
                <a:solidFill>
                  <a:schemeClr val="accent2">
                    <a:lumMod val="75000"/>
                  </a:schemeClr>
                </a:solidFill>
              </a:rPr>
              <a:t>Sql</a:t>
            </a:r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</a:rPr>
              <a:t>Command </a:t>
            </a:r>
            <a:r>
              <a:rPr lang="cs-CZ" sz="4800" dirty="0" err="1" smtClean="0">
                <a:solidFill>
                  <a:schemeClr val="accent2">
                    <a:lumMod val="75000"/>
                  </a:schemeClr>
                </a:solidFill>
              </a:rPr>
              <a:t>properties</a:t>
            </a:r>
            <a:r>
              <a:rPr lang="cs-CZ" sz="48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pPr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endParaRPr lang="cs-CZ" dirty="0">
              <a:solidFill>
                <a:srgbClr val="00B0F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696778"/>
              </p:ext>
            </p:extLst>
          </p:nvPr>
        </p:nvGraphicFramePr>
        <p:xfrm>
          <a:off x="500034" y="1772376"/>
          <a:ext cx="846778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3890"/>
                <a:gridCol w="4233890"/>
              </a:tblGrid>
              <a:tr h="435978"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solidFill>
                            <a:schemeClr val="bg1"/>
                          </a:solidFill>
                        </a:rPr>
                        <a:t>Properties</a:t>
                      </a:r>
                      <a:r>
                        <a:rPr lang="cs-CZ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&amp; Methods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01728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CommandText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Vykonává</a:t>
                      </a:r>
                      <a:r>
                        <a:rPr lang="cs-CZ" sz="1600" baseline="0" dirty="0" smtClean="0"/>
                        <a:t> příkazy, které vrací řádky</a:t>
                      </a:r>
                      <a:r>
                        <a:rPr lang="en-US" sz="1600" dirty="0" smtClean="0"/>
                        <a:t>. </a:t>
                      </a:r>
                      <a:r>
                        <a:rPr lang="cs-CZ" sz="1600" b="1" i="1" dirty="0" err="1" smtClean="0"/>
                        <a:t>ExecuteReader</a:t>
                      </a:r>
                      <a:r>
                        <a:rPr lang="cs-CZ" sz="1600" dirty="0" smtClean="0"/>
                        <a:t> nemusí mít žádoucí efekt pro vykonávání příkazů jako například</a:t>
                      </a:r>
                      <a:r>
                        <a:rPr lang="en-US" sz="1600" dirty="0" smtClean="0"/>
                        <a:t> SQL SET. 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</a:tr>
              <a:tr h="377848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CommandType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Stored procedure, </a:t>
                      </a:r>
                      <a:r>
                        <a:rPr lang="en-US" sz="1600" dirty="0" err="1" smtClean="0"/>
                        <a:t>TableDirect</a:t>
                      </a:r>
                      <a:r>
                        <a:rPr lang="en-US" sz="1600" dirty="0" smtClean="0"/>
                        <a:t>, Text</a:t>
                      </a:r>
                      <a:endParaRPr lang="cs-CZ" sz="1600" dirty="0"/>
                    </a:p>
                  </a:txBody>
                  <a:tcPr/>
                </a:tc>
              </a:tr>
              <a:tr h="55223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Connection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Nastavuje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SqlConnection</a:t>
                      </a:r>
                      <a:r>
                        <a:rPr lang="en-US" sz="1600" dirty="0" smtClean="0"/>
                        <a:t> </a:t>
                      </a:r>
                      <a:r>
                        <a:rPr lang="cs-CZ" sz="1600" dirty="0" smtClean="0"/>
                        <a:t>(</a:t>
                      </a:r>
                      <a:r>
                        <a:rPr lang="en-US" sz="1600" dirty="0" smtClean="0"/>
                        <a:t>get </a:t>
                      </a:r>
                      <a:r>
                        <a:rPr lang="cs-CZ" sz="1600" dirty="0" smtClean="0"/>
                        <a:t>,</a:t>
                      </a:r>
                      <a:r>
                        <a:rPr lang="en-US" sz="1600" dirty="0" smtClean="0"/>
                        <a:t>set</a:t>
                      </a:r>
                      <a:r>
                        <a:rPr lang="cs-CZ" sz="1600" dirty="0" smtClean="0"/>
                        <a:t>) pro tento instanci </a:t>
                      </a:r>
                      <a:r>
                        <a:rPr lang="cs-CZ" sz="1600" dirty="0" err="1" smtClean="0"/>
                        <a:t>SqlCommand</a:t>
                      </a:r>
                      <a:endParaRPr lang="cs-CZ" sz="1600" dirty="0"/>
                    </a:p>
                  </a:txBody>
                  <a:tcPr/>
                </a:tc>
              </a:tr>
              <a:tr h="78476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CommandTimeout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nebo nastavuje časovou hodnotu, za kterou končí</a:t>
                      </a:r>
                      <a:r>
                        <a:rPr lang="cs-CZ" sz="1600" baseline="0" dirty="0" smtClean="0"/>
                        <a:t> pokus o provedení příkazu a je vygenerována chyba</a:t>
                      </a:r>
                      <a:endParaRPr lang="cs-CZ" sz="1600" dirty="0"/>
                    </a:p>
                  </a:txBody>
                  <a:tcPr/>
                </a:tc>
              </a:tr>
              <a:tr h="52317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Parameters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Čtení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SqlParametrCollection</a:t>
                      </a:r>
                      <a:endParaRPr lang="en-US" sz="1600" dirty="0" smtClean="0"/>
                    </a:p>
                    <a:p>
                      <a:endParaRPr lang="cs-CZ" sz="1400" dirty="0"/>
                    </a:p>
                  </a:txBody>
                  <a:tcPr/>
                </a:tc>
              </a:tr>
              <a:tr h="75569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Transaction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Čte nebo nastavuje </a:t>
                      </a:r>
                      <a:r>
                        <a:rPr lang="cs-CZ" sz="1600" dirty="0" err="1" smtClean="0"/>
                        <a:t>SqlTransaction</a:t>
                      </a:r>
                      <a:r>
                        <a:rPr lang="cs-CZ" sz="1600" dirty="0" smtClean="0"/>
                        <a:t> skrze kterou je </a:t>
                      </a:r>
                      <a:r>
                        <a:rPr lang="cs-CZ" sz="1600" dirty="0" err="1" smtClean="0"/>
                        <a:t>SqlCommand</a:t>
                      </a:r>
                      <a:r>
                        <a:rPr lang="cs-CZ" sz="1600" dirty="0" smtClean="0"/>
                        <a:t> vykonán</a:t>
                      </a:r>
                      <a:endParaRPr lang="en-US" sz="1600" dirty="0" smtClean="0"/>
                    </a:p>
                    <a:p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Obrázek 4" descr="pojmy k zapamatovani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142852"/>
            <a:ext cx="823914" cy="823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58182" y="0"/>
            <a:ext cx="785818" cy="78581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92696"/>
            <a:ext cx="9144000" cy="607332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Konec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42910" y="6000768"/>
            <a:ext cx="8229600" cy="614354"/>
          </a:xfrm>
        </p:spPr>
        <p:txBody>
          <a:bodyPr/>
          <a:lstStyle/>
          <a:p>
            <a:r>
              <a:rPr lang="cs-CZ" dirty="0" smtClean="0"/>
              <a:t>Řešení : </a:t>
            </a:r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Stored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_</a:t>
            </a:r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Procedure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_Demo_07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Obrázek 4" descr="reseni-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62" y="214290"/>
            <a:ext cx="857256" cy="857256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762267"/>
            <a:ext cx="4381500" cy="347662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1645107"/>
            <a:ext cx="3374305" cy="3785806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4921052" y="4941168"/>
            <a:ext cx="3457301" cy="4897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Co jsme neprobrali ?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00634"/>
          </a:xfrm>
        </p:spPr>
        <p:txBody>
          <a:bodyPr>
            <a:normAutofit/>
          </a:bodyPr>
          <a:lstStyle/>
          <a:p>
            <a:r>
              <a:rPr lang="cs-CZ" b="1" i="1" dirty="0" err="1" smtClean="0">
                <a:solidFill>
                  <a:srgbClr val="FF0000"/>
                </a:solidFill>
              </a:rPr>
              <a:t>Batch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updates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dávkové zpracování (spuštění více SQL </a:t>
            </a:r>
            <a:r>
              <a:rPr lang="cs-CZ" dirty="0" err="1" smtClean="0"/>
              <a:t>commands</a:t>
            </a:r>
            <a:r>
              <a:rPr lang="cs-CZ" dirty="0" smtClean="0"/>
              <a:t> najednou) – my si ukážeme v následující prezentaci až práci s transakcemi</a:t>
            </a:r>
          </a:p>
          <a:p>
            <a:r>
              <a:rPr lang="cs-CZ" b="1" i="1" dirty="0" smtClean="0">
                <a:solidFill>
                  <a:srgbClr val="FF0000"/>
                </a:solidFill>
              </a:rPr>
              <a:t>Asynchronní vykonání příkazů</a:t>
            </a:r>
            <a:r>
              <a:rPr lang="cs-CZ" dirty="0" smtClean="0"/>
              <a:t>, spouštění příkazů v jiném vlákně než je běh hlavní aplikace (nutná znalost delegátů) – doporučení nastudovat všem, kteří chtějí seriózně pokračovat ve vývoji aplikací</a:t>
            </a:r>
          </a:p>
          <a:p>
            <a:r>
              <a:rPr lang="cs-CZ" b="1" i="1" dirty="0" smtClean="0">
                <a:solidFill>
                  <a:srgbClr val="FF0000"/>
                </a:solidFill>
              </a:rPr>
              <a:t>MARS</a:t>
            </a:r>
            <a:r>
              <a:rPr lang="cs-CZ" dirty="0" smtClean="0"/>
              <a:t> – Multiple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Sets</a:t>
            </a:r>
            <a:r>
              <a:rPr lang="cs-CZ" dirty="0" smtClean="0"/>
              <a:t> – nad jedním spojením normálně nemůže být více než jeden aktivní </a:t>
            </a:r>
            <a:r>
              <a:rPr lang="cs-CZ" dirty="0" err="1" smtClean="0"/>
              <a:t>Datareader</a:t>
            </a:r>
            <a:r>
              <a:rPr lang="cs-CZ" dirty="0" smtClean="0"/>
              <a:t> – technologie MARS to umožňuje</a:t>
            </a:r>
            <a:endParaRPr lang="cs-CZ" dirty="0"/>
          </a:p>
        </p:txBody>
      </p:sp>
      <p:pic>
        <p:nvPicPr>
          <p:cNvPr id="4" name="Obrázek 3" descr="pro zajemce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62" y="285728"/>
            <a:ext cx="928694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1991" y="909321"/>
            <a:ext cx="7643866" cy="1357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3200" b="1" dirty="0" err="1" smtClean="0">
                <a:solidFill>
                  <a:schemeClr val="accent2">
                    <a:lumMod val="75000"/>
                  </a:schemeClr>
                </a:solidFill>
              </a:rPr>
              <a:t>Sql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Command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smtClean="0"/>
              <a:t>- metody vykonávající dotazy nad DB úložištěm</a:t>
            </a:r>
            <a:r>
              <a:rPr lang="en-US" dirty="0" smtClean="0"/>
              <a:t>: </a:t>
            </a:r>
            <a:endParaRPr lang="cs-CZ" dirty="0" smtClean="0"/>
          </a:p>
          <a:p>
            <a:pPr>
              <a:buNone/>
            </a:pPr>
            <a:endParaRPr lang="en-US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725227"/>
              </p:ext>
            </p:extLst>
          </p:nvPr>
        </p:nvGraphicFramePr>
        <p:xfrm>
          <a:off x="500034" y="1786444"/>
          <a:ext cx="8143932" cy="4486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071966"/>
              </a:tblGrid>
              <a:tr h="61597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Item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Description</a:t>
                      </a:r>
                      <a:endParaRPr lang="cs-CZ" sz="2400" dirty="0"/>
                    </a:p>
                  </a:txBody>
                  <a:tcPr/>
                </a:tc>
              </a:tr>
              <a:tr h="1561051"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ExecuteReader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Vykonává</a:t>
                      </a:r>
                      <a:r>
                        <a:rPr lang="cs-CZ" sz="2000" baseline="0" dirty="0" smtClean="0"/>
                        <a:t> příkazy, které vrací řádky ve formě objektu </a:t>
                      </a:r>
                      <a:r>
                        <a:rPr lang="cs-CZ" sz="2000" baseline="0" dirty="0" err="1" smtClean="0"/>
                        <a:t>DataReader</a:t>
                      </a:r>
                      <a:r>
                        <a:rPr lang="en-US" sz="2000" dirty="0" smtClean="0"/>
                        <a:t>. </a:t>
                      </a:r>
                      <a:r>
                        <a:rPr lang="cs-CZ" sz="2000" b="1" i="1" dirty="0" err="1" smtClean="0"/>
                        <a:t>ExecuteReader</a:t>
                      </a:r>
                      <a:r>
                        <a:rPr lang="cs-CZ" sz="2000" dirty="0" smtClean="0"/>
                        <a:t> nemusí mít žádoucí efekt pro vykonávání příkazů jako například</a:t>
                      </a:r>
                      <a:r>
                        <a:rPr lang="en-US" sz="2000" dirty="0" smtClean="0"/>
                        <a:t> SQL SET. 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</a:tr>
              <a:tr h="909741"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ExecuteNonQuery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Provede</a:t>
                      </a:r>
                      <a:r>
                        <a:rPr lang="cs-CZ" sz="2000" baseline="0" dirty="0" smtClean="0"/>
                        <a:t> vykonání příkazů</a:t>
                      </a:r>
                      <a:r>
                        <a:rPr lang="en-US" sz="2000" dirty="0" smtClean="0"/>
                        <a:t> SQL INSERT, DELETE, UPDATE, a SET.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909741">
                <a:tc>
                  <a:txBody>
                    <a:bodyPr/>
                    <a:lstStyle/>
                    <a:p>
                      <a:r>
                        <a:rPr lang="cs-CZ" sz="2800" b="1" dirty="0" err="1" smtClean="0"/>
                        <a:t>ExecuteScalar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Slouží</a:t>
                      </a:r>
                      <a:r>
                        <a:rPr lang="cs-CZ" sz="2000" baseline="0" dirty="0" smtClean="0"/>
                        <a:t> k získání jediné hodnoty</a:t>
                      </a:r>
                      <a:r>
                        <a:rPr lang="en-US" sz="2000" dirty="0" smtClean="0"/>
                        <a:t>, </a:t>
                      </a:r>
                      <a:r>
                        <a:rPr lang="cs-CZ" sz="2000" dirty="0" smtClean="0"/>
                        <a:t>například sumarizační hodnoty z DB.</a:t>
                      </a:r>
                      <a:r>
                        <a:rPr lang="en-US" sz="2000" dirty="0" smtClean="0"/>
                        <a:t>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Obrázek 4" descr="pojmy k zapamatovani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142852"/>
            <a:ext cx="823914" cy="823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58839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cs-CZ" sz="4800" dirty="0" err="1" smtClean="0">
                <a:solidFill>
                  <a:schemeClr val="accent2">
                    <a:lumMod val="75000"/>
                  </a:schemeClr>
                </a:solidFill>
              </a:rPr>
              <a:t>Executing</a:t>
            </a:r>
            <a:r>
              <a:rPr lang="cs-CZ" sz="4800" dirty="0" smtClean="0">
                <a:solidFill>
                  <a:schemeClr val="accent2">
                    <a:lumMod val="75000"/>
                  </a:schemeClr>
                </a:solidFill>
              </a:rPr>
              <a:t> Single </a:t>
            </a:r>
            <a:r>
              <a:rPr lang="cs-CZ" sz="4800" dirty="0" err="1" smtClean="0">
                <a:solidFill>
                  <a:schemeClr val="accent2">
                    <a:lumMod val="75000"/>
                  </a:schemeClr>
                </a:solidFill>
              </a:rPr>
              <a:t>Value</a:t>
            </a:r>
            <a:r>
              <a:rPr lang="cs-CZ" sz="4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4800" dirty="0" err="1" smtClean="0">
                <a:solidFill>
                  <a:schemeClr val="accent2">
                    <a:lumMod val="75000"/>
                  </a:schemeClr>
                </a:solidFill>
              </a:rPr>
              <a:t>Returning</a:t>
            </a:r>
            <a:r>
              <a:rPr lang="cs-CZ" sz="4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4800" dirty="0" err="1" smtClean="0">
                <a:solidFill>
                  <a:schemeClr val="accent2">
                    <a:lumMod val="75000"/>
                  </a:schemeClr>
                </a:solidFill>
              </a:rPr>
              <a:t>Query</a:t>
            </a:r>
            <a:endParaRPr lang="cs-CZ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636912"/>
            <a:ext cx="7467600" cy="3672408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SELECT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count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(*) FROM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</a:rPr>
              <a:t>Person.Person</a:t>
            </a:r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 smtClean="0"/>
              <a:t>Použití </a:t>
            </a:r>
            <a:r>
              <a:rPr lang="cs-CZ" dirty="0" err="1" smtClean="0"/>
              <a:t>ExecuteScalar</a:t>
            </a:r>
            <a:r>
              <a:rPr lang="cs-CZ" dirty="0" smtClean="0"/>
              <a:t> vrátí první hodnotu z prvního řádku vráceného </a:t>
            </a:r>
            <a:r>
              <a:rPr lang="cs-CZ" dirty="0" err="1" smtClean="0"/>
              <a:t>resultsetu</a:t>
            </a:r>
            <a:endParaRPr lang="cs-CZ" dirty="0" smtClean="0"/>
          </a:p>
          <a:p>
            <a:r>
              <a:rPr lang="cs-CZ" dirty="0" smtClean="0"/>
              <a:t>Vrácená hodnota je typu </a:t>
            </a:r>
            <a:r>
              <a:rPr lang="cs-CZ" b="1" i="1" dirty="0" err="1" smtClean="0">
                <a:solidFill>
                  <a:schemeClr val="accent1">
                    <a:lumMod val="50000"/>
                  </a:schemeClr>
                </a:solidFill>
              </a:rPr>
              <a:t>System.Object</a:t>
            </a:r>
            <a:r>
              <a:rPr lang="cs-CZ" dirty="0" smtClean="0"/>
              <a:t> a je nutná přetypovat</a:t>
            </a:r>
          </a:p>
          <a:p>
            <a:r>
              <a:rPr lang="cs-CZ" dirty="0" smtClean="0"/>
              <a:t>Volání: </a:t>
            </a:r>
            <a:r>
              <a:rPr lang="cs-CZ" b="1" i="1" dirty="0" err="1" smtClean="0">
                <a:solidFill>
                  <a:schemeClr val="accent1">
                    <a:lumMod val="50000"/>
                  </a:schemeClr>
                </a:solidFill>
              </a:rPr>
              <a:t>Cmd.ExecuteScalar</a:t>
            </a:r>
            <a:r>
              <a:rPr lang="cs-CZ" b="1" i="1" dirty="0" smtClean="0">
                <a:solidFill>
                  <a:schemeClr val="accent1">
                    <a:lumMod val="50000"/>
                  </a:schemeClr>
                </a:solidFill>
              </a:rPr>
              <a:t>();</a:t>
            </a:r>
          </a:p>
          <a:p>
            <a:endParaRPr lang="cs-CZ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b="1" i="1" dirty="0" smtClean="0">
                <a:solidFill>
                  <a:srgbClr val="FF0000"/>
                </a:solidFill>
              </a:rPr>
              <a:t>Které další agregační funkce na SQL znáte ?</a:t>
            </a:r>
            <a:endParaRPr lang="cs-CZ" b="1" i="1" dirty="0">
              <a:solidFill>
                <a:srgbClr val="FF0000"/>
              </a:solidFill>
            </a:endParaRPr>
          </a:p>
          <a:p>
            <a:endParaRPr lang="cs-CZ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Obrázek 3" descr="pojmy k zapamatovani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142852"/>
            <a:ext cx="823914" cy="823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210" y="142852"/>
            <a:ext cx="966790" cy="96679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55" y="665830"/>
            <a:ext cx="8079155" cy="61921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96874"/>
            <a:ext cx="6900882" cy="1368412"/>
          </a:xfrm>
        </p:spPr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Executing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query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Returning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row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Resultset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796" y="2204865"/>
            <a:ext cx="8147675" cy="3312368"/>
          </a:xfrm>
        </p:spPr>
        <p:txBody>
          <a:bodyPr/>
          <a:lstStyle/>
          <a:p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SELECT </a:t>
            </a:r>
            <a:r>
              <a:rPr lang="cs-CZ" sz="3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DISTINCT(</a:t>
            </a:r>
            <a:r>
              <a:rPr lang="cs-CZ" sz="320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LastName</a:t>
            </a: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)           FROM </a:t>
            </a:r>
            <a:r>
              <a:rPr lang="cs-CZ" sz="3200" dirty="0" err="1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Person.Person</a:t>
            </a:r>
            <a:r>
              <a:rPr lang="cs-CZ" sz="3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cs-CZ" sz="3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dirty="0" smtClean="0"/>
              <a:t>Použití </a:t>
            </a:r>
            <a:r>
              <a:rPr lang="cs-CZ" dirty="0" err="1" smtClean="0"/>
              <a:t>ExecuteReader</a:t>
            </a:r>
            <a:r>
              <a:rPr lang="cs-CZ" dirty="0" smtClean="0"/>
              <a:t> vrátí objekt </a:t>
            </a:r>
            <a:r>
              <a:rPr lang="cs-CZ" b="1" dirty="0" err="1" smtClean="0"/>
              <a:t>DataReader</a:t>
            </a:r>
            <a:endParaRPr lang="cs-CZ" b="1" dirty="0" smtClean="0"/>
          </a:p>
          <a:p>
            <a:r>
              <a:rPr lang="cs-CZ" dirty="0" smtClean="0"/>
              <a:t>Vrácená objekt je </a:t>
            </a:r>
            <a:r>
              <a:rPr lang="cs-CZ" b="1" i="1" dirty="0" err="1" smtClean="0"/>
              <a:t>read</a:t>
            </a:r>
            <a:r>
              <a:rPr lang="cs-CZ" b="1" i="1" dirty="0" smtClean="0"/>
              <a:t>-</a:t>
            </a:r>
            <a:r>
              <a:rPr lang="cs-CZ" b="1" i="1" dirty="0" err="1" smtClean="0"/>
              <a:t>only</a:t>
            </a:r>
            <a:r>
              <a:rPr lang="cs-CZ" b="1" i="1" dirty="0" smtClean="0"/>
              <a:t> </a:t>
            </a:r>
            <a:r>
              <a:rPr lang="cs-CZ" dirty="0" smtClean="0"/>
              <a:t>a </a:t>
            </a:r>
            <a:r>
              <a:rPr lang="cs-CZ" b="1" i="1" dirty="0" err="1" smtClean="0"/>
              <a:t>forward</a:t>
            </a:r>
            <a:r>
              <a:rPr lang="cs-CZ" b="1" i="1" dirty="0" smtClean="0"/>
              <a:t> </a:t>
            </a:r>
            <a:r>
              <a:rPr lang="cs-CZ" b="1" i="1" dirty="0" err="1" smtClean="0"/>
              <a:t>only</a:t>
            </a:r>
            <a:r>
              <a:rPr lang="cs-CZ" b="1" i="1" dirty="0" smtClean="0"/>
              <a:t> </a:t>
            </a:r>
            <a:r>
              <a:rPr lang="cs-CZ" dirty="0" smtClean="0"/>
              <a:t>set</a:t>
            </a:r>
          </a:p>
          <a:p>
            <a:r>
              <a:rPr lang="cs-CZ" dirty="0" smtClean="0"/>
              <a:t>Volání: </a:t>
            </a:r>
            <a:r>
              <a:rPr lang="cs-CZ" b="1" i="1" dirty="0" err="1" smtClean="0">
                <a:solidFill>
                  <a:schemeClr val="accent2">
                    <a:lumMod val="75000"/>
                  </a:schemeClr>
                </a:solidFill>
              </a:rPr>
              <a:t>Cmd.ExecuteReader</a:t>
            </a:r>
            <a:r>
              <a:rPr lang="cs-CZ" b="1" i="1" dirty="0" smtClean="0">
                <a:solidFill>
                  <a:schemeClr val="accent2">
                    <a:lumMod val="75000"/>
                  </a:schemeClr>
                </a:solidFill>
              </a:rPr>
              <a:t>();</a:t>
            </a:r>
          </a:p>
          <a:p>
            <a:r>
              <a:rPr lang="cs-CZ" dirty="0" smtClean="0"/>
              <a:t>Jednoduché a rychlé</a:t>
            </a:r>
            <a:endParaRPr lang="cs-CZ" dirty="0"/>
          </a:p>
        </p:txBody>
      </p:sp>
      <p:pic>
        <p:nvPicPr>
          <p:cNvPr id="4" name="Obrázek 3" descr="pojmy k zapamatovani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357166"/>
            <a:ext cx="823914" cy="823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6257" y="120636"/>
            <a:ext cx="8229600" cy="868346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Objekt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DataReader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011198"/>
            <a:ext cx="8229600" cy="1828800"/>
          </a:xfrm>
        </p:spPr>
        <p:txBody>
          <a:bodyPr>
            <a:normAutofit/>
          </a:bodyPr>
          <a:lstStyle/>
          <a:p>
            <a:r>
              <a:rPr lang="cs-CZ" dirty="0" smtClean="0"/>
              <a:t>Objekt </a:t>
            </a:r>
            <a:r>
              <a:rPr lang="cs-CZ" b="1" i="1" dirty="0" err="1" smtClean="0">
                <a:solidFill>
                  <a:schemeClr val="accent2">
                    <a:lumMod val="75000"/>
                  </a:schemeClr>
                </a:solidFill>
              </a:rPr>
              <a:t>DataReader</a:t>
            </a:r>
            <a:r>
              <a:rPr lang="cs-CZ" dirty="0" smtClean="0"/>
              <a:t> se využívá k načtení výsledku dotazu, který vrací jeden nebo více záznamů z datového úložiště</a:t>
            </a:r>
          </a:p>
          <a:p>
            <a:r>
              <a:rPr lang="cs-CZ" dirty="0" smtClean="0"/>
              <a:t>Používá se v připojených aplikacích.</a:t>
            </a:r>
          </a:p>
          <a:p>
            <a:r>
              <a:rPr lang="cs-CZ" dirty="0" smtClean="0"/>
              <a:t>Objekt </a:t>
            </a:r>
            <a:r>
              <a:rPr lang="cs-CZ" dirty="0" err="1" smtClean="0"/>
              <a:t>DataReader</a:t>
            </a:r>
            <a:r>
              <a:rPr lang="cs-CZ" dirty="0" smtClean="0"/>
              <a:t> je standardně </a:t>
            </a:r>
            <a:r>
              <a:rPr lang="cs-CZ" b="1" dirty="0" smtClean="0"/>
              <a:t>ukončován před ukončením objektu </a:t>
            </a:r>
            <a:r>
              <a:rPr lang="cs-CZ" b="1" dirty="0" err="1" smtClean="0"/>
              <a:t>Connection</a:t>
            </a:r>
            <a:r>
              <a:rPr lang="cs-CZ" b="1" dirty="0" smtClean="0"/>
              <a:t> </a:t>
            </a:r>
            <a:r>
              <a:rPr lang="cs-CZ" dirty="0" smtClean="0"/>
              <a:t>např. takto:</a:t>
            </a:r>
          </a:p>
        </p:txBody>
      </p:sp>
      <p:pic>
        <p:nvPicPr>
          <p:cNvPr id="5" name="Obrázek 4" descr="pojmy k zapamatovani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142852"/>
            <a:ext cx="823914" cy="823914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1047" y="2839998"/>
            <a:ext cx="7229475" cy="3905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1357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</a:rPr>
              <a:t>DataReader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pPr>
              <a:buNone/>
            </a:pPr>
            <a:endParaRPr lang="en-US" sz="3600" dirty="0" smtClean="0">
              <a:solidFill>
                <a:srgbClr val="00B0F0"/>
              </a:solidFill>
            </a:endParaRPr>
          </a:p>
          <a:p>
            <a:endParaRPr lang="cs-CZ" sz="3600" dirty="0">
              <a:solidFill>
                <a:srgbClr val="00B0F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928670"/>
          <a:ext cx="8215370" cy="5739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685"/>
                <a:gridCol w="4107685"/>
              </a:tblGrid>
              <a:tr h="384615">
                <a:tc>
                  <a:txBody>
                    <a:bodyPr/>
                    <a:lstStyle/>
                    <a:p>
                      <a:r>
                        <a:rPr lang="cs-CZ" sz="2000" dirty="0" err="1" smtClean="0">
                          <a:solidFill>
                            <a:schemeClr val="bg1"/>
                          </a:solidFill>
                        </a:rPr>
                        <a:t>Properties</a:t>
                      </a:r>
                      <a:r>
                        <a:rPr lang="cs-CZ" sz="20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&amp; Methods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11952">
                <a:tc>
                  <a:txBody>
                    <a:bodyPr/>
                    <a:lstStyle/>
                    <a:p>
                      <a:r>
                        <a:rPr lang="cs-CZ" sz="1800" b="1" dirty="0" err="1" smtClean="0"/>
                        <a:t>Read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</a:t>
                      </a:r>
                      <a:r>
                        <a:rPr lang="cs-CZ" sz="1400" dirty="0" err="1" smtClean="0"/>
                        <a:t>řesun</a:t>
                      </a:r>
                      <a:r>
                        <a:rPr lang="cs-CZ" sz="1400" baseline="0" dirty="0" smtClean="0"/>
                        <a:t> na další řádek a návrat hodnoty TRUE/FALSE jestli existuje další řádek.</a:t>
                      </a:r>
                      <a:endParaRPr lang="en-US" sz="1400" dirty="0" smtClean="0"/>
                    </a:p>
                    <a:p>
                      <a:endParaRPr lang="cs-CZ" sz="1400" dirty="0"/>
                    </a:p>
                  </a:txBody>
                  <a:tcPr/>
                </a:tc>
              </a:tr>
              <a:tr h="333333">
                <a:tc>
                  <a:txBody>
                    <a:bodyPr/>
                    <a:lstStyle/>
                    <a:p>
                      <a:r>
                        <a:rPr lang="cs-CZ" sz="1800" b="1" dirty="0" err="1" smtClean="0"/>
                        <a:t>NextResult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Přesun na další výsledek</a:t>
                      </a:r>
                      <a:r>
                        <a:rPr lang="cs-CZ" sz="1400" baseline="0" dirty="0" smtClean="0"/>
                        <a:t> (pokud </a:t>
                      </a:r>
                      <a:r>
                        <a:rPr lang="cs-CZ" sz="1400" baseline="0" dirty="0" err="1" smtClean="0"/>
                        <a:t>Command</a:t>
                      </a:r>
                      <a:r>
                        <a:rPr lang="cs-CZ" sz="1400" baseline="0" dirty="0" smtClean="0"/>
                        <a:t> spustil více SQL dotazů)</a:t>
                      </a:r>
                      <a:endParaRPr lang="cs-CZ" sz="1400" dirty="0"/>
                    </a:p>
                  </a:txBody>
                  <a:tcPr/>
                </a:tc>
              </a:tr>
              <a:tr h="487179">
                <a:tc>
                  <a:txBody>
                    <a:bodyPr/>
                    <a:lstStyle/>
                    <a:p>
                      <a:r>
                        <a:rPr lang="cs-CZ" sz="1800" b="1" dirty="0" err="1" smtClean="0"/>
                        <a:t>isDBNull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Indikuje zda pole obsahuje NULL</a:t>
                      </a:r>
                      <a:endParaRPr lang="cs-CZ" sz="1400" dirty="0"/>
                    </a:p>
                  </a:txBody>
                  <a:tcPr/>
                </a:tc>
              </a:tr>
              <a:tr h="337205">
                <a:tc>
                  <a:txBody>
                    <a:bodyPr/>
                    <a:lstStyle/>
                    <a:p>
                      <a:r>
                        <a:rPr lang="cs-CZ" sz="1800" b="1" dirty="0" err="1" smtClean="0"/>
                        <a:t>GetOrdinal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Vrací pořadové</a:t>
                      </a:r>
                      <a:r>
                        <a:rPr lang="cs-CZ" sz="1400" baseline="0" dirty="0" smtClean="0"/>
                        <a:t> číslo sloupce (</a:t>
                      </a:r>
                      <a:r>
                        <a:rPr lang="cs-CZ" sz="1400" baseline="0" dirty="0" err="1" smtClean="0"/>
                        <a:t>SELECTu</a:t>
                      </a:r>
                      <a:r>
                        <a:rPr lang="cs-CZ" sz="1400" baseline="0" dirty="0" smtClean="0"/>
                        <a:t>)</a:t>
                      </a:r>
                      <a:endParaRPr lang="cs-CZ" sz="1400" dirty="0"/>
                    </a:p>
                  </a:txBody>
                  <a:tcPr/>
                </a:tc>
              </a:tr>
              <a:tr h="583907">
                <a:tc>
                  <a:txBody>
                    <a:bodyPr/>
                    <a:lstStyle/>
                    <a:p>
                      <a:r>
                        <a:rPr lang="cs-CZ" sz="1800" b="1" dirty="0" err="1" smtClean="0"/>
                        <a:t>GetValue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Vrací hodnotu pole jako </a:t>
                      </a:r>
                      <a:r>
                        <a:rPr lang="cs-CZ" sz="1400" dirty="0" err="1" smtClean="0"/>
                        <a:t>System.object</a:t>
                      </a:r>
                      <a:r>
                        <a:rPr lang="cs-CZ" sz="1400" dirty="0" smtClean="0"/>
                        <a:t>, nutné přetypovat na odpovídající typ sloupce</a:t>
                      </a:r>
                      <a:endParaRPr lang="en-US" sz="1400" dirty="0" smtClean="0"/>
                    </a:p>
                    <a:p>
                      <a:endParaRPr lang="cs-CZ" sz="1200" dirty="0"/>
                    </a:p>
                  </a:txBody>
                  <a:tcPr/>
                </a:tc>
              </a:tr>
              <a:tr h="362931">
                <a:tc>
                  <a:txBody>
                    <a:bodyPr/>
                    <a:lstStyle/>
                    <a:p>
                      <a:r>
                        <a:rPr lang="cs-CZ" sz="1800" b="1" dirty="0" err="1" smtClean="0"/>
                        <a:t>Get</a:t>
                      </a:r>
                      <a:r>
                        <a:rPr lang="en-US" sz="1800" b="1" dirty="0" smtClean="0"/>
                        <a:t>&lt;</a:t>
                      </a:r>
                      <a:r>
                        <a:rPr lang="en-US" sz="1800" b="1" dirty="0" err="1" smtClean="0"/>
                        <a:t>datatype</a:t>
                      </a:r>
                      <a:r>
                        <a:rPr lang="en-US" sz="1800" b="1" dirty="0" smtClean="0"/>
                        <a:t>&gt;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Vrací hodnotu pole jako konkrétní datový typ</a:t>
                      </a:r>
                      <a:endParaRPr lang="en-US" sz="1400" dirty="0" smtClean="0"/>
                    </a:p>
                    <a:p>
                      <a:endParaRPr lang="cs-CZ" sz="1200" dirty="0"/>
                    </a:p>
                  </a:txBody>
                  <a:tcPr/>
                </a:tc>
              </a:tr>
              <a:tr h="512941"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HasRows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Můžu určit jestli vykonaný</a:t>
                      </a:r>
                      <a:r>
                        <a:rPr lang="cs-CZ" sz="1200" baseline="0" dirty="0" smtClean="0"/>
                        <a:t> dotaz vrací řádky</a:t>
                      </a:r>
                      <a:endParaRPr lang="cs-CZ" sz="1200" dirty="0"/>
                    </a:p>
                  </a:txBody>
                  <a:tcPr/>
                </a:tc>
              </a:tr>
              <a:tr h="512941"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IsClosed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Vrací </a:t>
                      </a:r>
                      <a:r>
                        <a:rPr lang="cs-CZ" sz="1200" dirty="0" err="1" smtClean="0"/>
                        <a:t>Boolean</a:t>
                      </a:r>
                      <a:endParaRPr lang="cs-CZ" sz="1200" dirty="0"/>
                    </a:p>
                  </a:txBody>
                  <a:tcPr/>
                </a:tc>
              </a:tr>
              <a:tr h="512941"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RecordsAffected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Vrací hodnotu určující</a:t>
                      </a:r>
                      <a:r>
                        <a:rPr lang="cs-CZ" sz="1200" baseline="0" dirty="0" smtClean="0"/>
                        <a:t> kolik záznamů bylo provedením </a:t>
                      </a:r>
                      <a:r>
                        <a:rPr lang="cs-CZ" sz="1200" baseline="0" dirty="0" err="1" smtClean="0"/>
                        <a:t>query</a:t>
                      </a:r>
                      <a:r>
                        <a:rPr lang="cs-CZ" sz="1200" baseline="0" dirty="0" smtClean="0"/>
                        <a:t> změněno, smazáno</a:t>
                      </a:r>
                      <a:endParaRPr lang="cs-CZ" sz="1200" dirty="0"/>
                    </a:p>
                  </a:txBody>
                  <a:tcPr/>
                </a:tc>
              </a:tr>
              <a:tr h="512941">
                <a:tc>
                  <a:txBody>
                    <a:bodyPr/>
                    <a:lstStyle/>
                    <a:p>
                      <a:r>
                        <a:rPr lang="cs-CZ" sz="1800" b="1" dirty="0" err="1" smtClean="0"/>
                        <a:t>Close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Metoda</a:t>
                      </a:r>
                      <a:r>
                        <a:rPr lang="cs-CZ" sz="1200" baseline="0" dirty="0" smtClean="0"/>
                        <a:t> zavírá </a:t>
                      </a:r>
                      <a:r>
                        <a:rPr lang="cs-CZ" sz="1200" baseline="0" dirty="0" err="1" smtClean="0"/>
                        <a:t>Reader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Obrázek 4" descr="pojmy k zapamatovani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142852"/>
            <a:ext cx="823914" cy="823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1031</TotalTime>
  <Words>987</Words>
  <Application>Microsoft Office PowerPoint</Application>
  <PresentationFormat>Předvádění na obrazovce (4:3)</PresentationFormat>
  <Paragraphs>146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Arial Black</vt:lpstr>
      <vt:lpstr>Tw Cen MT</vt:lpstr>
      <vt:lpstr>Tw Cen MT Condensed</vt:lpstr>
      <vt:lpstr>Wingdings 3</vt:lpstr>
      <vt:lpstr>Integrál</vt:lpstr>
      <vt:lpstr>Prezentace aplikace PowerPoint</vt:lpstr>
      <vt:lpstr>Objekt Command</vt:lpstr>
      <vt:lpstr>Prezentace aplikace PowerPoint</vt:lpstr>
      <vt:lpstr>Prezentace aplikace PowerPoint</vt:lpstr>
      <vt:lpstr>Executing Single Value Returning Query</vt:lpstr>
      <vt:lpstr>Prezentace aplikace PowerPoint</vt:lpstr>
      <vt:lpstr>Executing query Returning row Resultset</vt:lpstr>
      <vt:lpstr>Objekt DataReader</vt:lpstr>
      <vt:lpstr>Prezentace aplikace PowerPoint</vt:lpstr>
      <vt:lpstr>Prezentace aplikace PowerPoint</vt:lpstr>
      <vt:lpstr>Úkol 1</vt:lpstr>
      <vt:lpstr>SQL DOtaz</vt:lpstr>
      <vt:lpstr>SQL injection</vt:lpstr>
      <vt:lpstr>Prezentace aplikace PowerPoint</vt:lpstr>
      <vt:lpstr>Prezentace aplikace PowerPoint</vt:lpstr>
      <vt:lpstr>Command - Parametry</vt:lpstr>
      <vt:lpstr>Prezentace aplikace PowerPoint</vt:lpstr>
      <vt:lpstr>Úkol 2</vt:lpstr>
      <vt:lpstr>Executing NonQuery</vt:lpstr>
      <vt:lpstr>Úkol 3</vt:lpstr>
      <vt:lpstr>Step by Step </vt:lpstr>
      <vt:lpstr>Uložené procedury</vt:lpstr>
      <vt:lpstr>Vytvořte na SQL serveru uloženou proceduru</vt:lpstr>
      <vt:lpstr>Prezentace aplikace PowerPoint</vt:lpstr>
      <vt:lpstr>Prezentace aplikace PowerPoint</vt:lpstr>
      <vt:lpstr>Prezentace aplikace PowerPoint</vt:lpstr>
      <vt:lpstr>Nechte vytvořit parametry Odstraňte parametr RETURN_VALUE   </vt:lpstr>
      <vt:lpstr>Prezentace aplikace PowerPoint</vt:lpstr>
      <vt:lpstr>Prezentace aplikace PowerPoint</vt:lpstr>
      <vt:lpstr>Prezentace aplikace PowerPoint</vt:lpstr>
      <vt:lpstr>Konec</vt:lpstr>
      <vt:lpstr>Co jsme neprobrali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JKudr</dc:creator>
  <cp:lastModifiedBy>tvvt</cp:lastModifiedBy>
  <cp:revision>105</cp:revision>
  <dcterms:created xsi:type="dcterms:W3CDTF">2011-10-14T23:16:18Z</dcterms:created>
  <dcterms:modified xsi:type="dcterms:W3CDTF">2020-01-16T08:19:08Z</dcterms:modified>
</cp:coreProperties>
</file>