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2"/>
  </p:notesMasterIdLst>
  <p:sldIdLst>
    <p:sldId id="268" r:id="rId2"/>
    <p:sldId id="291" r:id="rId3"/>
    <p:sldId id="292" r:id="rId4"/>
    <p:sldId id="293" r:id="rId5"/>
    <p:sldId id="294" r:id="rId6"/>
    <p:sldId id="295" r:id="rId7"/>
    <p:sldId id="296" r:id="rId8"/>
    <p:sldId id="308" r:id="rId9"/>
    <p:sldId id="302" r:id="rId10"/>
    <p:sldId id="307" r:id="rId11"/>
    <p:sldId id="305" r:id="rId12"/>
    <p:sldId id="306" r:id="rId13"/>
    <p:sldId id="310" r:id="rId14"/>
    <p:sldId id="309" r:id="rId15"/>
    <p:sldId id="304" r:id="rId16"/>
    <p:sldId id="311" r:id="rId17"/>
    <p:sldId id="312" r:id="rId18"/>
    <p:sldId id="313" r:id="rId19"/>
    <p:sldId id="314" r:id="rId20"/>
    <p:sldId id="316" r:id="rId21"/>
    <p:sldId id="317" r:id="rId22"/>
    <p:sldId id="315" r:id="rId23"/>
    <p:sldId id="297" r:id="rId24"/>
    <p:sldId id="298" r:id="rId25"/>
    <p:sldId id="299" r:id="rId26"/>
    <p:sldId id="318" r:id="rId27"/>
    <p:sldId id="319" r:id="rId28"/>
    <p:sldId id="320" r:id="rId29"/>
    <p:sldId id="322" r:id="rId30"/>
    <p:sldId id="323" r:id="rId31"/>
    <p:sldId id="324" r:id="rId32"/>
    <p:sldId id="325" r:id="rId33"/>
    <p:sldId id="326" r:id="rId34"/>
    <p:sldId id="332" r:id="rId35"/>
    <p:sldId id="327" r:id="rId36"/>
    <p:sldId id="328" r:id="rId37"/>
    <p:sldId id="301" r:id="rId38"/>
    <p:sldId id="330" r:id="rId39"/>
    <p:sldId id="331" r:id="rId40"/>
    <p:sldId id="275" r:id="rId4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C9FF"/>
    <a:srgbClr val="00001A"/>
    <a:srgbClr val="E2002B"/>
    <a:srgbClr val="339966"/>
    <a:srgbClr val="000050"/>
    <a:srgbClr val="005A9E"/>
    <a:srgbClr val="D68F00"/>
    <a:srgbClr val="00FF00"/>
    <a:srgbClr val="66FF99"/>
    <a:srgbClr val="CC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Střední styl 1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28" autoAdjust="0"/>
    <p:restoredTop sz="97527" autoAdjust="0"/>
  </p:normalViewPr>
  <p:slideViewPr>
    <p:cSldViewPr>
      <p:cViewPr>
        <p:scale>
          <a:sx n="80" d="100"/>
          <a:sy n="80" d="100"/>
        </p:scale>
        <p:origin x="-966" y="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81F917B-8A6A-48F8-8C5A-11AE72A736D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679779-763C-4349-8831-D43F6FF0B871}" type="slidenum">
              <a:rPr lang="cs-CZ" smtClean="0"/>
              <a:pPr/>
              <a:t>1</a:t>
            </a:fld>
            <a:endParaRPr lang="cs-CZ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1F917B-8A6A-48F8-8C5A-11AE72A736D0}" type="slidenum">
              <a:rPr lang="cs-CZ" smtClean="0"/>
              <a:pPr>
                <a:defRPr/>
              </a:pPr>
              <a:t>38</a:t>
            </a:fld>
            <a:endParaRPr lang="cs-CZ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1F917B-8A6A-48F8-8C5A-11AE72A736D0}" type="slidenum">
              <a:rPr lang="cs-CZ" smtClean="0"/>
              <a:pPr>
                <a:defRPr/>
              </a:pPr>
              <a:t>39</a:t>
            </a:fld>
            <a:endParaRPr lang="cs-CZ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1F917B-8A6A-48F8-8C5A-11AE72A736D0}" type="slidenum">
              <a:rPr lang="cs-CZ" smtClean="0"/>
              <a:pPr>
                <a:defRPr/>
              </a:pPr>
              <a:t>29</a:t>
            </a:fld>
            <a:endParaRPr lang="cs-CZ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1F917B-8A6A-48F8-8C5A-11AE72A736D0}" type="slidenum">
              <a:rPr lang="cs-CZ" smtClean="0"/>
              <a:pPr>
                <a:defRPr/>
              </a:pPr>
              <a:t>30</a:t>
            </a:fld>
            <a:endParaRPr lang="cs-CZ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1F917B-8A6A-48F8-8C5A-11AE72A736D0}" type="slidenum">
              <a:rPr lang="cs-CZ" smtClean="0"/>
              <a:pPr>
                <a:defRPr/>
              </a:pPr>
              <a:t>31</a:t>
            </a:fld>
            <a:endParaRPr lang="cs-CZ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1F917B-8A6A-48F8-8C5A-11AE72A736D0}" type="slidenum">
              <a:rPr lang="cs-CZ" smtClean="0"/>
              <a:pPr>
                <a:defRPr/>
              </a:pPr>
              <a:t>32</a:t>
            </a:fld>
            <a:endParaRPr lang="cs-CZ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1F917B-8A6A-48F8-8C5A-11AE72A736D0}" type="slidenum">
              <a:rPr lang="cs-CZ" smtClean="0"/>
              <a:pPr>
                <a:defRPr/>
              </a:pPr>
              <a:t>33</a:t>
            </a:fld>
            <a:endParaRPr lang="cs-CZ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1F917B-8A6A-48F8-8C5A-11AE72A736D0}" type="slidenum">
              <a:rPr lang="cs-CZ" smtClean="0"/>
              <a:pPr>
                <a:defRPr/>
              </a:pPr>
              <a:t>34</a:t>
            </a:fld>
            <a:endParaRPr lang="cs-CZ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1F917B-8A6A-48F8-8C5A-11AE72A736D0}" type="slidenum">
              <a:rPr lang="cs-CZ" smtClean="0"/>
              <a:pPr>
                <a:defRPr/>
              </a:pPr>
              <a:t>35</a:t>
            </a:fld>
            <a:endParaRPr lang="cs-CZ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1F917B-8A6A-48F8-8C5A-11AE72A736D0}" type="slidenum">
              <a:rPr lang="cs-CZ" smtClean="0"/>
              <a:pPr>
                <a:defRPr/>
              </a:pPr>
              <a:t>36</a:t>
            </a:fld>
            <a:endParaRPr 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127D1-D64B-4E6C-9889-82736D2A4BD8}" type="datetime1">
              <a:rPr lang="cs-CZ" smtClean="0"/>
              <a:pPr>
                <a:defRPr/>
              </a:pPr>
              <a:t>14.11.2011</a:t>
            </a:fld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69CAB-8D3D-43A6-AEDF-411A26F8603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D613C-D737-4496-A616-E5C5E177B556}" type="datetime1">
              <a:rPr lang="cs-CZ" smtClean="0"/>
              <a:pPr>
                <a:defRPr/>
              </a:pPr>
              <a:t>14.11.2011</a:t>
            </a:fld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51CCD-0FD6-46E6-ACE3-2193B0A099E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C77CA-DBFD-4E90-8020-6264EA706AB1}" type="datetime1">
              <a:rPr lang="cs-CZ" smtClean="0"/>
              <a:pPr>
                <a:defRPr/>
              </a:pPr>
              <a:t>14.11.2011</a:t>
            </a:fld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73ABB-AD6D-4ED3-B2E1-3E3DB2F86DA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DEA05-364E-4118-8648-5CEC47625723}" type="datetime1">
              <a:rPr lang="cs-CZ" smtClean="0"/>
              <a:pPr>
                <a:defRPr/>
              </a:pPr>
              <a:t>14.11.2011</a:t>
            </a:fld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CFEEA-6CA9-45CD-AFFE-BE28F672BCE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C4BDF-C2FD-4E1C-9ABE-8D9970A18BEA}" type="datetime1">
              <a:rPr lang="cs-CZ" smtClean="0"/>
              <a:pPr>
                <a:defRPr/>
              </a:pPr>
              <a:t>14.11.2011</a:t>
            </a:fld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C6EFA-C0B7-4F2F-918D-C2A042A2F7C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7A470-D2D6-4A26-AF0C-FD6681D71A59}" type="datetime1">
              <a:rPr lang="cs-CZ" smtClean="0"/>
              <a:pPr>
                <a:defRPr/>
              </a:pPr>
              <a:t>14.11.2011</a:t>
            </a:fld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D5612-2B59-42A5-A38A-751FE0DE3A6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247D3-AD0F-4B21-B67D-BD8B5091A6F7}" type="datetime1">
              <a:rPr lang="cs-CZ" smtClean="0"/>
              <a:pPr>
                <a:defRPr/>
              </a:pPr>
              <a:t>14.11.2011</a:t>
            </a:fld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E8EC1-9DA9-4885-B446-42C6B38C4A4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EFA07-670F-4A14-9616-7C622650F3E8}" type="datetime1">
              <a:rPr lang="cs-CZ" smtClean="0"/>
              <a:pPr>
                <a:defRPr/>
              </a:pPr>
              <a:t>14.11.2011</a:t>
            </a:fld>
            <a:endParaRPr lang="cs-CZ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D9621-4877-4367-B6D4-DA4DEDCBC22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3FE33-5FF4-419F-A93D-E0250EFBF0BE}" type="datetime1">
              <a:rPr lang="cs-CZ" smtClean="0"/>
              <a:pPr>
                <a:defRPr/>
              </a:pPr>
              <a:t>14.11.2011</a:t>
            </a:fld>
            <a:endParaRPr lang="cs-CZ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A48B9-F62C-417E-9BA0-B931612EFDE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9A052-CF60-4DB7-A4AB-463C31325EAE}" type="datetime1">
              <a:rPr lang="cs-CZ" smtClean="0"/>
              <a:pPr>
                <a:defRPr/>
              </a:pPr>
              <a:t>14.11.2011</a:t>
            </a:fld>
            <a:endParaRPr lang="cs-CZ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FA6EF-2455-46A7-BC0E-51921AF6169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65FCD-5FA6-4F78-BBC4-80AF1ADB03B3}" type="datetime1">
              <a:rPr lang="cs-CZ" smtClean="0"/>
              <a:pPr>
                <a:defRPr/>
              </a:pPr>
              <a:t>14.11.2011</a:t>
            </a:fld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547BF-6BFC-42C4-B28F-2988593B8E3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E6C64-9525-4219-BA1E-01496C452A44}" type="datetime1">
              <a:rPr lang="cs-CZ" smtClean="0"/>
              <a:pPr>
                <a:defRPr/>
              </a:pPr>
              <a:t>14.11.2011</a:t>
            </a:fld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BAED2-0663-49A4-A7A5-44F917658CD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402F599C-C0AB-40E1-A155-28E83CD257C2}" type="datetime1">
              <a:rPr lang="cs-CZ" smtClean="0"/>
              <a:pPr>
                <a:defRPr/>
              </a:pPr>
              <a:t>14.11.2011</a:t>
            </a:fld>
            <a:endParaRPr lang="cs-CZ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C4FD740-F1BD-4F64-B7FF-05832C702EF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cs.wikipedia.org/wiki/Soubor:N.Tesla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7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9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image" Target="../media/image4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3.jpeg"/><Relationship Id="rId4" Type="http://schemas.openxmlformats.org/officeDocument/2006/relationships/oleObject" Target="../embeddings/oleObject13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4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50.jpeg"/><Relationship Id="rId4" Type="http://schemas.openxmlformats.org/officeDocument/2006/relationships/oleObject" Target="../embeddings/oleObject17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285720" y="0"/>
            <a:ext cx="8786874" cy="1714488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6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Magnetické pole</a:t>
            </a:r>
            <a:r>
              <a:rPr lang="cs-CZ" b="1" dirty="0" smtClean="0">
                <a:solidFill>
                  <a:srgbClr val="00B0F0"/>
                </a:solidFill>
                <a:cs typeface="Times New Roman" pitchFamily="18" charset="0"/>
              </a:rPr>
              <a:t/>
            </a:r>
            <a:br>
              <a:rPr lang="cs-CZ" b="1" dirty="0" smtClean="0">
                <a:solidFill>
                  <a:srgbClr val="00B0F0"/>
                </a:solidFill>
                <a:cs typeface="Times New Roman" pitchFamily="18" charset="0"/>
              </a:rPr>
            </a:br>
            <a:r>
              <a:rPr lang="cs-CZ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dirty="0" smtClean="0"/>
          </a:p>
        </p:txBody>
      </p:sp>
      <p:sp>
        <p:nvSpPr>
          <p:cNvPr id="5125" name="Zástupný symbol pro obsah 7"/>
          <p:cNvSpPr>
            <a:spLocks noGrp="1"/>
          </p:cNvSpPr>
          <p:nvPr>
            <p:ph idx="1"/>
          </p:nvPr>
        </p:nvSpPr>
        <p:spPr>
          <a:xfrm>
            <a:off x="285720" y="1714488"/>
            <a:ext cx="8643938" cy="4454525"/>
          </a:xfrm>
        </p:spPr>
        <p:txBody>
          <a:bodyPr/>
          <a:lstStyle/>
          <a:p>
            <a:pPr marL="180000" algn="ctr">
              <a:spcBef>
                <a:spcPts val="600"/>
              </a:spcBef>
              <a:buFontTx/>
              <a:buNone/>
            </a:pPr>
            <a:endParaRPr lang="cs-CZ" sz="2800" dirty="0" smtClean="0">
              <a:solidFill>
                <a:srgbClr val="005A9E"/>
              </a:solidFill>
            </a:endParaRPr>
          </a:p>
          <a:p>
            <a:pPr marL="180000" algn="ctr">
              <a:spcBef>
                <a:spcPts val="600"/>
              </a:spcBef>
              <a:buFontTx/>
              <a:buNone/>
            </a:pPr>
            <a:r>
              <a:rPr lang="cs-CZ" sz="2800" dirty="0" smtClean="0">
                <a:solidFill>
                  <a:srgbClr val="005A9E"/>
                </a:solidFill>
              </a:rPr>
              <a:t>Stacionární </a:t>
            </a:r>
            <a:r>
              <a:rPr lang="cs-CZ" sz="2800" dirty="0" smtClean="0">
                <a:solidFill>
                  <a:srgbClr val="005A9E"/>
                </a:solidFill>
              </a:rPr>
              <a:t>magnetické pole</a:t>
            </a:r>
          </a:p>
          <a:p>
            <a:pPr marL="180000" algn="ctr">
              <a:spcBef>
                <a:spcPts val="600"/>
              </a:spcBef>
              <a:buFontTx/>
              <a:buNone/>
            </a:pPr>
            <a:r>
              <a:rPr lang="cs-CZ" sz="2800" dirty="0" smtClean="0">
                <a:solidFill>
                  <a:srgbClr val="005A9E"/>
                </a:solidFill>
              </a:rPr>
              <a:t>Nestacionární magnetické pole</a:t>
            </a:r>
          </a:p>
          <a:p>
            <a:pPr algn="ctr">
              <a:buFontTx/>
              <a:buNone/>
            </a:pPr>
            <a:endParaRPr lang="cs-CZ" sz="2400" dirty="0" smtClean="0"/>
          </a:p>
          <a:p>
            <a:pPr algn="ctr">
              <a:buFontTx/>
              <a:buNone/>
            </a:pPr>
            <a:endParaRPr lang="cs-CZ" sz="2400" dirty="0" smtClean="0"/>
          </a:p>
          <a:p>
            <a:pPr algn="ctr">
              <a:buFontTx/>
              <a:buNone/>
            </a:pPr>
            <a:endParaRPr lang="cs-CZ" sz="2400" dirty="0" smtClean="0"/>
          </a:p>
          <a:p>
            <a:pPr algn="ctr">
              <a:buFontTx/>
              <a:buNone/>
            </a:pPr>
            <a:endParaRPr lang="cs-CZ" sz="2400" dirty="0" smtClean="0"/>
          </a:p>
          <a:p>
            <a:pPr algn="ctr">
              <a:buFontTx/>
              <a:buNone/>
            </a:pPr>
            <a:endParaRPr lang="cs-CZ" sz="2400" dirty="0" smtClean="0"/>
          </a:p>
          <a:p>
            <a:pPr algn="ctr">
              <a:buFontTx/>
              <a:buNone/>
            </a:pPr>
            <a:r>
              <a:rPr lang="cs-CZ" sz="2400" dirty="0" smtClean="0"/>
              <a:t>Centrum pro virtuální a moderní metody a formy vzdělávání na Obchodní akademii T.G. Masaryka, Kostelec nad Orlicí </a:t>
            </a:r>
          </a:p>
          <a:p>
            <a:pPr algn="ctr">
              <a:buFontTx/>
              <a:buNone/>
            </a:pPr>
            <a:endParaRPr lang="cs-CZ" sz="2400" dirty="0" smtClean="0"/>
          </a:p>
        </p:txBody>
      </p:sp>
      <p:sp>
        <p:nvSpPr>
          <p:cNvPr id="5123" name="Zástupný symbol pro číslo snímku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3028EA-24B1-4A93-A6BF-07C4EADA47F5}" type="slidenum">
              <a:rPr lang="cs-CZ" smtClean="0"/>
              <a:pPr/>
              <a:t>1</a:t>
            </a:fld>
            <a:endParaRPr lang="cs-CZ" dirty="0" smtClean="0"/>
          </a:p>
        </p:txBody>
      </p:sp>
      <p:pic>
        <p:nvPicPr>
          <p:cNvPr id="6" name="Picture 1" descr="E:\projekt!!!!\logoProjektu%20%C5%99%C3%ADjen[1]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3857628"/>
            <a:ext cx="6215106" cy="13935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Magnetické pole vodiče </a:t>
            </a:r>
            <a:br>
              <a:rPr lang="cs-CZ" dirty="0" smtClean="0">
                <a:solidFill>
                  <a:srgbClr val="005A9E"/>
                </a:solidFill>
              </a:rPr>
            </a:br>
            <a:r>
              <a:rPr lang="cs-CZ" dirty="0" smtClean="0">
                <a:solidFill>
                  <a:srgbClr val="005A9E"/>
                </a:solidFill>
              </a:rPr>
              <a:t>s proudem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700808"/>
            <a:ext cx="8301608" cy="4525963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Demonstrace magnetické síly: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  <p:pic>
        <p:nvPicPr>
          <p:cNvPr id="5" name="Picture 4" descr="magnetickasila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-33000" contrast="59000"/>
          </a:blip>
          <a:srcRect/>
          <a:stretch>
            <a:fillRect/>
          </a:stretch>
        </p:blipFill>
        <p:spPr bwMode="auto">
          <a:xfrm>
            <a:off x="1785918" y="2357430"/>
            <a:ext cx="5286412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Stacionární magnetické pole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714488"/>
            <a:ext cx="8263230" cy="5143512"/>
          </a:xfrm>
        </p:spPr>
        <p:txBody>
          <a:bodyPr/>
          <a:lstStyle/>
          <a:p>
            <a:pPr marL="0" lvl="2" indent="0">
              <a:buNone/>
            </a:pPr>
            <a:r>
              <a:rPr lang="cs-CZ" sz="3200" u="sng" dirty="0" smtClean="0">
                <a:solidFill>
                  <a:srgbClr val="FF0000"/>
                </a:solidFill>
              </a:rPr>
              <a:t>Magnetická indukce B:</a:t>
            </a:r>
          </a:p>
          <a:p>
            <a:pPr marL="0" lvl="2" indent="0"/>
            <a:r>
              <a:rPr lang="cs-CZ" sz="2800" baseline="-25000" dirty="0" smtClean="0">
                <a:solidFill>
                  <a:srgbClr val="00001A"/>
                </a:solidFill>
              </a:rPr>
              <a:t>  </a:t>
            </a:r>
            <a:r>
              <a:rPr lang="cs-CZ" sz="2800" dirty="0" smtClean="0">
                <a:solidFill>
                  <a:srgbClr val="00001A"/>
                </a:solidFill>
              </a:rPr>
              <a:t>vektorová veličina</a:t>
            </a:r>
          </a:p>
          <a:p>
            <a:pPr marL="273050" lvl="2" indent="-273050"/>
            <a:r>
              <a:rPr lang="cs-CZ" sz="2800" dirty="0" smtClean="0">
                <a:solidFill>
                  <a:srgbClr val="00001A"/>
                </a:solidFill>
              </a:rPr>
              <a:t>vektor magnetické indukce leží v tečně k indukční čáře v daném místě magnetického pole a jeho směr odpovídá orientaci indukční čáry</a:t>
            </a:r>
          </a:p>
          <a:p>
            <a:pPr marL="273050" lvl="2" indent="-27305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273050" lvl="2" indent="-273050"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Platí:</a:t>
            </a:r>
          </a:p>
          <a:p>
            <a:pPr marL="273050" lvl="2" indent="-27305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273050" lvl="2" indent="-273050"/>
            <a:r>
              <a:rPr lang="cs-CZ" sz="2800" dirty="0" smtClean="0">
                <a:solidFill>
                  <a:srgbClr val="00001A"/>
                </a:solidFill>
              </a:rPr>
              <a:t>jednotkou B je </a:t>
            </a:r>
            <a:r>
              <a:rPr lang="cs-CZ" sz="2800" dirty="0" err="1" smtClean="0">
                <a:solidFill>
                  <a:srgbClr val="00001A"/>
                </a:solidFill>
              </a:rPr>
              <a:t>tesla</a:t>
            </a:r>
            <a:r>
              <a:rPr lang="cs-CZ" sz="2800" dirty="0" smtClean="0">
                <a:solidFill>
                  <a:srgbClr val="00001A"/>
                </a:solidFill>
              </a:rPr>
              <a:t>, značka </a:t>
            </a:r>
            <a:r>
              <a:rPr lang="cs-CZ" sz="2800" dirty="0" smtClean="0">
                <a:solidFill>
                  <a:srgbClr val="00001A"/>
                </a:solidFill>
              </a:rPr>
              <a:t>T,</a:t>
            </a:r>
            <a:endParaRPr lang="cs-CZ" sz="2800" dirty="0" smtClean="0">
              <a:solidFill>
                <a:srgbClr val="00001A"/>
              </a:solidFill>
            </a:endParaRPr>
          </a:p>
          <a:p>
            <a:pPr marL="0" lvl="2" indent="0">
              <a:buNone/>
            </a:pPr>
            <a:endParaRPr lang="cs-CZ" sz="2800" dirty="0" smtClean="0"/>
          </a:p>
          <a:p>
            <a:pPr marL="0" lvl="2" indent="0">
              <a:buNone/>
              <a:tabLst>
                <a:tab pos="1431925" algn="l"/>
              </a:tabLst>
            </a:pPr>
            <a:r>
              <a:rPr lang="cs-CZ" sz="2800" dirty="0" smtClean="0"/>
              <a:t>	</a:t>
            </a:r>
          </a:p>
          <a:p>
            <a:pPr marL="0" lvl="2" indent="0">
              <a:buNone/>
              <a:tabLst>
                <a:tab pos="1258888" algn="l"/>
              </a:tabLst>
            </a:pPr>
            <a:endParaRPr lang="cs-CZ" sz="2800" dirty="0" smtClean="0"/>
          </a:p>
          <a:p>
            <a:pPr marL="0" lvl="2" indent="0">
              <a:buNone/>
              <a:tabLst>
                <a:tab pos="1974850" algn="l"/>
              </a:tabLst>
            </a:pPr>
            <a:r>
              <a:rPr lang="cs-CZ" sz="2800" dirty="0" smtClean="0"/>
              <a:t>	</a:t>
            </a:r>
          </a:p>
          <a:p>
            <a:pPr marL="0" lvl="2" indent="0">
              <a:buNone/>
              <a:tabLst>
                <a:tab pos="1974850" algn="l"/>
              </a:tabLst>
            </a:pPr>
            <a:endParaRPr lang="cs-CZ" sz="2800" dirty="0" smtClean="0"/>
          </a:p>
          <a:p>
            <a:pPr marL="0" lvl="2" indent="0">
              <a:buNone/>
            </a:pPr>
            <a:endParaRPr lang="cs-CZ" sz="28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  <p:graphicFrame>
        <p:nvGraphicFramePr>
          <p:cNvPr id="56325" name="Object 5"/>
          <p:cNvGraphicFramePr>
            <a:graphicFrameLocks noChangeAspect="1"/>
          </p:cNvGraphicFramePr>
          <p:nvPr/>
        </p:nvGraphicFramePr>
        <p:xfrm>
          <a:off x="1403648" y="4437112"/>
          <a:ext cx="1339850" cy="1047750"/>
        </p:xfrm>
        <a:graphic>
          <a:graphicData uri="http://schemas.openxmlformats.org/presentationml/2006/ole">
            <p:oleObj spid="_x0000_s56325" name="Rovnice" r:id="rId3" imgW="520560" imgH="406080" progId="Equation.3">
              <p:embed/>
            </p:oleObj>
          </a:graphicData>
        </a:graphic>
      </p:graphicFrame>
      <p:graphicFrame>
        <p:nvGraphicFramePr>
          <p:cNvPr id="56326" name="Object 6"/>
          <p:cNvGraphicFramePr>
            <a:graphicFrameLocks noChangeAspect="1"/>
          </p:cNvGraphicFramePr>
          <p:nvPr/>
        </p:nvGraphicFramePr>
        <p:xfrm>
          <a:off x="5715008" y="5429264"/>
          <a:ext cx="2897188" cy="1071563"/>
        </p:xfrm>
        <a:graphic>
          <a:graphicData uri="http://schemas.openxmlformats.org/presentationml/2006/ole">
            <p:oleObj spid="_x0000_s56326" name="Rovnice" r:id="rId4" imgW="90144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Stacionární magnetické pole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5143512"/>
          </a:xfrm>
        </p:spPr>
        <p:txBody>
          <a:bodyPr/>
          <a:lstStyle/>
          <a:p>
            <a:pPr marL="0" lvl="2" indent="0">
              <a:buNone/>
            </a:pPr>
            <a:r>
              <a:rPr lang="cs-CZ" sz="2800" dirty="0" smtClean="0"/>
              <a:t>Chorvatský elektrotechnik</a:t>
            </a:r>
          </a:p>
          <a:p>
            <a:pPr marL="0" lvl="2" indent="0">
              <a:buNone/>
            </a:pPr>
            <a:r>
              <a:rPr lang="cs-CZ" sz="2800" dirty="0" smtClean="0">
                <a:solidFill>
                  <a:srgbClr val="00B0F0"/>
                </a:solidFill>
              </a:rPr>
              <a:t>Nikola Tesla</a:t>
            </a:r>
          </a:p>
          <a:p>
            <a:pPr marL="0" lvl="2" indent="0">
              <a:buNone/>
            </a:pPr>
            <a:r>
              <a:rPr lang="cs-CZ" sz="2800" dirty="0" smtClean="0"/>
              <a:t>(1856-1942)</a:t>
            </a:r>
          </a:p>
          <a:p>
            <a:pPr marL="0" lvl="2" indent="0">
              <a:buFont typeface="Wingdings" pitchFamily="2" charset="2"/>
              <a:buChar char="Ø"/>
            </a:pPr>
            <a:r>
              <a:rPr lang="cs-CZ" sz="2800" dirty="0" smtClean="0"/>
              <a:t>žil v Americe</a:t>
            </a:r>
          </a:p>
          <a:p>
            <a:pPr marL="0" lvl="2" indent="0">
              <a:buFont typeface="Wingdings" pitchFamily="2" charset="2"/>
              <a:buChar char="Ø"/>
              <a:tabLst>
                <a:tab pos="177800" algn="l"/>
              </a:tabLst>
            </a:pPr>
            <a:r>
              <a:rPr lang="cs-CZ" sz="2800" dirty="0" smtClean="0"/>
              <a:t>vynálezy v oblasti elektrických</a:t>
            </a:r>
          </a:p>
          <a:p>
            <a:pPr marL="0" lvl="2" indent="0">
              <a:buNone/>
              <a:tabLst>
                <a:tab pos="177800" algn="l"/>
              </a:tabLst>
            </a:pPr>
            <a:r>
              <a:rPr lang="cs-CZ" sz="2800" dirty="0" smtClean="0"/>
              <a:t>   strojů a vysokých frekvencí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  <p:pic>
        <p:nvPicPr>
          <p:cNvPr id="57348" name="Picture 4" descr="http://upload.wikimedia.org/wikipedia/commons/thumb/d/d4/N.Tesla.JPG/225px-N.Tesl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700808"/>
            <a:ext cx="2857520" cy="3357586"/>
          </a:xfrm>
          <a:prstGeom prst="rect">
            <a:avLst/>
          </a:prstGeom>
          <a:noFill/>
        </p:spPr>
      </p:pic>
      <p:pic>
        <p:nvPicPr>
          <p:cNvPr id="57349" name="Picture 5" descr="C:\Documents and Settings\mat\Dokumenty\Obrázky\Tesla_polyphase_AC_500hp_generator_at_1893_exposi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786322"/>
            <a:ext cx="2714644" cy="1857364"/>
          </a:xfrm>
          <a:prstGeom prst="rect">
            <a:avLst/>
          </a:prstGeom>
          <a:noFill/>
        </p:spPr>
      </p:pic>
      <p:pic>
        <p:nvPicPr>
          <p:cNvPr id="57350" name="Picture 6" descr="C:\Documents and Settings\mat\Dokumenty\Obrázky\220px-Tesla_colorad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4786322"/>
            <a:ext cx="2500330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Stacionární magnetické pole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743052"/>
            <a:ext cx="8496944" cy="4638276"/>
          </a:xfrm>
        </p:spPr>
        <p:txBody>
          <a:bodyPr/>
          <a:lstStyle/>
          <a:p>
            <a:r>
              <a:rPr lang="cs-CZ" dirty="0" smtClean="0"/>
              <a:t>vektor B je kolmý jak ke směru proudu, tak ke směru magnetické síly </a:t>
            </a:r>
            <a:r>
              <a:rPr lang="cs-CZ" dirty="0" err="1" smtClean="0"/>
              <a:t>F</a:t>
            </a:r>
            <a:r>
              <a:rPr lang="cs-CZ" baseline="-25000" dirty="0" err="1" smtClean="0"/>
              <a:t>m</a:t>
            </a:r>
            <a:endParaRPr lang="cs-CZ" dirty="0" smtClean="0"/>
          </a:p>
          <a:p>
            <a:pPr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  <p:pic>
        <p:nvPicPr>
          <p:cNvPr id="6" name="Picture 5" descr="magnetickasilanavodicsproudem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-13000" contrast="55000"/>
          </a:blip>
          <a:srcRect/>
          <a:stretch>
            <a:fillRect/>
          </a:stretch>
        </p:blipFill>
        <p:spPr bwMode="auto">
          <a:xfrm>
            <a:off x="2000232" y="2849084"/>
            <a:ext cx="5164056" cy="40089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Stacionární magnetické pole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158" y="1785926"/>
            <a:ext cx="8229600" cy="5072074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 err="1" smtClean="0">
                <a:solidFill>
                  <a:srgbClr val="FF0000"/>
                </a:solidFill>
              </a:rPr>
              <a:t>Flemingovo</a:t>
            </a:r>
            <a:r>
              <a:rPr lang="cs-CZ" sz="2800" dirty="0" smtClean="0">
                <a:solidFill>
                  <a:srgbClr val="FF0000"/>
                </a:solidFill>
              </a:rPr>
              <a:t> pravidlo levé ruky:</a:t>
            </a:r>
          </a:p>
          <a:p>
            <a:pPr marL="0" indent="0">
              <a:buNone/>
            </a:pPr>
            <a:r>
              <a:rPr lang="cs-CZ" sz="2800" i="1" dirty="0" smtClean="0">
                <a:solidFill>
                  <a:srgbClr val="00B0F0"/>
                </a:solidFill>
              </a:rPr>
              <a:t>Položíme-li otevřenou levou </a:t>
            </a:r>
          </a:p>
          <a:p>
            <a:pPr marL="0" indent="0">
              <a:buNone/>
            </a:pPr>
            <a:r>
              <a:rPr lang="cs-CZ" sz="2800" i="1" dirty="0" smtClean="0">
                <a:solidFill>
                  <a:srgbClr val="00B0F0"/>
                </a:solidFill>
              </a:rPr>
              <a:t>ruku k přímému vodiči tak, </a:t>
            </a:r>
          </a:p>
          <a:p>
            <a:pPr marL="0" indent="0">
              <a:buNone/>
            </a:pPr>
            <a:r>
              <a:rPr lang="cs-CZ" sz="2800" i="1" dirty="0" smtClean="0">
                <a:solidFill>
                  <a:srgbClr val="00B0F0"/>
                </a:solidFill>
              </a:rPr>
              <a:t>aby prsty ukazovaly směr </a:t>
            </a:r>
          </a:p>
          <a:p>
            <a:pPr marL="0" indent="0">
              <a:buNone/>
            </a:pPr>
            <a:r>
              <a:rPr lang="cs-CZ" sz="2800" i="1" dirty="0" smtClean="0">
                <a:solidFill>
                  <a:srgbClr val="00B0F0"/>
                </a:solidFill>
              </a:rPr>
              <a:t>proudu a indukční čáry </a:t>
            </a:r>
          </a:p>
          <a:p>
            <a:pPr marL="0" indent="0">
              <a:buNone/>
            </a:pPr>
            <a:r>
              <a:rPr lang="cs-CZ" sz="2800" i="1" dirty="0" smtClean="0">
                <a:solidFill>
                  <a:srgbClr val="00B0F0"/>
                </a:solidFill>
              </a:rPr>
              <a:t>vstupovaly do dlaně, </a:t>
            </a:r>
          </a:p>
          <a:p>
            <a:pPr marL="0" indent="0">
              <a:buNone/>
            </a:pPr>
            <a:r>
              <a:rPr lang="cs-CZ" sz="2800" i="1" dirty="0" smtClean="0">
                <a:solidFill>
                  <a:srgbClr val="00B0F0"/>
                </a:solidFill>
              </a:rPr>
              <a:t>ukazuje odtažený palec směr </a:t>
            </a:r>
          </a:p>
          <a:p>
            <a:pPr marL="0" indent="0">
              <a:buNone/>
            </a:pPr>
            <a:r>
              <a:rPr lang="cs-CZ" sz="2800" i="1" dirty="0" smtClean="0">
                <a:solidFill>
                  <a:srgbClr val="00B0F0"/>
                </a:solidFill>
              </a:rPr>
              <a:t>síly, kterou působí magnetické pole </a:t>
            </a:r>
          </a:p>
          <a:p>
            <a:pPr marL="0" indent="0">
              <a:buNone/>
            </a:pPr>
            <a:r>
              <a:rPr lang="cs-CZ" sz="2800" i="1" dirty="0" smtClean="0">
                <a:solidFill>
                  <a:srgbClr val="00B0F0"/>
                </a:solidFill>
              </a:rPr>
              <a:t>na vodič s proudem.</a:t>
            </a:r>
          </a:p>
          <a:p>
            <a:pPr marL="0" indent="0">
              <a:buNone/>
            </a:pPr>
            <a:endParaRPr lang="cs-CZ" sz="2800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  <p:pic>
        <p:nvPicPr>
          <p:cNvPr id="5" name="Picture 4" descr="flemingovopravidl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2214554"/>
            <a:ext cx="3571900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714488"/>
            <a:ext cx="8820472" cy="4643470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 smtClean="0"/>
              <a:t>V </a:t>
            </a:r>
            <a:r>
              <a:rPr lang="cs-CZ" sz="2800" dirty="0" smtClean="0"/>
              <a:t>homogenním magnetickém poli o magnetické indukci 0,8 T je umístěn přímý vodič, kterým prochází proud 2 A. Aktivní délka vodiče je 15 cm. Vodič svírá se směrem vektoru magnetické indukce úhel 30</a:t>
            </a:r>
            <a:r>
              <a:rPr lang="cs-CZ" sz="2800" dirty="0" smtClean="0">
                <a:ea typeface="DejaVu Sans Condensed"/>
                <a:cs typeface="DejaVu Sans Condensed"/>
              </a:rPr>
              <a:t>°. Urči, jakou silou působí magnetické pole na vodič.</a:t>
            </a:r>
          </a:p>
          <a:p>
            <a:pPr marL="0" indent="0">
              <a:buNone/>
            </a:pPr>
            <a:endParaRPr lang="cs-CZ" sz="2800" dirty="0" smtClean="0">
              <a:ea typeface="DejaVu Sans Condensed"/>
              <a:cs typeface="DejaVu Sans Condensed"/>
            </a:endParaRPr>
          </a:p>
          <a:p>
            <a:pPr marL="0" indent="0">
              <a:buNone/>
            </a:pPr>
            <a:endParaRPr lang="cs-CZ" sz="2800" dirty="0" smtClean="0">
              <a:ea typeface="DejaVu Sans Condensed"/>
              <a:cs typeface="DejaVu Sans Condensed"/>
            </a:endParaRPr>
          </a:p>
          <a:p>
            <a:pPr marL="0" indent="0">
              <a:buNone/>
            </a:pPr>
            <a:endParaRPr lang="cs-CZ" sz="2800" dirty="0" smtClean="0">
              <a:ea typeface="DejaVu Sans Condensed"/>
              <a:cs typeface="DejaVu Sans Condensed"/>
            </a:endParaRPr>
          </a:p>
          <a:p>
            <a:pPr marL="0" indent="0">
              <a:buNone/>
            </a:pPr>
            <a:endParaRPr lang="cs-CZ" sz="2800" dirty="0" smtClean="0">
              <a:ea typeface="DejaVu Sans Condensed"/>
              <a:cs typeface="DejaVu Sans Condensed"/>
            </a:endParaRPr>
          </a:p>
          <a:p>
            <a:pPr marL="0" indent="0">
              <a:buNone/>
            </a:pPr>
            <a:r>
              <a:rPr lang="cs-CZ" sz="2800" b="1" dirty="0" smtClean="0">
                <a:solidFill>
                  <a:srgbClr val="FF0066"/>
                </a:solidFill>
              </a:rPr>
              <a:t>Řešení:</a:t>
            </a:r>
            <a:r>
              <a:rPr lang="cs-CZ" sz="2800" b="1" dirty="0" smtClean="0">
                <a:solidFill>
                  <a:srgbClr val="00001A"/>
                </a:solidFill>
              </a:rPr>
              <a:t> 0,1</a:t>
            </a:r>
            <a:r>
              <a:rPr lang="cs-CZ" sz="2800" dirty="0" smtClean="0">
                <a:solidFill>
                  <a:srgbClr val="00001A"/>
                </a:solidFill>
              </a:rPr>
              <a:t>2N</a:t>
            </a:r>
          </a:p>
          <a:p>
            <a:pPr marL="0" indent="0">
              <a:buNone/>
            </a:pP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  <p:sp>
        <p:nvSpPr>
          <p:cNvPr id="7" name="Ohnutý roh 6"/>
          <p:cNvSpPr/>
          <p:nvPr/>
        </p:nvSpPr>
        <p:spPr>
          <a:xfrm>
            <a:off x="1763688" y="6021288"/>
            <a:ext cx="1224136" cy="428628"/>
          </a:xfrm>
          <a:prstGeom prst="foldedCorner">
            <a:avLst/>
          </a:prstGeom>
          <a:solidFill>
            <a:srgbClr val="FE82B7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Stacionární magnetické pole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643998" cy="4697427"/>
          </a:xfrm>
        </p:spPr>
        <p:txBody>
          <a:bodyPr/>
          <a:lstStyle/>
          <a:p>
            <a:pPr marL="0" indent="0">
              <a:buNone/>
            </a:pPr>
            <a:r>
              <a:rPr lang="cs-CZ" u="sng" dirty="0" smtClean="0">
                <a:solidFill>
                  <a:srgbClr val="FF0000"/>
                </a:solidFill>
              </a:rPr>
              <a:t>Magnetické pole rovnoběžných vodičů s proudem:</a:t>
            </a:r>
          </a:p>
          <a:p>
            <a:pPr marL="0" indent="0"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Velmi dlouhý přímý vodič</a:t>
            </a:r>
          </a:p>
          <a:p>
            <a:pPr marL="0" indent="0"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 - </a:t>
            </a:r>
            <a:r>
              <a:rPr lang="cs-CZ" sz="2800" b="1" dirty="0" smtClean="0">
                <a:solidFill>
                  <a:srgbClr val="00B0F0"/>
                </a:solidFill>
              </a:rPr>
              <a:t>B</a:t>
            </a:r>
            <a:r>
              <a:rPr lang="cs-CZ" sz="2800" dirty="0" smtClean="0">
                <a:solidFill>
                  <a:srgbClr val="00001A"/>
                </a:solidFill>
              </a:rPr>
              <a:t> leží v rovině kolmé k vodiči</a:t>
            </a:r>
          </a:p>
          <a:p>
            <a:pPr marL="0" indent="0"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 - </a:t>
            </a:r>
            <a:r>
              <a:rPr lang="cs-CZ" sz="2800" b="1" dirty="0" smtClean="0">
                <a:solidFill>
                  <a:srgbClr val="00B0F0"/>
                </a:solidFill>
              </a:rPr>
              <a:t>B</a:t>
            </a:r>
            <a:r>
              <a:rPr lang="cs-CZ" sz="2800" b="1" dirty="0" smtClean="0">
                <a:solidFill>
                  <a:srgbClr val="00001A"/>
                </a:solidFill>
              </a:rPr>
              <a:t> </a:t>
            </a:r>
            <a:r>
              <a:rPr lang="cs-CZ" sz="2800" dirty="0" smtClean="0">
                <a:solidFill>
                  <a:srgbClr val="00001A"/>
                </a:solidFill>
              </a:rPr>
              <a:t>má směr tečny k magnetické</a:t>
            </a:r>
          </a:p>
          <a:p>
            <a:pPr marL="0" indent="0"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       indukční čáře</a:t>
            </a:r>
          </a:p>
          <a:p>
            <a:pPr marL="0" indent="0">
              <a:buNone/>
            </a:pPr>
            <a:endParaRPr lang="cs-CZ" sz="1400" dirty="0" smtClean="0">
              <a:solidFill>
                <a:srgbClr val="00001A"/>
              </a:solidFill>
            </a:endParaRPr>
          </a:p>
          <a:p>
            <a:pPr marL="0" indent="0"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Platí</a:t>
            </a:r>
            <a:r>
              <a:rPr lang="cs-CZ" sz="2800" dirty="0" smtClean="0">
                <a:solidFill>
                  <a:srgbClr val="00001A"/>
                </a:solidFill>
              </a:rPr>
              <a:t>:</a:t>
            </a:r>
          </a:p>
          <a:p>
            <a:pPr marL="0" indent="0">
              <a:buNone/>
            </a:pPr>
            <a:endParaRPr lang="cs-CZ" sz="1400" dirty="0" smtClean="0">
              <a:solidFill>
                <a:srgbClr val="00001A"/>
              </a:solidFill>
            </a:endParaRPr>
          </a:p>
          <a:p>
            <a:pPr marL="0" indent="0">
              <a:buNone/>
            </a:pPr>
            <a:r>
              <a:rPr lang="el-GR" sz="2800" dirty="0" smtClean="0">
                <a:solidFill>
                  <a:srgbClr val="00001A"/>
                </a:solidFill>
              </a:rPr>
              <a:t>μ</a:t>
            </a:r>
            <a:r>
              <a:rPr lang="cs-CZ" sz="2800" dirty="0" smtClean="0">
                <a:solidFill>
                  <a:srgbClr val="00001A"/>
                </a:solidFill>
              </a:rPr>
              <a:t> = permeabilita prostředí</a:t>
            </a:r>
          </a:p>
          <a:p>
            <a:pPr marL="0" indent="0">
              <a:buNone/>
            </a:pPr>
            <a:endParaRPr lang="cs-CZ" sz="2800" dirty="0">
              <a:solidFill>
                <a:srgbClr val="E2002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  <p:pic>
        <p:nvPicPr>
          <p:cNvPr id="5" name="Picture 6" descr="magnetickaindukcepoleprimehovodice"/>
          <p:cNvPicPr>
            <a:picLocks noChangeAspect="1" noChangeArrowheads="1"/>
          </p:cNvPicPr>
          <p:nvPr/>
        </p:nvPicPr>
        <p:blipFill>
          <a:blip r:embed="rId3" cstate="print">
            <a:grayscl/>
            <a:lum bright="-13000" contrast="57000"/>
          </a:blip>
          <a:srcRect/>
          <a:stretch>
            <a:fillRect/>
          </a:stretch>
        </p:blipFill>
        <p:spPr bwMode="auto">
          <a:xfrm>
            <a:off x="5715008" y="2428868"/>
            <a:ext cx="3271864" cy="3786214"/>
          </a:xfrm>
          <a:prstGeom prst="rect">
            <a:avLst/>
          </a:prstGeom>
          <a:noFill/>
        </p:spPr>
      </p:pic>
      <p:graphicFrame>
        <p:nvGraphicFramePr>
          <p:cNvPr id="58369" name="Object 1"/>
          <p:cNvGraphicFramePr>
            <a:graphicFrameLocks noChangeAspect="1"/>
          </p:cNvGraphicFramePr>
          <p:nvPr/>
        </p:nvGraphicFramePr>
        <p:xfrm>
          <a:off x="1259632" y="4869160"/>
          <a:ext cx="1795462" cy="1016000"/>
        </p:xfrm>
        <a:graphic>
          <a:graphicData uri="http://schemas.openxmlformats.org/presentationml/2006/ole">
            <p:oleObj spid="_x0000_s58369" name="Rovnice" r:id="rId4" imgW="698400" imgH="393480" progId="Equation.3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Stacionární magnetické pole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700808"/>
            <a:ext cx="8643998" cy="4768865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Permeabilita prostředí – charakterizuje prostředí, v němž elektrický proud vytváří magnetické pole.</a:t>
            </a:r>
          </a:p>
          <a:p>
            <a:pPr marL="0" indent="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Magnetické pole vzniklé ve </a:t>
            </a:r>
            <a:r>
              <a:rPr lang="cs-CZ" sz="2800" dirty="0" smtClean="0">
                <a:solidFill>
                  <a:srgbClr val="00001A"/>
                </a:solidFill>
              </a:rPr>
              <a:t>vakuu (</a:t>
            </a:r>
            <a:r>
              <a:rPr lang="cs-CZ" sz="2800" dirty="0" smtClean="0">
                <a:solidFill>
                  <a:srgbClr val="00001A"/>
                </a:solidFill>
              </a:rPr>
              <a:t>vzduchu)</a:t>
            </a:r>
          </a:p>
          <a:p>
            <a:pPr marL="0" indent="0"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            permeabilita vakua</a:t>
            </a:r>
          </a:p>
          <a:p>
            <a:pPr marL="0" indent="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Pro srovnání různých látkových prostředí</a:t>
            </a:r>
          </a:p>
          <a:p>
            <a:pPr marL="0" indent="0"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            relativní permeabilita prostředí</a:t>
            </a:r>
          </a:p>
          <a:p>
            <a:pPr marL="0" indent="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             </a:t>
            </a:r>
          </a:p>
          <a:p>
            <a:pPr marL="0" indent="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buNone/>
            </a:pPr>
            <a:endParaRPr lang="cs-CZ" sz="2800" dirty="0">
              <a:solidFill>
                <a:srgbClr val="E2002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  <p:sp>
        <p:nvSpPr>
          <p:cNvPr id="7" name="Šipka doprava 6"/>
          <p:cNvSpPr/>
          <p:nvPr/>
        </p:nvSpPr>
        <p:spPr>
          <a:xfrm>
            <a:off x="500034" y="3786190"/>
            <a:ext cx="1000132" cy="42862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64515" name="Object 3"/>
          <p:cNvGraphicFramePr>
            <a:graphicFrameLocks noChangeAspect="1"/>
          </p:cNvGraphicFramePr>
          <p:nvPr/>
        </p:nvGraphicFramePr>
        <p:xfrm>
          <a:off x="4786314" y="3714752"/>
          <a:ext cx="3395662" cy="622300"/>
        </p:xfrm>
        <a:graphic>
          <a:graphicData uri="http://schemas.openxmlformats.org/presentationml/2006/ole">
            <p:oleObj spid="_x0000_s64515" name="Rovnice" r:id="rId3" imgW="1320480" imgH="241200" progId="Equation.3">
              <p:embed/>
            </p:oleObj>
          </a:graphicData>
        </a:graphic>
      </p:graphicFrame>
      <p:sp>
        <p:nvSpPr>
          <p:cNvPr id="10" name="Šipka doprava 9"/>
          <p:cNvSpPr/>
          <p:nvPr/>
        </p:nvSpPr>
        <p:spPr>
          <a:xfrm>
            <a:off x="428596" y="5357826"/>
            <a:ext cx="1000132" cy="42862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64516" name="Object 4"/>
          <p:cNvGraphicFramePr>
            <a:graphicFrameLocks noChangeAspect="1"/>
          </p:cNvGraphicFramePr>
          <p:nvPr/>
        </p:nvGraphicFramePr>
        <p:xfrm>
          <a:off x="6500826" y="5214951"/>
          <a:ext cx="1714512" cy="1071570"/>
        </p:xfrm>
        <a:graphic>
          <a:graphicData uri="http://schemas.openxmlformats.org/presentationml/2006/ole">
            <p:oleObj spid="_x0000_s64516" name="Rovnice" r:id="rId4" imgW="558720" imgH="431640" progId="Equation.3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Stacionární magnetické pole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700808"/>
            <a:ext cx="8643998" cy="5157192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Vzájemné působení rovnoběžných vodičů s proudem</a:t>
            </a:r>
          </a:p>
          <a:p>
            <a:pPr marL="0" indent="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Při souhlasných směrech proudů se vodiče přitahují, při nesouhlasných odpuzují.</a:t>
            </a:r>
          </a:p>
          <a:p>
            <a:pPr marL="0" indent="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buNone/>
            </a:pPr>
            <a:endParaRPr lang="cs-CZ" sz="2800" dirty="0">
              <a:solidFill>
                <a:srgbClr val="E2002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  <p:pic>
        <p:nvPicPr>
          <p:cNvPr id="9" name="Picture 5" descr="magnpolevodicu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lum bright="-21000" contrast="66000"/>
          </a:blip>
          <a:srcRect/>
          <a:stretch>
            <a:fillRect/>
          </a:stretch>
        </p:blipFill>
        <p:spPr bwMode="auto">
          <a:xfrm>
            <a:off x="395536" y="2276872"/>
            <a:ext cx="8501122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Stacionární magnetické pole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700808"/>
            <a:ext cx="8571990" cy="4840873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Magnetická síla při vzájemném působení rovnoběžných vodičů s </a:t>
            </a:r>
            <a:r>
              <a:rPr lang="cs-CZ" sz="2800" dirty="0" smtClean="0">
                <a:solidFill>
                  <a:srgbClr val="00001A"/>
                </a:solidFill>
              </a:rPr>
              <a:t>proudem.</a:t>
            </a: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Platí:</a:t>
            </a:r>
          </a:p>
          <a:p>
            <a:pPr marL="0" indent="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buNone/>
            </a:pPr>
            <a:endParaRPr lang="cs-CZ" sz="2800" dirty="0">
              <a:solidFill>
                <a:srgbClr val="E2002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  <p:pic>
        <p:nvPicPr>
          <p:cNvPr id="6" name="Picture 4" descr="magnetickasilarovnobeznychvodicu"/>
          <p:cNvPicPr>
            <a:picLocks noChangeAspect="1" noChangeArrowheads="1"/>
          </p:cNvPicPr>
          <p:nvPr/>
        </p:nvPicPr>
        <p:blipFill>
          <a:blip r:embed="rId3" cstate="print">
            <a:lum bright="-21000" contrast="22000"/>
          </a:blip>
          <a:srcRect/>
          <a:stretch>
            <a:fillRect/>
          </a:stretch>
        </p:blipFill>
        <p:spPr bwMode="auto">
          <a:xfrm>
            <a:off x="500034" y="2786058"/>
            <a:ext cx="8286807" cy="2571768"/>
          </a:xfrm>
          <a:prstGeom prst="rect">
            <a:avLst/>
          </a:prstGeom>
          <a:noFill/>
        </p:spPr>
      </p:pic>
      <p:graphicFrame>
        <p:nvGraphicFramePr>
          <p:cNvPr id="66562" name="Object 2"/>
          <p:cNvGraphicFramePr>
            <a:graphicFrameLocks noChangeAspect="1"/>
          </p:cNvGraphicFramePr>
          <p:nvPr/>
        </p:nvGraphicFramePr>
        <p:xfrm>
          <a:off x="1331640" y="5517232"/>
          <a:ext cx="2449513" cy="928694"/>
        </p:xfrm>
        <a:graphic>
          <a:graphicData uri="http://schemas.openxmlformats.org/presentationml/2006/ole">
            <p:oleObj spid="_x0000_s66562" name="Rovnice" r:id="rId4" imgW="952200" imgH="406080" progId="Equation.3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Stacionární magnetické pole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572560" cy="4714908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 smtClean="0">
                <a:solidFill>
                  <a:srgbClr val="FF0000"/>
                </a:solidFill>
              </a:rPr>
              <a:t>Magnetické pole tyčového magnetu:</a:t>
            </a:r>
          </a:p>
          <a:p>
            <a:pPr marL="0" indent="0"/>
            <a:r>
              <a:rPr lang="cs-CZ" sz="2800" dirty="0" smtClean="0"/>
              <a:t> magnetka </a:t>
            </a:r>
          </a:p>
          <a:p>
            <a:pPr marL="0" indent="0"/>
            <a:r>
              <a:rPr lang="cs-CZ" sz="2800" dirty="0" smtClean="0"/>
              <a:t> severní pól (N) – tmavě zbarven</a:t>
            </a:r>
          </a:p>
          <a:p>
            <a:pPr marL="0" indent="0">
              <a:buNone/>
              <a:tabLst>
                <a:tab pos="2600325" algn="l"/>
              </a:tabLst>
            </a:pPr>
            <a:r>
              <a:rPr lang="cs-CZ" sz="2800" dirty="0" smtClean="0"/>
              <a:t> 	 - ukazuje k jižnímu pólu magnetu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  <p:pic>
        <p:nvPicPr>
          <p:cNvPr id="7170" name="Picture 2" descr="C:\Documents and Settings\mat\Dokumenty\Obrázky\untitle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786190"/>
            <a:ext cx="1857388" cy="2643206"/>
          </a:xfrm>
          <a:prstGeom prst="rect">
            <a:avLst/>
          </a:prstGeom>
          <a:noFill/>
        </p:spPr>
      </p:pic>
      <p:sp>
        <p:nvSpPr>
          <p:cNvPr id="7172" name="AutoShape 4" descr="data:image/jpg;base64,/9j/4AAQSkZJRgABAQAAAQABAAD/2wBDAAkGBwgHBgkIBwgKCgkLDRYPDQwMDRsUFRAWIB0iIiAdHx8kKDQsJCYxJx8fLT0tMTU3Ojo6Iys/RD84QzQ5Ojf/2wBDAQoKCg0MDRoPDxo3JR8lNzc3Nzc3Nzc3Nzc3Nzc3Nzc3Nzc3Nzc3Nzc3Nzc3Nzc3Nzc3Nzc3Nzc3Nzc3Nzc3Nzf/wAARCAB6ANUDASIAAhEBAxEB/8QAHAABAAICAwEAAAAAAAAAAAAAAAUGAQQCAwcI/8QAPBAAAgEDAgIHAwkHBQAAAAAAAAECAwQRBSESMQYTFUFRk9IiU3EHFBcyVWGRwdMjNTZUdJSzc4GhssP/xAAaAQEAAgMBAAAAAAAAAAAAAAAAAgQBAwUG/8QAIxEBAAICAQMEAwAAAAAAAAAAAAECAxEEEhQxBhYhQVFSof/aAAwDAQACEQMRAD8A9xAAAAAAAAAAAAAAAAAAAAAAAAAAAAAAAAAAAAAAAAAAAAAAAAAAAAAAAAAAAAAAAAAAAAAAAAAAAAAAAAAAAAAAAAOM20vZWX95yAEDS6QVnRpTqaXd8Uop1IwhxcGUnj4rKynjk+eDnU6QSp29Ws9L1Bum4p04Uk57pvlnux4968UTeBgCuy6VUo3DoLTdSlUXOMaG+MtcWM5xtzx3ol9OvJXtB1ZW9a3fE48FWOJPHf8AA2wAAAAAAAAAAAAAAAAAAAAAAAAAMZMlY+UmtVodD7ypQq1KU1OklOnNxkk6kU91vyZiZ1G08dJveKx9rMD537QvvtC9/uqnqHaF99oXv91U9RW7uv4d/wBuZ/3j+vokHmPQOkr7SKtW8qV69RXDipTuKjaXDHb633lk7NtPdz86p6ixS3VXbh8jBODLbFafmFqBVezbT3c/Oqeodm2nu5+dU9RJpWoFV7NtPdz86p6h2bae7n51T1AWoFV7NtPdz86p6h2bae7n51T1AWnITKt2bacnTn51T1Ep0X20iEcyajWrRXFJtpKrNJZe+ySQEsAAAAAAAAAAAAAAAAAABVPlP/gy9/1KP+WBam8Edrml22uafV067lUVKo4uTpSSksSUl3PviYtG402YrxTJW0/Uw+f3hpp4aaxhmW8ttvd956z9GOifzGo+bD0D6MdE/mNQ82HpKPa315ewj1DxN76ZRvyb/uSv/Uv/AKxLWdOmdELbS6EqFjf31OnKXG03SlvhLvh9xt9hS+1L78KP6Zcx16axWXlebmrn5F8lfEy6gRlxUhQuK9Hrdfm6M+GUqdrSlF/V3T6vf63x2fgYpVFUuoW/Wa7GU5qMZO3pcKTlw5b6vbk38MPfKJqqUBC07+3q0Ovp1ukE6TgpxlG1pPiTzyfV48O/vJPTLSOo05Tp3ur0VFpNV6NKDeVnbNMDvB3dgy+1L78KP6ZiWhuKy9VvkvhR/TA07G2jaWtO3hOc401hSqSy+b5v/fG+SQ6Mfulf1Ff/ADTOpaLxbx1a9afelRf/AJm/ptrSsLaNrSqSnhym5Tacm5Scm3hLvb7gNwGMmQAAAAAAAAAAAAAAQy6P0OOUnc3zbkpLN1LbdPHw9lL4Z8SZAFfl0WoKlVhSvr+MqtNU+J13LhXs5az3vh5/eZn0WtJwqR+dX8XUkpSnG5fFtx438P2kvwXgT4Arr6K05V5zlqWpcL3ilcNOLfFnfw9rl3fib+maPR06tWqUatzLrUk4VarlGO73S7uZJgAAAGAABjCWyWyMgADV1G0V9aVLeU5QjPGZQ57NP8jaAFdj0SsqUZ9TWu4TlSlTUnVylmM48WPH9pL/AI8Ec30UsHTqwdS8bqwUJT+cS4sJp7Pu3X5csE+AK7LolbSrKbvL/gWHwfOHzTWGnzXL8+Zu6doNrp107i3ncObp8DU6rlF8t2vHZbkqACAAAAAAAAAAAAAAAAAAAAAAAAAAAAAAAAAAAAAAAAAAAAAAAAAAAAAAAAAAAAAAAAAAAAAAAAAAAAAAAAAAH//Z"/>
          <p:cNvSpPr>
            <a:spLocks noChangeAspect="1" noChangeArrowheads="1"/>
          </p:cNvSpPr>
          <p:nvPr/>
        </p:nvSpPr>
        <p:spPr bwMode="auto">
          <a:xfrm>
            <a:off x="120650" y="-674688"/>
            <a:ext cx="19050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174" name="AutoShape 6" descr="data:image/jpg;base64,/9j/4AAQSkZJRgABAQAAAQABAAD/2wBDAAkGBwgHBgkIBwgKCgkLDRYPDQwMDRsUFRAWIB0iIiAdHx8kKDQsJCYxJx8fLT0tMTU3Ojo6Iys/RD84QzQ5Ojf/2wBDAQoKCg0MDRoPDxo3JR8lNzc3Nzc3Nzc3Nzc3Nzc3Nzc3Nzc3Nzc3Nzc3Nzc3Nzc3Nzc3Nzc3Nzc3Nzc3Nzc3Nzf/wAARCAB6ANUDASIAAhEBAxEB/8QAHAABAAICAwEAAAAAAAAAAAAAAAUGAQQCAwcI/8QAPBAAAgEDAgIHAwkHBQAAAAAAAAECAwQRBSESMQYTFUFRk9IiU3EHFBcyVWGRwdMjNTZUdJSzc4GhssP/xAAaAQEAAgMBAAAAAAAAAAAAAAAAAgQBAwUG/8QAIxEBAAICAQMEAwAAAAAAAAAAAAECAxEEEhQxBhYhQVFSof/aAAwDAQACEQMRAD8A9xAAAAAAAAAAAAAAAAAAAAAAAAAAAAAAAAAAAAAAAAAAAAAAAAAAAAAAAAAAAAAAAAAAAAAAAAAAAAAAAAAAAAAAAAOM20vZWX95yAEDS6QVnRpTqaXd8Uop1IwhxcGUnj4rKynjk+eDnU6QSp29Ws9L1Bum4p04Uk57pvlnux4968UTeBgCuy6VUo3DoLTdSlUXOMaG+MtcWM5xtzx3ol9OvJXtB1ZW9a3fE48FWOJPHf8AA2wAAAAAAAAAAAAAAAAAAAAAAAAAMZMlY+UmtVodD7ypQq1KU1OklOnNxkk6kU91vyZiZ1G08dJveKx9rMD537QvvtC9/uqnqHaF99oXv91U9RW7uv4d/wBuZ/3j+vokHmPQOkr7SKtW8qV69RXDipTuKjaXDHb633lk7NtPdz86p6ixS3VXbh8jBODLbFafmFqBVezbT3c/Oqeodm2nu5+dU9RJpWoFV7NtPdz86p6h2bae7n51T1AWoFV7NtPdz86p6h2bae7n51T1AWnITKt2bacnTn51T1Ep0X20iEcyajWrRXFJtpKrNJZe+ySQEsAAAAAAAAAAAAAAAAAABVPlP/gy9/1KP+WBam8Edrml22uafV067lUVKo4uTpSSksSUl3PviYtG402YrxTJW0/Uw+f3hpp4aaxhmW8ttvd956z9GOifzGo+bD0D6MdE/mNQ82HpKPa315ewj1DxN76ZRvyb/uSv/Uv/AKxLWdOmdELbS6EqFjf31OnKXG03SlvhLvh9xt9hS+1L78KP6Zcx16axWXlebmrn5F8lfEy6gRlxUhQuK9Hrdfm6M+GUqdrSlF/V3T6vf63x2fgYpVFUuoW/Wa7GU5qMZO3pcKTlw5b6vbk38MPfKJqqUBC07+3q0Ovp1ukE6TgpxlG1pPiTzyfV48O/vJPTLSOo05Tp3ur0VFpNV6NKDeVnbNMDvB3dgy+1L78KP6ZiWhuKy9VvkvhR/TA07G2jaWtO3hOc401hSqSy+b5v/fG+SQ6Mfulf1Ff/ADTOpaLxbx1a9afelRf/AJm/ptrSsLaNrSqSnhym5Tacm5Scm3hLvb7gNwGMmQAAAAAAAAAAAAAAQy6P0OOUnc3zbkpLN1LbdPHw9lL4Z8SZAFfl0WoKlVhSvr+MqtNU+J13LhXs5az3vh5/eZn0WtJwqR+dX8XUkpSnG5fFtx438P2kvwXgT4Arr6K05V5zlqWpcL3ilcNOLfFnfw9rl3fib+maPR06tWqUatzLrUk4VarlGO73S7uZJgAAAGAABjCWyWyMgADV1G0V9aVLeU5QjPGZQ57NP8jaAFdj0SsqUZ9TWu4TlSlTUnVylmM48WPH9pL/AI8Ec30UsHTqwdS8bqwUJT+cS4sJp7Pu3X5csE+AK7LolbSrKbvL/gWHwfOHzTWGnzXL8+Zu6doNrp107i3ncObp8DU6rlF8t2vHZbkqACAAAAAAAAAAAAAAAAAAAAAAAAAAAAAAAAAAAAAAAAAAAAAAAAAAAAAAAAAAAAAAAAAAAAAAAAAAAAAAAAAAH//Z"/>
          <p:cNvSpPr>
            <a:spLocks noChangeAspect="1" noChangeArrowheads="1"/>
          </p:cNvSpPr>
          <p:nvPr/>
        </p:nvSpPr>
        <p:spPr bwMode="auto">
          <a:xfrm>
            <a:off x="120650" y="-674688"/>
            <a:ext cx="19050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176" name="Picture 8" descr="C:\Documents and Settings\mat\Dokumenty\Obrázky\imagesCAPEUUG1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0"/>
          </a:blip>
          <a:srcRect/>
          <a:stretch>
            <a:fillRect/>
          </a:stretch>
        </p:blipFill>
        <p:spPr bwMode="auto">
          <a:xfrm>
            <a:off x="3786182" y="4000504"/>
            <a:ext cx="3429024" cy="2214578"/>
          </a:xfrm>
          <a:prstGeom prst="rect">
            <a:avLst/>
          </a:prstGeom>
          <a:noFill/>
        </p:spPr>
      </p:pic>
      <p:pic>
        <p:nvPicPr>
          <p:cNvPr id="12" name="Picture 4" descr="magnet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1643050"/>
            <a:ext cx="2643206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Stacionární magnetické pole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700808"/>
            <a:ext cx="8643998" cy="4768865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Definice jednotky proudu ampér A:</a:t>
            </a:r>
          </a:p>
          <a:p>
            <a:pPr marL="0" indent="0">
              <a:buNone/>
            </a:pPr>
            <a:r>
              <a:rPr lang="cs-CZ" sz="2800" i="1" dirty="0" smtClean="0">
                <a:solidFill>
                  <a:srgbClr val="00B0F0"/>
                </a:solidFill>
              </a:rPr>
              <a:t>Ampér je stálý proud, který při průchodu dvěma přímými rovnoběžnými nekonečně dlouhými vodiči zanedbatelného průřezu umístěnými ve vakuu ve vzdálenosti 1 m od sebe vyvolá mezi vodiči sílu o velikosti 2·10</a:t>
            </a:r>
            <a:r>
              <a:rPr lang="cs-CZ" sz="2800" i="1" baseline="30000" dirty="0" smtClean="0">
                <a:solidFill>
                  <a:srgbClr val="00B0F0"/>
                </a:solidFill>
              </a:rPr>
              <a:t>-7 </a:t>
            </a:r>
            <a:r>
              <a:rPr lang="cs-CZ" sz="2800" i="1" dirty="0" smtClean="0">
                <a:solidFill>
                  <a:srgbClr val="00B0F0"/>
                </a:solidFill>
              </a:rPr>
              <a:t>N na 1 m délky </a:t>
            </a:r>
            <a:r>
              <a:rPr lang="cs-CZ" sz="2800" i="1" dirty="0" smtClean="0">
                <a:solidFill>
                  <a:srgbClr val="00B0F0"/>
                </a:solidFill>
              </a:rPr>
              <a:t>vodiče.</a:t>
            </a:r>
            <a:endParaRPr lang="cs-CZ" sz="2800" i="1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buNone/>
            </a:pPr>
            <a:endParaRPr lang="cs-CZ" sz="2800" dirty="0">
              <a:solidFill>
                <a:srgbClr val="E2002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20</a:t>
            </a:fld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Stacionární magnetické pole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858280" cy="4840303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 smtClean="0"/>
              <a:t>Francouzský fyzik </a:t>
            </a:r>
            <a:r>
              <a:rPr lang="cs-CZ" sz="2800" dirty="0" smtClean="0">
                <a:solidFill>
                  <a:srgbClr val="00B0F0"/>
                </a:solidFill>
              </a:rPr>
              <a:t>André Marie Ampére </a:t>
            </a:r>
          </a:p>
          <a:p>
            <a:pPr marL="0" indent="0"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(1775-1836)</a:t>
            </a:r>
          </a:p>
          <a:p>
            <a:pPr marL="273050" indent="-273050">
              <a:buFont typeface="Wingdings" pitchFamily="2" charset="2"/>
              <a:buChar char="Ø"/>
            </a:pPr>
            <a:r>
              <a:rPr lang="cs-CZ" sz="2800" dirty="0" smtClean="0">
                <a:solidFill>
                  <a:srgbClr val="00001A"/>
                </a:solidFill>
              </a:rPr>
              <a:t> zabýval se magnetismem</a:t>
            </a:r>
          </a:p>
          <a:p>
            <a:pPr marL="273050" indent="-273050">
              <a:buFont typeface="Wingdings" pitchFamily="2" charset="2"/>
              <a:buChar char="Ø"/>
            </a:pPr>
            <a:r>
              <a:rPr lang="cs-CZ" sz="2800" dirty="0" smtClean="0">
                <a:solidFill>
                  <a:srgbClr val="00001A"/>
                </a:solidFill>
              </a:rPr>
              <a:t> vybudoval základy </a:t>
            </a:r>
          </a:p>
          <a:p>
            <a:pPr marL="273050" indent="-273050"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    elektrodynamiky</a:t>
            </a:r>
          </a:p>
          <a:p>
            <a:pPr marL="273050" indent="-273050">
              <a:buFont typeface="Wingdings" pitchFamily="2" charset="2"/>
              <a:buChar char="Ø"/>
            </a:pPr>
            <a:r>
              <a:rPr lang="cs-CZ" sz="2800" dirty="0" smtClean="0">
                <a:solidFill>
                  <a:srgbClr val="00001A"/>
                </a:solidFill>
              </a:rPr>
              <a:t> vynálezcem galvanometru</a:t>
            </a:r>
          </a:p>
          <a:p>
            <a:pPr marL="273050" indent="-273050"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   a komutátoru</a:t>
            </a:r>
          </a:p>
          <a:p>
            <a:pPr marL="0" indent="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buNone/>
            </a:pPr>
            <a:endParaRPr lang="cs-CZ" sz="2800" dirty="0">
              <a:solidFill>
                <a:srgbClr val="E2002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21</a:t>
            </a:fld>
            <a:endParaRPr lang="cs-CZ" dirty="0"/>
          </a:p>
        </p:txBody>
      </p:sp>
      <p:pic>
        <p:nvPicPr>
          <p:cNvPr id="5" name="Picture 2" descr="C:\Documents and Settings\mat\Dokumenty\Obrázky\imagesCAEOG1M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348880"/>
            <a:ext cx="3000396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Stacionární magnetické pole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700808"/>
            <a:ext cx="8643998" cy="4768865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Magnetická síla při vzájemném působení rovnoběžných vodičů s </a:t>
            </a:r>
            <a:r>
              <a:rPr lang="cs-CZ" sz="2800" dirty="0" smtClean="0">
                <a:solidFill>
                  <a:srgbClr val="00001A"/>
                </a:solidFill>
              </a:rPr>
              <a:t>proudem.</a:t>
            </a: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Platí:</a:t>
            </a:r>
          </a:p>
          <a:p>
            <a:pPr marL="0" indent="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buNone/>
            </a:pPr>
            <a:endParaRPr lang="cs-CZ" sz="2800" dirty="0">
              <a:solidFill>
                <a:srgbClr val="E2002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22</a:t>
            </a:fld>
            <a:endParaRPr lang="cs-CZ" dirty="0"/>
          </a:p>
        </p:txBody>
      </p:sp>
      <p:pic>
        <p:nvPicPr>
          <p:cNvPr id="6" name="Picture 4" descr="magnetickasilarovnobeznychvodicu"/>
          <p:cNvPicPr>
            <a:picLocks noChangeAspect="1" noChangeArrowheads="1"/>
          </p:cNvPicPr>
          <p:nvPr/>
        </p:nvPicPr>
        <p:blipFill>
          <a:blip r:embed="rId3" cstate="print">
            <a:lum bright="-21000" contrast="22000"/>
          </a:blip>
          <a:srcRect/>
          <a:stretch>
            <a:fillRect/>
          </a:stretch>
        </p:blipFill>
        <p:spPr bwMode="auto">
          <a:xfrm>
            <a:off x="539552" y="2708920"/>
            <a:ext cx="8286807" cy="2571768"/>
          </a:xfrm>
          <a:prstGeom prst="rect">
            <a:avLst/>
          </a:prstGeom>
          <a:noFill/>
        </p:spPr>
      </p:pic>
      <p:graphicFrame>
        <p:nvGraphicFramePr>
          <p:cNvPr id="66562" name="Object 2"/>
          <p:cNvGraphicFramePr>
            <a:graphicFrameLocks noChangeAspect="1"/>
          </p:cNvGraphicFramePr>
          <p:nvPr/>
        </p:nvGraphicFramePr>
        <p:xfrm>
          <a:off x="1403648" y="5517232"/>
          <a:ext cx="2449513" cy="928694"/>
        </p:xfrm>
        <a:graphic>
          <a:graphicData uri="http://schemas.openxmlformats.org/presentationml/2006/ole">
            <p:oleObj spid="_x0000_s67586" name="Rovnice" r:id="rId4" imgW="952200" imgH="406080" progId="Equation.3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Stacionární magnetické pole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501122" cy="4525963"/>
          </a:xfrm>
        </p:spPr>
        <p:txBody>
          <a:bodyPr/>
          <a:lstStyle/>
          <a:p>
            <a:pPr marL="0" lvl="2" indent="0">
              <a:buNone/>
              <a:tabLst>
                <a:tab pos="3140075" algn="l"/>
              </a:tabLst>
            </a:pPr>
            <a:r>
              <a:rPr lang="cs-CZ" sz="3200" u="sng" dirty="0" smtClean="0">
                <a:solidFill>
                  <a:srgbClr val="FF0000"/>
                </a:solidFill>
              </a:rPr>
              <a:t>Částice s nábojem v magnetickém poli:</a:t>
            </a:r>
          </a:p>
          <a:p>
            <a:pPr marL="273050" lvl="2" indent="-273050">
              <a:buNone/>
              <a:tabLst>
                <a:tab pos="177800" algn="l"/>
                <a:tab pos="3140075" algn="l"/>
              </a:tabLst>
            </a:pPr>
            <a:r>
              <a:rPr lang="cs-CZ" sz="2800" dirty="0" smtClean="0">
                <a:solidFill>
                  <a:srgbClr val="000050"/>
                </a:solidFill>
              </a:rPr>
              <a:t>-  </a:t>
            </a:r>
            <a:r>
              <a:rPr lang="cs-CZ" sz="2800" dirty="0" smtClean="0"/>
              <a:t>magnetická síla </a:t>
            </a:r>
            <a:r>
              <a:rPr lang="cs-CZ" sz="2800" b="1" dirty="0" err="1" smtClean="0">
                <a:solidFill>
                  <a:srgbClr val="00B0F0"/>
                </a:solidFill>
              </a:rPr>
              <a:t>F</a:t>
            </a:r>
            <a:r>
              <a:rPr lang="cs-CZ" sz="2800" b="1" baseline="-25000" dirty="0" err="1" smtClean="0">
                <a:solidFill>
                  <a:srgbClr val="00B0F0"/>
                </a:solidFill>
              </a:rPr>
              <a:t>m</a:t>
            </a:r>
            <a:r>
              <a:rPr lang="cs-CZ" sz="2800" b="1" dirty="0" smtClean="0"/>
              <a:t> </a:t>
            </a:r>
            <a:r>
              <a:rPr lang="cs-CZ" sz="2800" dirty="0" smtClean="0"/>
              <a:t>působící na částici s nábojem pohybující se v magnetickém poli je v každém okamžiku kolmá k magnetické indukci </a:t>
            </a:r>
            <a:r>
              <a:rPr lang="cs-CZ" sz="2800" b="1" dirty="0" smtClean="0">
                <a:solidFill>
                  <a:srgbClr val="00B0F0"/>
                </a:solidFill>
              </a:rPr>
              <a:t>B</a:t>
            </a:r>
            <a:r>
              <a:rPr lang="cs-CZ" sz="2800" dirty="0" smtClean="0"/>
              <a:t> i k rychlosti částice </a:t>
            </a:r>
            <a:r>
              <a:rPr lang="cs-CZ" sz="2800" b="1" dirty="0" smtClean="0">
                <a:solidFill>
                  <a:srgbClr val="00B0F0"/>
                </a:solidFill>
              </a:rPr>
              <a:t>v</a:t>
            </a:r>
            <a:r>
              <a:rPr lang="cs-CZ" sz="2800" dirty="0" smtClean="0"/>
              <a:t>.</a:t>
            </a:r>
            <a:endParaRPr lang="cs-CZ" sz="2800" dirty="0" smtClean="0"/>
          </a:p>
          <a:p>
            <a:pPr marL="0" lvl="2" indent="0">
              <a:buNone/>
              <a:tabLst>
                <a:tab pos="3140075" algn="l"/>
              </a:tabLst>
            </a:pPr>
            <a:endParaRPr lang="cs-CZ" sz="2800" b="1" dirty="0" smtClean="0"/>
          </a:p>
          <a:p>
            <a:pPr marL="0" lvl="2" indent="0">
              <a:buNone/>
              <a:tabLst>
                <a:tab pos="3140075" algn="l"/>
              </a:tabLst>
            </a:pPr>
            <a:r>
              <a:rPr lang="cs-CZ" sz="2800" b="1" dirty="0" smtClean="0"/>
              <a:t>Platí:</a:t>
            </a:r>
          </a:p>
          <a:p>
            <a:pPr marL="985838" lvl="2" indent="-985838">
              <a:buNone/>
              <a:tabLst>
                <a:tab pos="985838" algn="l"/>
                <a:tab pos="3140075" algn="l"/>
              </a:tabLst>
            </a:pPr>
            <a:endParaRPr lang="cs-CZ" sz="2000" b="1" dirty="0" smtClean="0"/>
          </a:p>
          <a:p>
            <a:pPr marL="985838" lvl="2" indent="-985838">
              <a:buNone/>
              <a:tabLst>
                <a:tab pos="985838" algn="l"/>
                <a:tab pos="3140075" algn="l"/>
              </a:tabLst>
            </a:pPr>
            <a:r>
              <a:rPr lang="cs-CZ" sz="2800" b="1" dirty="0" smtClean="0"/>
              <a:t>Užití</a:t>
            </a:r>
            <a:r>
              <a:rPr lang="cs-CZ" sz="2800" b="1" dirty="0" smtClean="0"/>
              <a:t>: </a:t>
            </a:r>
            <a:r>
              <a:rPr lang="cs-CZ" sz="2800" dirty="0" smtClean="0"/>
              <a:t>k řízení pohybu </a:t>
            </a:r>
            <a:r>
              <a:rPr lang="cs-CZ" sz="2800" dirty="0" smtClean="0"/>
              <a:t>elektronového paprsku </a:t>
            </a:r>
            <a:r>
              <a:rPr lang="cs-CZ" sz="2800" dirty="0" smtClean="0"/>
              <a:t>v televizní obrazovce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23</a:t>
            </a:fld>
            <a:endParaRPr lang="cs-CZ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403648" y="4581128"/>
          <a:ext cx="2646362" cy="655638"/>
        </p:xfrm>
        <a:graphic>
          <a:graphicData uri="http://schemas.openxmlformats.org/presentationml/2006/ole">
            <p:oleObj spid="_x0000_s4098" name="Rovnice" r:id="rId3" imgW="1028520" imgH="253800" progId="Equation.3">
              <p:embed/>
            </p:oleObj>
          </a:graphicData>
        </a:graphic>
      </p:graphicFrame>
      <p:pic>
        <p:nvPicPr>
          <p:cNvPr id="8" name="Picture 5" descr="vychylovanielektronovehopaprsku"/>
          <p:cNvPicPr>
            <a:picLocks noChangeAspect="1" noChangeArrowheads="1"/>
          </p:cNvPicPr>
          <p:nvPr/>
        </p:nvPicPr>
        <p:blipFill>
          <a:blip r:embed="rId4" cstate="print">
            <a:lum bright="-11000" contrast="31000"/>
          </a:blip>
          <a:srcRect/>
          <a:stretch>
            <a:fillRect/>
          </a:stretch>
        </p:blipFill>
        <p:spPr bwMode="auto">
          <a:xfrm>
            <a:off x="4355976" y="3717032"/>
            <a:ext cx="4286280" cy="16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Stacionární magnetické pole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858280" cy="5286412"/>
          </a:xfrm>
        </p:spPr>
        <p:txBody>
          <a:bodyPr/>
          <a:lstStyle/>
          <a:p>
            <a:pPr marL="0" lvl="2" indent="0">
              <a:buNone/>
              <a:tabLst>
                <a:tab pos="3140075" algn="l"/>
              </a:tabLst>
            </a:pPr>
            <a:r>
              <a:rPr lang="cs-CZ" sz="3200" u="sng" dirty="0" smtClean="0">
                <a:solidFill>
                  <a:srgbClr val="FF0000"/>
                </a:solidFill>
              </a:rPr>
              <a:t>Magnetické vlastnosti látek:</a:t>
            </a:r>
          </a:p>
          <a:p>
            <a:pPr marL="0" lvl="2" indent="0">
              <a:buFont typeface="Wingdings" pitchFamily="2" charset="2"/>
              <a:buChar char="Ø"/>
              <a:tabLst>
                <a:tab pos="355600" algn="l"/>
                <a:tab pos="3140075" algn="l"/>
              </a:tabLst>
            </a:pPr>
            <a:r>
              <a:rPr lang="cs-CZ" sz="2800" dirty="0" smtClean="0">
                <a:solidFill>
                  <a:srgbClr val="00001A"/>
                </a:solidFill>
              </a:rPr>
              <a:t>jednotlivé elektrony v atomech vytvářejí 	elementární magnetická pole   	      ty se skládají a	vytvářejí výsledné magnetické pole atomu</a:t>
            </a:r>
          </a:p>
          <a:p>
            <a:pPr marL="0" lvl="2" indent="0">
              <a:buFont typeface="Wingdings" pitchFamily="2" charset="2"/>
              <a:buChar char="Ø"/>
              <a:tabLst>
                <a:tab pos="355600" algn="l"/>
                <a:tab pos="3140075" algn="l"/>
              </a:tabLst>
            </a:pPr>
            <a:r>
              <a:rPr lang="cs-CZ" sz="2800" dirty="0" smtClean="0">
                <a:solidFill>
                  <a:srgbClr val="00001A"/>
                </a:solidFill>
              </a:rPr>
              <a:t>podle uspořádání  elektronů v atomu se magnetické 	pole uvnitř atomu navzájem:</a:t>
            </a:r>
          </a:p>
          <a:p>
            <a:pPr marL="0" lvl="2" indent="0">
              <a:buNone/>
              <a:tabLst>
                <a:tab pos="355600" algn="l"/>
                <a:tab pos="3140075" algn="l"/>
              </a:tabLst>
            </a:pPr>
            <a:r>
              <a:rPr lang="cs-CZ" sz="2800" dirty="0" smtClean="0">
                <a:solidFill>
                  <a:srgbClr val="00001A"/>
                </a:solidFill>
              </a:rPr>
              <a:t>	a) zcela zruší = </a:t>
            </a:r>
            <a:r>
              <a:rPr lang="cs-CZ" sz="2800" dirty="0" smtClean="0">
                <a:solidFill>
                  <a:srgbClr val="00B0F0"/>
                </a:solidFill>
              </a:rPr>
              <a:t>diamagnetické atomy</a:t>
            </a:r>
          </a:p>
          <a:p>
            <a:pPr marL="0" lvl="2" indent="0">
              <a:buNone/>
              <a:tabLst>
                <a:tab pos="355600" algn="l"/>
                <a:tab pos="3140075" algn="l"/>
              </a:tabLst>
            </a:pPr>
            <a:r>
              <a:rPr lang="cs-CZ" sz="2800" dirty="0" smtClean="0">
                <a:solidFill>
                  <a:srgbClr val="00001A"/>
                </a:solidFill>
              </a:rPr>
              <a:t>	b) částečně zruší = </a:t>
            </a:r>
            <a:r>
              <a:rPr lang="cs-CZ" sz="2800" dirty="0" smtClean="0">
                <a:solidFill>
                  <a:srgbClr val="00B0F0"/>
                </a:solidFill>
              </a:rPr>
              <a:t>paramagnetické atomy</a:t>
            </a:r>
          </a:p>
          <a:p>
            <a:pPr marL="0" lvl="2" indent="0">
              <a:buNone/>
              <a:tabLst>
                <a:tab pos="355600" algn="l"/>
                <a:tab pos="3140075" algn="l"/>
              </a:tabLst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lvl="2" indent="0">
              <a:buNone/>
              <a:tabLst>
                <a:tab pos="355600" algn="l"/>
                <a:tab pos="3140075" algn="l"/>
              </a:tabLst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lvl="2" indent="0">
              <a:buNone/>
              <a:tabLst>
                <a:tab pos="355600" algn="l"/>
                <a:tab pos="3140075" algn="l"/>
              </a:tabLst>
            </a:pPr>
            <a:endParaRPr lang="cs-CZ" sz="28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24</a:t>
            </a:fld>
            <a:endParaRPr lang="cs-CZ" dirty="0"/>
          </a:p>
        </p:txBody>
      </p:sp>
      <p:sp>
        <p:nvSpPr>
          <p:cNvPr id="6" name="Šipka doprava 5"/>
          <p:cNvSpPr/>
          <p:nvPr/>
        </p:nvSpPr>
        <p:spPr>
          <a:xfrm>
            <a:off x="5357818" y="2786058"/>
            <a:ext cx="1000132" cy="42862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 rot="16200000" flipH="1">
            <a:off x="3428992" y="5786454"/>
            <a:ext cx="1000132" cy="71438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Stacionární magnetické pole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4525963"/>
          </a:xfrm>
        </p:spPr>
        <p:txBody>
          <a:bodyPr/>
          <a:lstStyle/>
          <a:p>
            <a:pPr marL="514350" lvl="2" indent="-514350">
              <a:buNone/>
              <a:tabLst>
                <a:tab pos="3140075" algn="l"/>
              </a:tabLst>
            </a:pPr>
            <a:r>
              <a:rPr lang="cs-CZ" sz="2800" dirty="0" smtClean="0"/>
              <a:t>Existují tři základní skupiny magnetických látek:</a:t>
            </a:r>
          </a:p>
          <a:p>
            <a:pPr marL="514350" lvl="2" indent="-514350">
              <a:buNone/>
              <a:tabLst>
                <a:tab pos="3140075" algn="l"/>
              </a:tabLst>
            </a:pPr>
            <a:r>
              <a:rPr lang="cs-CZ" sz="2800" dirty="0" smtClean="0">
                <a:solidFill>
                  <a:srgbClr val="00001A"/>
                </a:solidFill>
              </a:rPr>
              <a:t>1. </a:t>
            </a:r>
            <a:r>
              <a:rPr lang="cs-CZ" sz="2800" dirty="0" smtClean="0">
                <a:solidFill>
                  <a:srgbClr val="00B0F0"/>
                </a:solidFill>
              </a:rPr>
              <a:t>Diamagnetické látky</a:t>
            </a:r>
          </a:p>
          <a:p>
            <a:pPr marL="514350" lvl="2" indent="-514350">
              <a:tabLst>
                <a:tab pos="3140075" algn="l"/>
              </a:tabLst>
            </a:pPr>
            <a:r>
              <a:rPr lang="cs-CZ" sz="2800" dirty="0" smtClean="0"/>
              <a:t>složeny z diamagnetických atomů</a:t>
            </a:r>
          </a:p>
          <a:p>
            <a:pPr marL="514350" lvl="2" indent="-514350">
              <a:tabLst>
                <a:tab pos="3140075" algn="l"/>
              </a:tabLst>
            </a:pPr>
            <a:r>
              <a:rPr lang="cs-CZ" sz="2800" dirty="0" err="1" smtClean="0"/>
              <a:t>μ</a:t>
            </a:r>
            <a:r>
              <a:rPr lang="cs-CZ" sz="2800" baseline="-25000" dirty="0" err="1" smtClean="0"/>
              <a:t>r</a:t>
            </a:r>
            <a:r>
              <a:rPr lang="cs-CZ" sz="2800" baseline="-25000" dirty="0" smtClean="0"/>
              <a:t> </a:t>
            </a:r>
            <a:r>
              <a:rPr lang="cs-CZ" sz="2800" dirty="0" smtClean="0"/>
              <a:t> &lt; 1</a:t>
            </a:r>
          </a:p>
          <a:p>
            <a:pPr marL="514350" lvl="2" indent="-514350">
              <a:tabLst>
                <a:tab pos="3140075" algn="l"/>
              </a:tabLst>
            </a:pPr>
            <a:r>
              <a:rPr lang="cs-CZ" sz="2800" dirty="0" smtClean="0"/>
              <a:t>mírně zeslabují magnetické pole</a:t>
            </a:r>
          </a:p>
          <a:p>
            <a:pPr marL="514350" lvl="2" indent="-514350">
              <a:buFont typeface="Arial" pitchFamily="34" charset="0"/>
              <a:buChar char="•"/>
              <a:tabLst>
                <a:tab pos="3140075" algn="l"/>
              </a:tabLst>
            </a:pPr>
            <a:r>
              <a:rPr lang="cs-CZ" sz="2800" dirty="0" smtClean="0"/>
              <a:t>některé kovy – zlato, měď, rtuť</a:t>
            </a:r>
          </a:p>
          <a:p>
            <a:pPr marL="514350" lvl="2" indent="-514350">
              <a:buNone/>
              <a:tabLst>
                <a:tab pos="3140075" algn="l"/>
              </a:tabLst>
            </a:pPr>
            <a:r>
              <a:rPr lang="cs-CZ" sz="2800" dirty="0" smtClean="0"/>
              <a:t>	nekovové materiály – sklo</a:t>
            </a:r>
          </a:p>
          <a:p>
            <a:pPr marL="514350" lvl="2" indent="-514350">
              <a:buNone/>
              <a:tabLst>
                <a:tab pos="3140075" algn="l"/>
              </a:tabLst>
            </a:pPr>
            <a:r>
              <a:rPr lang="cs-CZ" sz="2800" dirty="0" smtClean="0"/>
              <a:t>	kapaliny a plyny</a:t>
            </a:r>
          </a:p>
          <a:p>
            <a:pPr marL="514350" lvl="2" indent="-514350">
              <a:buNone/>
              <a:tabLst>
                <a:tab pos="3140075" algn="l"/>
              </a:tabLst>
            </a:pPr>
            <a:r>
              <a:rPr lang="cs-CZ" sz="2800" dirty="0" smtClean="0"/>
              <a:t>	většina organických látek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25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Stacionární magnetické pole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4525963"/>
          </a:xfrm>
        </p:spPr>
        <p:txBody>
          <a:bodyPr/>
          <a:lstStyle/>
          <a:p>
            <a:pPr marL="514350" lvl="2" indent="-514350">
              <a:buNone/>
              <a:tabLst>
                <a:tab pos="3140075" algn="l"/>
              </a:tabLst>
            </a:pPr>
            <a:r>
              <a:rPr lang="cs-CZ" sz="2800" dirty="0" smtClean="0">
                <a:solidFill>
                  <a:srgbClr val="00001A"/>
                </a:solidFill>
              </a:rPr>
              <a:t>2</a:t>
            </a:r>
            <a:r>
              <a:rPr lang="cs-CZ" sz="2800" dirty="0" smtClean="0">
                <a:solidFill>
                  <a:srgbClr val="00001A"/>
                </a:solidFill>
              </a:rPr>
              <a:t>. </a:t>
            </a:r>
            <a:r>
              <a:rPr lang="cs-CZ" sz="2800" dirty="0" smtClean="0">
                <a:solidFill>
                  <a:srgbClr val="00B0F0"/>
                </a:solidFill>
              </a:rPr>
              <a:t>Paramagnetické látky</a:t>
            </a:r>
          </a:p>
          <a:p>
            <a:pPr marL="514350" lvl="2" indent="-514350">
              <a:tabLst>
                <a:tab pos="3140075" algn="l"/>
              </a:tabLst>
            </a:pPr>
            <a:r>
              <a:rPr lang="cs-CZ" sz="2800" dirty="0" smtClean="0"/>
              <a:t>složeny z paramagnetických atomů</a:t>
            </a:r>
          </a:p>
          <a:p>
            <a:pPr marL="514350" lvl="2" indent="-514350">
              <a:tabLst>
                <a:tab pos="3140075" algn="l"/>
              </a:tabLst>
            </a:pPr>
            <a:r>
              <a:rPr lang="cs-CZ" sz="2800" dirty="0" err="1" smtClean="0"/>
              <a:t>μ</a:t>
            </a:r>
            <a:r>
              <a:rPr lang="cs-CZ" sz="2800" baseline="-25000" dirty="0" err="1" smtClean="0"/>
              <a:t>r</a:t>
            </a:r>
            <a:r>
              <a:rPr lang="cs-CZ" sz="2800" baseline="-25000" dirty="0" smtClean="0"/>
              <a:t>  </a:t>
            </a:r>
            <a:r>
              <a:rPr lang="cs-CZ" sz="2800" dirty="0" smtClean="0"/>
              <a:t>&gt; 1</a:t>
            </a:r>
          </a:p>
          <a:p>
            <a:pPr marL="514350" lvl="2" indent="-514350">
              <a:tabLst>
                <a:tab pos="3140075" algn="l"/>
              </a:tabLst>
            </a:pPr>
            <a:r>
              <a:rPr lang="cs-CZ" sz="2800" dirty="0" smtClean="0"/>
              <a:t>mírně zesilují magnetické pole</a:t>
            </a:r>
          </a:p>
          <a:p>
            <a:pPr marL="514350" lvl="2" indent="-514350">
              <a:buFont typeface="Arial" pitchFamily="34" charset="0"/>
              <a:buChar char="•"/>
              <a:tabLst>
                <a:tab pos="3140075" algn="l"/>
              </a:tabLst>
            </a:pPr>
            <a:r>
              <a:rPr lang="cs-CZ" sz="2800" dirty="0" smtClean="0"/>
              <a:t>většina kovů – sodík, draslík, platina, hliník</a:t>
            </a:r>
          </a:p>
          <a:p>
            <a:pPr marL="514350" lvl="2" indent="-514350">
              <a:buNone/>
              <a:tabLst>
                <a:tab pos="3140075" algn="l"/>
              </a:tabLst>
            </a:pPr>
            <a:r>
              <a:rPr lang="cs-CZ" sz="2800" dirty="0" smtClean="0"/>
              <a:t>	některé soli v krystalickém stavu a jejich roztoky</a:t>
            </a:r>
          </a:p>
          <a:p>
            <a:pPr marL="514350" lvl="2" indent="-514350">
              <a:buNone/>
              <a:tabLst>
                <a:tab pos="3140075" algn="l"/>
              </a:tabLst>
            </a:pPr>
            <a:r>
              <a:rPr lang="cs-CZ" sz="2800" dirty="0" smtClean="0"/>
              <a:t>	některé plyny - vzduch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26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Stacionární magnetické pole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4929222"/>
          </a:xfrm>
        </p:spPr>
        <p:txBody>
          <a:bodyPr/>
          <a:lstStyle/>
          <a:p>
            <a:pPr marL="514350" lvl="2" indent="-514350">
              <a:buNone/>
              <a:tabLst>
                <a:tab pos="3140075" algn="l"/>
              </a:tabLst>
            </a:pPr>
            <a:r>
              <a:rPr lang="cs-CZ" sz="2800" dirty="0" smtClean="0">
                <a:solidFill>
                  <a:srgbClr val="00001A"/>
                </a:solidFill>
              </a:rPr>
              <a:t>3</a:t>
            </a:r>
            <a:r>
              <a:rPr lang="cs-CZ" sz="2800" dirty="0" smtClean="0">
                <a:solidFill>
                  <a:srgbClr val="00001A"/>
                </a:solidFill>
              </a:rPr>
              <a:t>. </a:t>
            </a:r>
            <a:r>
              <a:rPr lang="cs-CZ" sz="2800" dirty="0" smtClean="0">
                <a:solidFill>
                  <a:srgbClr val="00B0F0"/>
                </a:solidFill>
              </a:rPr>
              <a:t>Feromagnetické látky</a:t>
            </a:r>
          </a:p>
          <a:p>
            <a:pPr marL="514350" lvl="2" indent="-514350">
              <a:tabLst>
                <a:tab pos="3140075" algn="l"/>
              </a:tabLst>
            </a:pPr>
            <a:r>
              <a:rPr lang="cs-CZ" sz="2800" dirty="0" smtClean="0"/>
              <a:t>složeny z paramagnetických atomů</a:t>
            </a:r>
          </a:p>
          <a:p>
            <a:pPr marL="514350" lvl="2" indent="-514350">
              <a:tabLst>
                <a:tab pos="3140075" algn="l"/>
              </a:tabLst>
            </a:pPr>
            <a:r>
              <a:rPr lang="cs-CZ" sz="2800" dirty="0" err="1" smtClean="0"/>
              <a:t>μ</a:t>
            </a:r>
            <a:r>
              <a:rPr lang="cs-CZ" sz="2800" baseline="-25000" dirty="0" err="1" smtClean="0"/>
              <a:t>r</a:t>
            </a:r>
            <a:r>
              <a:rPr lang="cs-CZ" sz="2800" baseline="-25000" dirty="0" smtClean="0"/>
              <a:t>  </a:t>
            </a:r>
            <a:r>
              <a:rPr lang="cs-CZ" sz="2800" dirty="0" smtClean="0"/>
              <a:t>= 10</a:t>
            </a:r>
            <a:r>
              <a:rPr lang="cs-CZ" sz="2800" baseline="30000" dirty="0" smtClean="0"/>
              <a:t>2 </a:t>
            </a:r>
            <a:r>
              <a:rPr lang="cs-CZ" sz="2800" dirty="0" smtClean="0"/>
              <a:t> - 10</a:t>
            </a:r>
            <a:r>
              <a:rPr lang="cs-CZ" sz="2800" baseline="30000" dirty="0" smtClean="0"/>
              <a:t>5 </a:t>
            </a:r>
            <a:endParaRPr lang="cs-CZ" sz="2800" dirty="0" smtClean="0"/>
          </a:p>
          <a:p>
            <a:pPr marL="514350" lvl="2" indent="-514350">
              <a:tabLst>
                <a:tab pos="3140075" algn="l"/>
              </a:tabLst>
            </a:pPr>
            <a:r>
              <a:rPr lang="cs-CZ" sz="2800" dirty="0" smtClean="0"/>
              <a:t>značně zesilují magnetické pole</a:t>
            </a:r>
          </a:p>
          <a:p>
            <a:pPr marL="514350" lvl="2" indent="-514350">
              <a:tabLst>
                <a:tab pos="3140075" algn="l"/>
              </a:tabLst>
            </a:pPr>
            <a:r>
              <a:rPr lang="cs-CZ" sz="2800" dirty="0" smtClean="0"/>
              <a:t>již slabým vnějším magnetickým polem lze vyvolat  takové uspořádání atomů, že se magnetické pole zesílí = </a:t>
            </a:r>
            <a:r>
              <a:rPr lang="cs-CZ" sz="2800" dirty="0" smtClean="0">
                <a:solidFill>
                  <a:srgbClr val="00B0F0"/>
                </a:solidFill>
              </a:rPr>
              <a:t>magnetování látky</a:t>
            </a:r>
          </a:p>
          <a:p>
            <a:pPr marL="514350" lvl="2" indent="-514350">
              <a:buNone/>
              <a:tabLst>
                <a:tab pos="3140075" algn="l"/>
              </a:tabLst>
            </a:pPr>
            <a:r>
              <a:rPr lang="cs-CZ" sz="2800" dirty="0" smtClean="0"/>
              <a:t>	           </a:t>
            </a:r>
            <a:r>
              <a:rPr lang="cs-CZ" sz="2800" dirty="0" smtClean="0">
                <a:solidFill>
                  <a:srgbClr val="00B0F0"/>
                </a:solidFill>
              </a:rPr>
              <a:t>trvalý magnet </a:t>
            </a:r>
            <a:r>
              <a:rPr lang="cs-CZ" sz="2800" dirty="0" smtClean="0"/>
              <a:t>i po zániku pole</a:t>
            </a:r>
          </a:p>
          <a:p>
            <a:pPr marL="514350" lvl="2" indent="-514350">
              <a:tabLst>
                <a:tab pos="3140075" algn="l"/>
              </a:tabLst>
            </a:pPr>
            <a:r>
              <a:rPr lang="cs-CZ" sz="2800" dirty="0" smtClean="0"/>
              <a:t>železo, kobalt nikl + jejich slitiny</a:t>
            </a:r>
          </a:p>
          <a:p>
            <a:pPr marL="514350" lvl="2" indent="-514350">
              <a:tabLst>
                <a:tab pos="3140075" algn="l"/>
              </a:tabLst>
            </a:pPr>
            <a:endParaRPr lang="cs-CZ" sz="2800" dirty="0" smtClean="0"/>
          </a:p>
          <a:p>
            <a:pPr marL="514350" lvl="2" indent="-514350">
              <a:tabLst>
                <a:tab pos="3140075" algn="l"/>
              </a:tabLst>
            </a:pPr>
            <a:endParaRPr lang="cs-CZ" sz="28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27</a:t>
            </a:fld>
            <a:endParaRPr lang="cs-CZ" dirty="0"/>
          </a:p>
        </p:txBody>
      </p:sp>
      <p:sp>
        <p:nvSpPr>
          <p:cNvPr id="5" name="Šipka doprava 4"/>
          <p:cNvSpPr/>
          <p:nvPr/>
        </p:nvSpPr>
        <p:spPr>
          <a:xfrm>
            <a:off x="899592" y="5229200"/>
            <a:ext cx="1000132" cy="42862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Stacionární magnetické pole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501122" cy="5143512"/>
          </a:xfrm>
        </p:spPr>
        <p:txBody>
          <a:bodyPr/>
          <a:lstStyle/>
          <a:p>
            <a:pPr marL="514350" lvl="2" indent="-514350">
              <a:tabLst>
                <a:tab pos="1520825" algn="l"/>
                <a:tab pos="3140075" algn="l"/>
              </a:tabLst>
            </a:pPr>
            <a:r>
              <a:rPr lang="cs-CZ" sz="2800" dirty="0" smtClean="0"/>
              <a:t>užití – jádra cívek v elektromagnetech, 	transformátorech, elektrických strojích</a:t>
            </a:r>
          </a:p>
          <a:p>
            <a:pPr marL="514350" lvl="2" indent="-514350">
              <a:tabLst>
                <a:tab pos="1520825" algn="l"/>
                <a:tab pos="3140075" algn="l"/>
              </a:tabLst>
            </a:pPr>
            <a:r>
              <a:rPr lang="cs-CZ" sz="2800" dirty="0" smtClean="0"/>
              <a:t>feromagnetismus – látka v krystalickém stavu</a:t>
            </a:r>
          </a:p>
          <a:p>
            <a:pPr marL="514350" lvl="2" indent="-514350">
              <a:tabLst>
                <a:tab pos="1520825" algn="l"/>
                <a:tab pos="3140075" algn="l"/>
              </a:tabLst>
            </a:pPr>
            <a:r>
              <a:rPr lang="cs-CZ" sz="2800" dirty="0" smtClean="0"/>
              <a:t>pro každou feromagnetickou látku existuje určitá teplota(</a:t>
            </a:r>
            <a:r>
              <a:rPr lang="cs-CZ" sz="2800" dirty="0" err="1" smtClean="0"/>
              <a:t>Curieova</a:t>
            </a:r>
            <a:r>
              <a:rPr lang="cs-CZ" sz="2800" dirty="0" smtClean="0"/>
              <a:t>), při které ztrácí feromagnetické vlastnosti a stává se látkou paramagnetickou (železo 770 °C)</a:t>
            </a:r>
          </a:p>
          <a:p>
            <a:pPr marL="0" lvl="2" indent="0">
              <a:buNone/>
              <a:tabLst>
                <a:tab pos="0" algn="l"/>
                <a:tab pos="1520825" algn="l"/>
                <a:tab pos="3140075" algn="l"/>
              </a:tabLst>
            </a:pPr>
            <a:r>
              <a:rPr lang="cs-CZ" sz="2800" dirty="0" smtClean="0"/>
              <a:t>Mezi feromagnetické látky patří </a:t>
            </a:r>
            <a:r>
              <a:rPr lang="cs-CZ" sz="2800" dirty="0" err="1" smtClean="0">
                <a:solidFill>
                  <a:srgbClr val="00B0F0"/>
                </a:solidFill>
              </a:rPr>
              <a:t>ferimagnetické</a:t>
            </a:r>
            <a:r>
              <a:rPr lang="cs-CZ" sz="2800" dirty="0" smtClean="0">
                <a:solidFill>
                  <a:srgbClr val="00B0F0"/>
                </a:solidFill>
              </a:rPr>
              <a:t> látky </a:t>
            </a:r>
            <a:r>
              <a:rPr lang="cs-CZ" sz="2800" dirty="0" smtClean="0"/>
              <a:t>(</a:t>
            </a:r>
            <a:r>
              <a:rPr lang="cs-CZ" sz="2800" dirty="0" smtClean="0">
                <a:solidFill>
                  <a:srgbClr val="00B0F0"/>
                </a:solidFill>
              </a:rPr>
              <a:t>ferity</a:t>
            </a:r>
            <a:r>
              <a:rPr lang="cs-CZ" sz="2800" dirty="0" smtClean="0"/>
              <a:t>) = sloučeniny oxidu železa s oxidy jiných kovů  </a:t>
            </a:r>
          </a:p>
          <a:p>
            <a:pPr marL="514350" lvl="2" indent="-514350">
              <a:buNone/>
              <a:tabLst>
                <a:tab pos="1520825" algn="l"/>
                <a:tab pos="3140075" algn="l"/>
              </a:tabLst>
            </a:pPr>
            <a:r>
              <a:rPr lang="cs-CZ" sz="2800" dirty="0" smtClean="0"/>
              <a:t>Užití: v elektrotechnice – jádra </a:t>
            </a:r>
            <a:r>
              <a:rPr lang="cs-CZ" sz="2800" dirty="0" smtClean="0"/>
              <a:t>cívek.</a:t>
            </a:r>
            <a:endParaRPr lang="cs-CZ" sz="28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28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Nestacionární magnetické pole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501122" cy="5143512"/>
          </a:xfrm>
        </p:spPr>
        <p:txBody>
          <a:bodyPr/>
          <a:lstStyle/>
          <a:p>
            <a:pPr marL="514350" lvl="2" indent="-514350">
              <a:buNone/>
              <a:tabLst>
                <a:tab pos="1520825" algn="l"/>
                <a:tab pos="3140075" algn="l"/>
              </a:tabLst>
            </a:pPr>
            <a:r>
              <a:rPr lang="cs-CZ" sz="2800" dirty="0" smtClean="0"/>
              <a:t>Magnetická indukce </a:t>
            </a:r>
            <a:r>
              <a:rPr lang="cs-CZ" sz="2800" b="1" dirty="0" smtClean="0">
                <a:solidFill>
                  <a:srgbClr val="00B0F0"/>
                </a:solidFill>
              </a:rPr>
              <a:t>B</a:t>
            </a:r>
            <a:r>
              <a:rPr lang="cs-CZ" sz="2800" dirty="0" smtClean="0"/>
              <a:t> se s časem mění.</a:t>
            </a:r>
          </a:p>
          <a:p>
            <a:pPr marL="514350" lvl="2" indent="-514350">
              <a:buNone/>
              <a:tabLst>
                <a:tab pos="1520825" algn="l"/>
                <a:tab pos="3140075" algn="l"/>
              </a:tabLst>
            </a:pPr>
            <a:r>
              <a:rPr lang="cs-CZ" sz="2800" dirty="0" smtClean="0"/>
              <a:t>Zdrojem může být:</a:t>
            </a:r>
          </a:p>
          <a:p>
            <a:pPr marL="3408363" lvl="2" indent="-3408363">
              <a:buNone/>
              <a:tabLst>
                <a:tab pos="0" algn="l"/>
                <a:tab pos="3140075" algn="l"/>
              </a:tabLst>
            </a:pPr>
            <a:r>
              <a:rPr lang="cs-CZ" sz="2800" dirty="0" smtClean="0"/>
              <a:t>	a) nepohybující se vodič s časově proměnným</a:t>
            </a:r>
          </a:p>
          <a:p>
            <a:pPr marL="3408363" lvl="2" indent="-3408363">
              <a:buNone/>
              <a:tabLst>
                <a:tab pos="0" algn="l"/>
                <a:tab pos="355600" algn="l"/>
                <a:tab pos="3140075" algn="l"/>
              </a:tabLst>
            </a:pPr>
            <a:r>
              <a:rPr lang="cs-CZ" sz="2800" dirty="0" smtClean="0"/>
              <a:t> 	proudem</a:t>
            </a:r>
          </a:p>
          <a:p>
            <a:pPr marL="3408363" lvl="2" indent="-3408363">
              <a:buNone/>
              <a:tabLst>
                <a:tab pos="0" algn="l"/>
                <a:tab pos="3140075" algn="l"/>
              </a:tabLst>
            </a:pPr>
            <a:r>
              <a:rPr lang="cs-CZ" sz="2800" dirty="0" smtClean="0"/>
              <a:t>	b) pohybující se vodič s proudem</a:t>
            </a:r>
          </a:p>
          <a:p>
            <a:pPr marL="3408363" lvl="2" indent="-3408363">
              <a:buNone/>
              <a:tabLst>
                <a:tab pos="0" algn="l"/>
                <a:tab pos="355600" algn="l"/>
                <a:tab pos="3140075" algn="l"/>
              </a:tabLst>
            </a:pPr>
            <a:r>
              <a:rPr lang="cs-CZ" sz="2800" dirty="0" smtClean="0"/>
              <a:t>	c) pohybující se permanentní magnet nebo </a:t>
            </a:r>
          </a:p>
          <a:p>
            <a:pPr marL="0" lvl="2" indent="0">
              <a:buNone/>
              <a:tabLst>
                <a:tab pos="0" algn="l"/>
                <a:tab pos="355600" algn="l"/>
              </a:tabLst>
            </a:pPr>
            <a:r>
              <a:rPr lang="cs-CZ" sz="2800" dirty="0" smtClean="0"/>
              <a:t>		</a:t>
            </a:r>
            <a:r>
              <a:rPr lang="cs-CZ" sz="2800" dirty="0" smtClean="0"/>
              <a:t>elektromagnet.</a:t>
            </a:r>
            <a:endParaRPr lang="cs-CZ" sz="2800" dirty="0" smtClean="0"/>
          </a:p>
          <a:p>
            <a:pPr marL="3408363" lvl="2" indent="-3408363">
              <a:buNone/>
              <a:tabLst>
                <a:tab pos="1520825" algn="l"/>
                <a:tab pos="3140075" algn="l"/>
              </a:tabLst>
            </a:pPr>
            <a:endParaRPr lang="cs-CZ" sz="28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29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Stacionární magnetické pole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429684" cy="5143512"/>
          </a:xfrm>
        </p:spPr>
        <p:txBody>
          <a:bodyPr/>
          <a:lstStyle/>
          <a:p>
            <a:pPr>
              <a:buNone/>
            </a:pPr>
            <a:r>
              <a:rPr lang="cs-CZ" u="sng" dirty="0" smtClean="0">
                <a:solidFill>
                  <a:srgbClr val="FF0000"/>
                </a:solidFill>
              </a:rPr>
              <a:t>Magnetické pole vodiče s proudem:</a:t>
            </a:r>
          </a:p>
          <a:p>
            <a:pPr>
              <a:buNone/>
            </a:pPr>
            <a:r>
              <a:rPr lang="cs-CZ" sz="2800" dirty="0" smtClean="0"/>
              <a:t>Dánský fyzik </a:t>
            </a:r>
            <a:r>
              <a:rPr lang="cs-CZ" sz="2800" dirty="0" smtClean="0">
                <a:solidFill>
                  <a:srgbClr val="00B0F0"/>
                </a:solidFill>
              </a:rPr>
              <a:t>H. Ch. Oersted</a:t>
            </a:r>
          </a:p>
          <a:p>
            <a:pPr marL="0" indent="0">
              <a:buFont typeface="Wingdings" pitchFamily="2" charset="2"/>
              <a:buChar char="Ø"/>
            </a:pPr>
            <a:r>
              <a:rPr lang="cs-CZ" sz="2800" dirty="0" smtClean="0"/>
              <a:t>pozoroval vychýlení magnetky</a:t>
            </a:r>
          </a:p>
          <a:p>
            <a:pPr marL="0" indent="0">
              <a:buNone/>
            </a:pPr>
            <a:r>
              <a:rPr lang="cs-CZ" sz="2800" dirty="0" smtClean="0"/>
              <a:t>  v blízkosti vodiče, kterým</a:t>
            </a:r>
          </a:p>
          <a:p>
            <a:pPr marL="0" indent="0">
              <a:buNone/>
            </a:pPr>
            <a:r>
              <a:rPr lang="cs-CZ" sz="2800" dirty="0" smtClean="0"/>
              <a:t>  prochází proud(1820)</a:t>
            </a:r>
          </a:p>
          <a:p>
            <a:pPr marL="0" indent="0">
              <a:buNone/>
              <a:tabLst>
                <a:tab pos="1436688" algn="l"/>
              </a:tabLst>
            </a:pPr>
            <a:r>
              <a:rPr lang="cs-CZ" sz="2800" dirty="0" smtClean="0"/>
              <a:t>   </a:t>
            </a:r>
          </a:p>
          <a:p>
            <a:pPr marL="0" indent="0">
              <a:buNone/>
              <a:tabLst>
                <a:tab pos="1163638" algn="l"/>
              </a:tabLst>
            </a:pPr>
            <a:r>
              <a:rPr lang="cs-CZ" sz="2800" dirty="0" smtClean="0"/>
              <a:t>            magnetické pole existuje nejen kolem   	magnetů, ale i kolem vodičů s proudem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  <p:pic>
        <p:nvPicPr>
          <p:cNvPr id="6145" name="Picture 1" descr="C:\Documents and Settings\mat\Dokumenty\Obrázky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2357430"/>
            <a:ext cx="2928958" cy="2428892"/>
          </a:xfrm>
          <a:prstGeom prst="rect">
            <a:avLst/>
          </a:prstGeom>
          <a:noFill/>
        </p:spPr>
      </p:pic>
      <p:sp>
        <p:nvSpPr>
          <p:cNvPr id="7" name="Šipka doprava 6"/>
          <p:cNvSpPr/>
          <p:nvPr/>
        </p:nvSpPr>
        <p:spPr>
          <a:xfrm>
            <a:off x="428596" y="4929198"/>
            <a:ext cx="1000132" cy="42862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Nestacionární magnetické pole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715436" cy="5143512"/>
          </a:xfrm>
        </p:spPr>
        <p:txBody>
          <a:bodyPr/>
          <a:lstStyle/>
          <a:p>
            <a:pPr marL="514350" lvl="2" indent="-514350">
              <a:buNone/>
              <a:tabLst>
                <a:tab pos="1520825" algn="l"/>
                <a:tab pos="3140075" algn="l"/>
              </a:tabLst>
            </a:pPr>
            <a:r>
              <a:rPr lang="cs-CZ" sz="3200" u="sng" dirty="0" smtClean="0">
                <a:solidFill>
                  <a:srgbClr val="FF0000"/>
                </a:solidFill>
              </a:rPr>
              <a:t>Elektromagnetická indukce:</a:t>
            </a:r>
          </a:p>
          <a:p>
            <a:pPr marL="514350" lvl="2" indent="-514350">
              <a:buNone/>
              <a:tabLst>
                <a:tab pos="1520825" algn="l"/>
                <a:tab pos="3140075" algn="l"/>
              </a:tabLst>
            </a:pPr>
            <a:endParaRPr lang="cs-CZ" sz="3200" b="1" u="sng" dirty="0" smtClean="0">
              <a:solidFill>
                <a:srgbClr val="E2002B"/>
              </a:solidFill>
            </a:endParaRPr>
          </a:p>
          <a:p>
            <a:pPr marL="514350" lvl="2" indent="-514350">
              <a:buNone/>
              <a:tabLst>
                <a:tab pos="1520825" algn="l"/>
                <a:tab pos="3140075" algn="l"/>
              </a:tabLst>
            </a:pPr>
            <a:endParaRPr lang="cs-CZ" sz="3200" b="1" u="sng" dirty="0" smtClean="0">
              <a:solidFill>
                <a:srgbClr val="E2002B"/>
              </a:solidFill>
            </a:endParaRPr>
          </a:p>
          <a:p>
            <a:pPr marL="514350" lvl="2" indent="-514350">
              <a:buNone/>
              <a:tabLst>
                <a:tab pos="1520825" algn="l"/>
                <a:tab pos="3140075" algn="l"/>
              </a:tabLst>
            </a:pPr>
            <a:endParaRPr lang="cs-CZ" sz="3200" b="1" u="sng" dirty="0" smtClean="0">
              <a:solidFill>
                <a:srgbClr val="E2002B"/>
              </a:solidFill>
            </a:endParaRPr>
          </a:p>
          <a:p>
            <a:pPr marL="514350" lvl="2" indent="-514350">
              <a:buNone/>
              <a:tabLst>
                <a:tab pos="1520825" algn="l"/>
                <a:tab pos="3140075" algn="l"/>
              </a:tabLst>
            </a:pPr>
            <a:endParaRPr lang="cs-CZ" sz="3200" b="1" u="sng" dirty="0" smtClean="0">
              <a:solidFill>
                <a:srgbClr val="E2002B"/>
              </a:solidFill>
            </a:endParaRPr>
          </a:p>
          <a:p>
            <a:pPr marL="514350" lvl="2" indent="-514350">
              <a:buNone/>
              <a:tabLst>
                <a:tab pos="1520825" algn="l"/>
                <a:tab pos="3140075" algn="l"/>
              </a:tabLst>
            </a:pPr>
            <a:endParaRPr lang="cs-CZ" sz="3200" b="1" u="sng" dirty="0" smtClean="0">
              <a:solidFill>
                <a:srgbClr val="E2002B"/>
              </a:solidFill>
            </a:endParaRPr>
          </a:p>
          <a:p>
            <a:pPr marL="514350" lvl="2" indent="-514350">
              <a:buNone/>
              <a:tabLst>
                <a:tab pos="1520825" algn="l"/>
                <a:tab pos="3140075" algn="l"/>
              </a:tabLst>
            </a:pPr>
            <a:r>
              <a:rPr lang="cs-CZ" sz="2800" dirty="0" smtClean="0">
                <a:solidFill>
                  <a:srgbClr val="00001A"/>
                </a:solidFill>
              </a:rPr>
              <a:t>a)pohyb magnetu v blízkosti cívky</a:t>
            </a:r>
          </a:p>
          <a:p>
            <a:pPr marL="514350" lvl="2" indent="-514350">
              <a:buNone/>
              <a:tabLst>
                <a:tab pos="1520825" algn="l"/>
                <a:tab pos="3140075" algn="l"/>
              </a:tabLst>
            </a:pPr>
            <a:r>
              <a:rPr lang="cs-CZ" sz="2800" dirty="0" smtClean="0">
                <a:solidFill>
                  <a:srgbClr val="00001A"/>
                </a:solidFill>
              </a:rPr>
              <a:t>b)P = primární cívka, S = sekundární cívka</a:t>
            </a:r>
          </a:p>
          <a:p>
            <a:pPr marL="514350" lvl="2" indent="-514350">
              <a:buNone/>
              <a:tabLst>
                <a:tab pos="1520825" algn="l"/>
                <a:tab pos="3140075" algn="l"/>
              </a:tabLst>
            </a:pPr>
            <a:r>
              <a:rPr lang="cs-CZ" sz="2800" dirty="0" smtClean="0">
                <a:solidFill>
                  <a:srgbClr val="00001A"/>
                </a:solidFill>
              </a:rPr>
              <a:t>    změna proudu v P, </a:t>
            </a:r>
            <a:r>
              <a:rPr lang="cs-CZ" sz="2800" dirty="0" smtClean="0">
                <a:solidFill>
                  <a:srgbClr val="00001A"/>
                </a:solidFill>
              </a:rPr>
              <a:t>sepnutí (</a:t>
            </a:r>
            <a:r>
              <a:rPr lang="cs-CZ" sz="2800" dirty="0" smtClean="0">
                <a:solidFill>
                  <a:srgbClr val="00001A"/>
                </a:solidFill>
              </a:rPr>
              <a:t>rozpojení) vypínače</a:t>
            </a:r>
          </a:p>
        </p:txBody>
      </p:sp>
      <p:pic>
        <p:nvPicPr>
          <p:cNvPr id="5" name="Picture 4" descr="elektromagnetickainduk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428868"/>
            <a:ext cx="8296275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Nestacionární magnetické pole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501122" cy="5143512"/>
          </a:xfrm>
        </p:spPr>
        <p:txBody>
          <a:bodyPr/>
          <a:lstStyle/>
          <a:p>
            <a:pPr marL="0" lvl="2" indent="0">
              <a:buNone/>
            </a:pPr>
            <a:r>
              <a:rPr lang="cs-CZ" sz="2800" dirty="0" smtClean="0"/>
              <a:t>Nestacionární magnetické pole je příčinou vzniku indukovaného elektrického pole = </a:t>
            </a:r>
            <a:r>
              <a:rPr lang="cs-CZ" sz="2800" dirty="0" smtClean="0">
                <a:solidFill>
                  <a:srgbClr val="00B0F0"/>
                </a:solidFill>
              </a:rPr>
              <a:t>elektromagnetická indukce</a:t>
            </a:r>
            <a:r>
              <a:rPr lang="cs-CZ" sz="2800" dirty="0" smtClean="0">
                <a:solidFill>
                  <a:srgbClr val="00001A"/>
                </a:solidFill>
              </a:rPr>
              <a:t>.</a:t>
            </a:r>
          </a:p>
          <a:p>
            <a:pPr marL="0" lvl="2" indent="0">
              <a:buNone/>
            </a:pPr>
            <a:r>
              <a:rPr lang="cs-CZ" sz="2800" dirty="0" smtClean="0"/>
              <a:t>Na koncích cívky vzniká indukované </a:t>
            </a:r>
            <a:r>
              <a:rPr lang="cs-CZ" sz="2800" dirty="0" smtClean="0">
                <a:solidFill>
                  <a:srgbClr val="00B0F0"/>
                </a:solidFill>
              </a:rPr>
              <a:t>elektromotorické napětí </a:t>
            </a:r>
            <a:r>
              <a:rPr lang="cs-CZ" sz="2800" dirty="0" err="1" smtClean="0">
                <a:solidFill>
                  <a:srgbClr val="00B0F0"/>
                </a:solidFill>
              </a:rPr>
              <a:t>U</a:t>
            </a:r>
            <a:r>
              <a:rPr lang="cs-CZ" sz="2800" baseline="-25000" dirty="0" err="1" smtClean="0">
                <a:solidFill>
                  <a:srgbClr val="00B0F0"/>
                </a:solidFill>
              </a:rPr>
              <a:t>i</a:t>
            </a:r>
            <a:r>
              <a:rPr lang="cs-CZ" sz="2800" baseline="-25000" dirty="0" smtClean="0">
                <a:solidFill>
                  <a:srgbClr val="00B0F0"/>
                </a:solidFill>
              </a:rPr>
              <a:t> </a:t>
            </a:r>
            <a:r>
              <a:rPr lang="cs-CZ" sz="2800" dirty="0" smtClean="0"/>
              <a:t>a uzavřeným obvodem prochází </a:t>
            </a:r>
            <a:r>
              <a:rPr lang="cs-CZ" sz="2800" dirty="0" smtClean="0">
                <a:solidFill>
                  <a:srgbClr val="00B0F0"/>
                </a:solidFill>
              </a:rPr>
              <a:t>indukovaný proud </a:t>
            </a:r>
            <a:r>
              <a:rPr lang="cs-CZ" sz="2800" dirty="0" err="1" smtClean="0">
                <a:solidFill>
                  <a:srgbClr val="00B0F0"/>
                </a:solidFill>
              </a:rPr>
              <a:t>I</a:t>
            </a:r>
            <a:r>
              <a:rPr lang="cs-CZ" sz="2800" baseline="-25000" dirty="0" err="1" smtClean="0">
                <a:solidFill>
                  <a:srgbClr val="00B0F0"/>
                </a:solidFill>
              </a:rPr>
              <a:t>i</a:t>
            </a:r>
            <a:r>
              <a:rPr lang="cs-CZ" sz="2800" dirty="0" smtClean="0"/>
              <a:t>.</a:t>
            </a:r>
            <a:endParaRPr lang="cs-CZ" sz="2800" baseline="-250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31</a:t>
            </a:fld>
            <a:endParaRPr lang="cs-CZ" dirty="0"/>
          </a:p>
        </p:txBody>
      </p:sp>
      <p:pic>
        <p:nvPicPr>
          <p:cNvPr id="5" name="Picture 4" descr="elmgindukce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-16000" contrast="41000"/>
          </a:blip>
          <a:srcRect/>
          <a:stretch>
            <a:fillRect/>
          </a:stretch>
        </p:blipFill>
        <p:spPr bwMode="auto">
          <a:xfrm>
            <a:off x="357158" y="4429132"/>
            <a:ext cx="5072098" cy="2214554"/>
          </a:xfrm>
          <a:prstGeom prst="rect">
            <a:avLst/>
          </a:prstGeom>
          <a:noFill/>
        </p:spPr>
      </p:pic>
      <p:pic>
        <p:nvPicPr>
          <p:cNvPr id="78849" name="Picture 1" descr="C:\Documents and Settings\mat\Dokumenty\Obrázky\ani-ind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4214818"/>
            <a:ext cx="3214710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Nestacionární magnetické pole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501122" cy="5143512"/>
          </a:xfrm>
        </p:spPr>
        <p:txBody>
          <a:bodyPr/>
          <a:lstStyle/>
          <a:p>
            <a:pPr marL="3408363" lvl="2" indent="-3408363">
              <a:buNone/>
              <a:tabLst>
                <a:tab pos="1520825" algn="l"/>
                <a:tab pos="3140075" algn="l"/>
              </a:tabLst>
            </a:pPr>
            <a:r>
              <a:rPr lang="cs-CZ" sz="3200" u="sng" dirty="0" smtClean="0">
                <a:solidFill>
                  <a:srgbClr val="FF0000"/>
                </a:solidFill>
              </a:rPr>
              <a:t>Magnetický indukční tok </a:t>
            </a:r>
            <a:r>
              <a:rPr lang="az-Cyrl-AZ" sz="3200" u="sng" dirty="0" smtClean="0">
                <a:solidFill>
                  <a:srgbClr val="FF0000"/>
                </a:solidFill>
              </a:rPr>
              <a:t>Ф</a:t>
            </a:r>
            <a:r>
              <a:rPr lang="cs-CZ" sz="3200" u="sng" dirty="0" smtClean="0">
                <a:solidFill>
                  <a:srgbClr val="FF0000"/>
                </a:solidFill>
              </a:rPr>
              <a:t>:</a:t>
            </a:r>
          </a:p>
          <a:p>
            <a:pPr marL="3408363" lvl="2" indent="-3408363">
              <a:buNone/>
              <a:tabLst>
                <a:tab pos="1520825" algn="l"/>
                <a:tab pos="3140075" algn="l"/>
              </a:tabLst>
            </a:pPr>
            <a:r>
              <a:rPr lang="cs-CZ" sz="2800" dirty="0" smtClean="0">
                <a:solidFill>
                  <a:srgbClr val="00001A"/>
                </a:solidFill>
              </a:rPr>
              <a:t>Platí: </a:t>
            </a:r>
          </a:p>
          <a:p>
            <a:pPr marL="3408363" lvl="2" indent="-3408363">
              <a:buNone/>
              <a:tabLst>
                <a:tab pos="1520825" algn="l"/>
                <a:tab pos="3140075" algn="l"/>
              </a:tabLst>
            </a:pPr>
            <a:r>
              <a:rPr lang="cs-CZ" sz="2800" dirty="0" smtClean="0">
                <a:solidFill>
                  <a:srgbClr val="00001A"/>
                </a:solidFill>
              </a:rPr>
              <a:t>B = magnetická indukce</a:t>
            </a:r>
          </a:p>
          <a:p>
            <a:pPr marL="3408363" lvl="2" indent="-3408363">
              <a:buNone/>
              <a:tabLst>
                <a:tab pos="1520825" algn="l"/>
                <a:tab pos="3140075" algn="l"/>
              </a:tabLst>
            </a:pPr>
            <a:r>
              <a:rPr lang="cs-CZ" sz="2800" dirty="0" smtClean="0">
                <a:solidFill>
                  <a:srgbClr val="00001A"/>
                </a:solidFill>
              </a:rPr>
              <a:t>S = obsah rovinné plochy</a:t>
            </a:r>
          </a:p>
          <a:p>
            <a:pPr marL="3408363" lvl="2" indent="-3408363">
              <a:buNone/>
              <a:tabLst>
                <a:tab pos="1520825" algn="l"/>
                <a:tab pos="3140075" algn="l"/>
              </a:tabLst>
            </a:pPr>
            <a:r>
              <a:rPr lang="el-GR" sz="2800" dirty="0" smtClean="0">
                <a:solidFill>
                  <a:srgbClr val="00001A"/>
                </a:solidFill>
              </a:rPr>
              <a:t>α</a:t>
            </a:r>
            <a:r>
              <a:rPr lang="cs-CZ" sz="2800" dirty="0" smtClean="0">
                <a:solidFill>
                  <a:srgbClr val="00001A"/>
                </a:solidFill>
              </a:rPr>
              <a:t> = úhel mezi B a normálou</a:t>
            </a:r>
          </a:p>
          <a:p>
            <a:pPr marL="3408363" lvl="2" indent="-3408363">
              <a:buNone/>
              <a:tabLst>
                <a:tab pos="1520825" algn="l"/>
                <a:tab pos="3140075" algn="l"/>
              </a:tabLst>
            </a:pPr>
            <a:r>
              <a:rPr lang="cs-CZ" sz="2800" dirty="0" smtClean="0">
                <a:solidFill>
                  <a:srgbClr val="00001A"/>
                </a:solidFill>
              </a:rPr>
              <a:t>      plochy</a:t>
            </a:r>
          </a:p>
          <a:p>
            <a:pPr marL="3408363" lvl="2" indent="-3408363">
              <a:buNone/>
              <a:tabLst>
                <a:tab pos="1520825" algn="l"/>
                <a:tab pos="3140075" algn="l"/>
              </a:tabLst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3408363" lvl="2" indent="-3408363">
              <a:buNone/>
              <a:tabLst>
                <a:tab pos="1520825" algn="l"/>
                <a:tab pos="3140075" algn="l"/>
              </a:tabLst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3408363" lvl="2" indent="-3408363">
              <a:buNone/>
              <a:tabLst>
                <a:tab pos="1520825" algn="l"/>
                <a:tab pos="3140075" algn="l"/>
              </a:tabLst>
            </a:pPr>
            <a:r>
              <a:rPr lang="cs-CZ" sz="2800" dirty="0" smtClean="0">
                <a:solidFill>
                  <a:srgbClr val="00001A"/>
                </a:solidFill>
              </a:rPr>
              <a:t>Jednotkou je weber, značka </a:t>
            </a:r>
            <a:r>
              <a:rPr lang="cs-CZ" sz="2800" dirty="0" err="1" smtClean="0">
                <a:solidFill>
                  <a:srgbClr val="00001A"/>
                </a:solidFill>
              </a:rPr>
              <a:t>Wb</a:t>
            </a:r>
            <a:r>
              <a:rPr lang="cs-CZ" sz="2800" dirty="0" smtClean="0">
                <a:solidFill>
                  <a:srgbClr val="00001A"/>
                </a:solidFill>
              </a:rPr>
              <a:t>.</a:t>
            </a:r>
          </a:p>
          <a:p>
            <a:pPr marL="3408363" lvl="2" indent="-3408363">
              <a:buNone/>
              <a:tabLst>
                <a:tab pos="1520825" algn="l"/>
                <a:tab pos="3140075" algn="l"/>
              </a:tabLst>
            </a:pPr>
            <a:endParaRPr lang="cs-CZ" sz="3200" b="1" u="sng" dirty="0" smtClean="0">
              <a:solidFill>
                <a:srgbClr val="E2002B"/>
              </a:solidFill>
            </a:endParaRPr>
          </a:p>
          <a:p>
            <a:pPr marL="3408363" lvl="2" indent="-3408363">
              <a:buNone/>
              <a:tabLst>
                <a:tab pos="1520825" algn="l"/>
                <a:tab pos="3140075" algn="l"/>
              </a:tabLst>
            </a:pPr>
            <a:endParaRPr lang="cs-CZ" sz="3200" b="1" u="sng" dirty="0" smtClean="0">
              <a:solidFill>
                <a:srgbClr val="E2002B"/>
              </a:solidFill>
            </a:endParaRPr>
          </a:p>
          <a:p>
            <a:pPr marL="3408363" lvl="2" indent="-3408363">
              <a:buNone/>
              <a:tabLst>
                <a:tab pos="1520825" algn="l"/>
                <a:tab pos="3140075" algn="l"/>
              </a:tabLst>
            </a:pPr>
            <a:endParaRPr lang="cs-CZ" sz="2800" dirty="0" smtClean="0">
              <a:solidFill>
                <a:srgbClr val="E2002B"/>
              </a:solidFill>
            </a:endParaRPr>
          </a:p>
          <a:p>
            <a:pPr marL="3408363" lvl="2" indent="-3408363">
              <a:buNone/>
              <a:tabLst>
                <a:tab pos="1520825" algn="l"/>
                <a:tab pos="3140075" algn="l"/>
              </a:tabLst>
            </a:pPr>
            <a:endParaRPr lang="cs-CZ" sz="2800" dirty="0" smtClean="0">
              <a:solidFill>
                <a:srgbClr val="E2002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32</a:t>
            </a:fld>
            <a:endParaRPr lang="cs-CZ" dirty="0"/>
          </a:p>
        </p:txBody>
      </p:sp>
      <p:pic>
        <p:nvPicPr>
          <p:cNvPr id="5" name="Picture 4" descr="indukcnit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2357430"/>
            <a:ext cx="4000560" cy="3357586"/>
          </a:xfrm>
          <a:prstGeom prst="rect">
            <a:avLst/>
          </a:prstGeom>
          <a:noFill/>
        </p:spPr>
      </p:pic>
      <p:graphicFrame>
        <p:nvGraphicFramePr>
          <p:cNvPr id="71682" name="Object 2"/>
          <p:cNvGraphicFramePr>
            <a:graphicFrameLocks noChangeAspect="1"/>
          </p:cNvGraphicFramePr>
          <p:nvPr/>
        </p:nvGraphicFramePr>
        <p:xfrm>
          <a:off x="1285852" y="2285992"/>
          <a:ext cx="2124075" cy="523875"/>
        </p:xfrm>
        <a:graphic>
          <a:graphicData uri="http://schemas.openxmlformats.org/presentationml/2006/ole">
            <p:oleObj spid="_x0000_s71682" name="Rovnice" r:id="rId5" imgW="825480" imgH="203040" progId="Equation.3">
              <p:embed/>
            </p:oleObj>
          </a:graphicData>
        </a:graphic>
      </p:graphicFrame>
      <p:graphicFrame>
        <p:nvGraphicFramePr>
          <p:cNvPr id="71683" name="Object 3"/>
          <p:cNvGraphicFramePr>
            <a:graphicFrameLocks noChangeAspect="1"/>
          </p:cNvGraphicFramePr>
          <p:nvPr/>
        </p:nvGraphicFramePr>
        <p:xfrm>
          <a:off x="428596" y="5143512"/>
          <a:ext cx="3032748" cy="642942"/>
        </p:xfrm>
        <a:graphic>
          <a:graphicData uri="http://schemas.openxmlformats.org/presentationml/2006/ole">
            <p:oleObj spid="_x0000_s71683" name="Rovnice" r:id="rId6" imgW="107928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Nestacionární magnetické pole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714488"/>
            <a:ext cx="8534752" cy="5143512"/>
          </a:xfrm>
        </p:spPr>
        <p:txBody>
          <a:bodyPr/>
          <a:lstStyle/>
          <a:p>
            <a:pPr marL="0" lvl="2" indent="0">
              <a:buNone/>
            </a:pPr>
            <a:r>
              <a:rPr lang="cs-CZ" sz="3200" u="sng" dirty="0" smtClean="0">
                <a:solidFill>
                  <a:srgbClr val="FF0000"/>
                </a:solidFill>
              </a:rPr>
              <a:t>Faradayův zákon elektromagnetické indukce:</a:t>
            </a:r>
          </a:p>
          <a:p>
            <a:pPr marL="0" lvl="2" indent="0"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Jestliže magnetický indukční tok plochou ohraničenou vodičem se za dobu </a:t>
            </a:r>
            <a:r>
              <a:rPr lang="el-GR" sz="2800" dirty="0" smtClean="0">
                <a:solidFill>
                  <a:srgbClr val="00001A"/>
                </a:solidFill>
              </a:rPr>
              <a:t>Δ</a:t>
            </a:r>
            <a:r>
              <a:rPr lang="cs-CZ" sz="2800" dirty="0" smtClean="0">
                <a:solidFill>
                  <a:srgbClr val="00001A"/>
                </a:solidFill>
              </a:rPr>
              <a:t>t změní o </a:t>
            </a:r>
            <a:r>
              <a:rPr lang="el-GR" sz="2800" dirty="0" smtClean="0">
                <a:solidFill>
                  <a:srgbClr val="00001A"/>
                </a:solidFill>
              </a:rPr>
              <a:t>Δ</a:t>
            </a:r>
            <a:r>
              <a:rPr lang="az-Cyrl-AZ" sz="2800" dirty="0" smtClean="0">
                <a:solidFill>
                  <a:srgbClr val="00001A"/>
                </a:solidFill>
              </a:rPr>
              <a:t>Ф</a:t>
            </a:r>
            <a:r>
              <a:rPr lang="cs-CZ" sz="2800" dirty="0" smtClean="0">
                <a:solidFill>
                  <a:srgbClr val="00001A"/>
                </a:solidFill>
              </a:rPr>
              <a:t>, indukuje se ve vodiči elektromotorické napětí. </a:t>
            </a:r>
          </a:p>
          <a:p>
            <a:pPr marL="0" lvl="2" indent="0">
              <a:buNone/>
            </a:pPr>
            <a:endParaRPr lang="cs-CZ" sz="1400" dirty="0" smtClean="0">
              <a:solidFill>
                <a:srgbClr val="00001A"/>
              </a:solidFill>
            </a:endParaRPr>
          </a:p>
          <a:p>
            <a:pPr marL="0" lvl="2" indent="0"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Platí:</a:t>
            </a:r>
          </a:p>
          <a:p>
            <a:pPr marL="0" lvl="2" indent="0">
              <a:buNone/>
            </a:pPr>
            <a:endParaRPr lang="cs-CZ" sz="1400" dirty="0" smtClean="0">
              <a:solidFill>
                <a:srgbClr val="00001A"/>
              </a:solidFill>
            </a:endParaRPr>
          </a:p>
          <a:p>
            <a:pPr marL="0" lvl="2" indent="0"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Indukované </a:t>
            </a:r>
            <a:r>
              <a:rPr lang="cs-CZ" sz="2800" dirty="0" smtClean="0">
                <a:solidFill>
                  <a:srgbClr val="00001A"/>
                </a:solidFill>
              </a:rPr>
              <a:t>napětí je tím </a:t>
            </a:r>
          </a:p>
          <a:p>
            <a:pPr marL="0" lvl="2" indent="0"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větší, čím rychlejší je změna </a:t>
            </a:r>
          </a:p>
          <a:p>
            <a:pPr marL="0" lvl="2" indent="0"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magnetického pole.</a:t>
            </a:r>
          </a:p>
          <a:p>
            <a:pPr marL="0" lvl="2" indent="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3408363" lvl="2" indent="-3408363">
              <a:buNone/>
              <a:tabLst>
                <a:tab pos="1520825" algn="l"/>
                <a:tab pos="3140075" algn="l"/>
              </a:tabLst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3408363" lvl="2" indent="-3408363">
              <a:buNone/>
              <a:tabLst>
                <a:tab pos="1520825" algn="l"/>
                <a:tab pos="3140075" algn="l"/>
              </a:tabLst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3408363" lvl="2" indent="-3408363">
              <a:buNone/>
              <a:tabLst>
                <a:tab pos="1520825" algn="l"/>
                <a:tab pos="3140075" algn="l"/>
              </a:tabLst>
            </a:pPr>
            <a:endParaRPr lang="cs-CZ" sz="3200" b="1" u="sng" dirty="0" smtClean="0">
              <a:solidFill>
                <a:srgbClr val="E2002B"/>
              </a:solidFill>
            </a:endParaRPr>
          </a:p>
          <a:p>
            <a:pPr marL="3408363" lvl="2" indent="-3408363">
              <a:buNone/>
              <a:tabLst>
                <a:tab pos="1520825" algn="l"/>
                <a:tab pos="3140075" algn="l"/>
              </a:tabLst>
            </a:pPr>
            <a:endParaRPr lang="cs-CZ" sz="3200" b="1" u="sng" dirty="0" smtClean="0">
              <a:solidFill>
                <a:srgbClr val="E2002B"/>
              </a:solidFill>
            </a:endParaRPr>
          </a:p>
          <a:p>
            <a:pPr marL="3408363" lvl="2" indent="-3408363">
              <a:buNone/>
              <a:tabLst>
                <a:tab pos="1520825" algn="l"/>
                <a:tab pos="3140075" algn="l"/>
              </a:tabLst>
            </a:pPr>
            <a:endParaRPr lang="cs-CZ" sz="2800" dirty="0" smtClean="0">
              <a:solidFill>
                <a:srgbClr val="E2002B"/>
              </a:solidFill>
            </a:endParaRPr>
          </a:p>
          <a:p>
            <a:pPr marL="3408363" lvl="2" indent="-3408363">
              <a:buNone/>
              <a:tabLst>
                <a:tab pos="1520825" algn="l"/>
                <a:tab pos="3140075" algn="l"/>
              </a:tabLst>
            </a:pPr>
            <a:endParaRPr lang="cs-CZ" sz="2800" dirty="0" smtClean="0">
              <a:solidFill>
                <a:srgbClr val="E2002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33</a:t>
            </a:fld>
            <a:endParaRPr lang="cs-CZ" dirty="0"/>
          </a:p>
        </p:txBody>
      </p:sp>
      <p:graphicFrame>
        <p:nvGraphicFramePr>
          <p:cNvPr id="71682" name="Object 2"/>
          <p:cNvGraphicFramePr>
            <a:graphicFrameLocks noChangeAspect="1"/>
          </p:cNvGraphicFramePr>
          <p:nvPr/>
        </p:nvGraphicFramePr>
        <p:xfrm>
          <a:off x="1331640" y="3717032"/>
          <a:ext cx="1763713" cy="1014412"/>
        </p:xfrm>
        <a:graphic>
          <a:graphicData uri="http://schemas.openxmlformats.org/presentationml/2006/ole">
            <p:oleObj spid="_x0000_s72706" name="Rovnice" r:id="rId4" imgW="685800" imgH="393480" progId="Equation.3">
              <p:embed/>
            </p:oleObj>
          </a:graphicData>
        </a:graphic>
      </p:graphicFrame>
      <p:pic>
        <p:nvPicPr>
          <p:cNvPr id="8" name="Picture 6" descr="otacenizavituvmagnetickempol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927051"/>
            <a:ext cx="4069116" cy="2788073"/>
          </a:xfrm>
          <a:prstGeom prst="rect">
            <a:avLst/>
          </a:prstGeom>
          <a:noFill/>
        </p:spPr>
      </p:pic>
      <p:sp>
        <p:nvSpPr>
          <p:cNvPr id="72709" name="AutoShape 5" descr="data:image/jpeg;base64,/9j/4AAQSkZJRgABAQAAAQABAAD/2wCEAAkGBhQSEBQUExQVFBUTFyIVFxgVGB4eFRseHBgdFxwZHBgXICYgIxsvGRYgHzMgIycpLC4uFx4xNTA2NSctLC4BCQoKDgwOGg8PGi0kHyQsNTQqNTU1NSw1LS8qLTUqKi0sLCw1LCwpLSwxNSwwLCwsLS0pKSosKTIuKSw1KSw0LP/AABEIAIAAgAMBIgACEQEDEQH/xAAcAAACAwADAQAAAAAAAAAAAAAABwQFBgECAwj/xABJEAACAQIDBAQHDQUGBwAAAAABAgMAEQQSIQUGMUEHEyJRFDI0NWFxsiNCU3JzdIGRkrGz0fAWVKHC0hUzNlLD8SRDRGKCosT/xAAaAQACAwEBAAAAAAAAAAAAAAAABAIDBQEG/8QAOBEAAQIDBAUICgMBAAAAAAAAAQACAwQREiExgQUTM1GxMjRBU2FxkdEUIjVCUmJyoeHwksHxI//aAAwDAQACEQMRAD8AeNUu+O0pIMFNLEQroAQSARq6g6H0Grqs50h+bcR6l/EWutxCrikhjiNxWc2R0uA2GJhy/wDfEbj6UbUfQWrabJ3jw+JHuMqubXK3s44cVOvPupA1yrEEEEgqbgjQgjgQRqD6RTboDTgvPwdKRW3PFQvo+ikpsrpCxkFhn61RymBJ+1cNy5k1p16Xl6sHwZus7s46vlftWzd/ve7v0XdDc29a8vOwo5sjHcmJXBNKDH9KGMkPY6uEdyrmPD/M/p7lHGs3j9pyz/30sktuTsSvC18vi31PL3x5VWnU6dob6YOEsHxEeZSVKoczgjipVLkHTgbVSjpTgaaOOKKVuskWPO2VV7T5L2JzEcG4c++9lMBU3YnleG+Xj/FWhC+gaKKKEIooooQiiiihCKznSH5txHqX8Ra0dZzpD824j1L+ItSbiFVG2bu48ErNzPL4PWfYarnf7ZKtfFRagMY5gOTKcob137J/8fpptzPL4PWfYarnBbWVNoYqCXWHESMjA8AT2QfRcdkn4vdWNP62HpL0iFUlkIEj4m2zaHfS8doCxpSw6U1b/efQHcaChUfpH8pj+RHttWWHCtT0kLbFRjuhA1+O1ZZeFO6I9mQu7+1Ie0jnwXNcUUU2txc1M2J5Vhvl4vxVqHUzYnlWG+cRfipXEL6BooqHtnGGHDzSrYmONnF+F1UkXsRpp3ihCqZ97iMRNBHhppmgy5yhS3aXMPGYfoVz+00/7hifrj/rrJbv7yvFtE9cgd8e6KTHoihFyBhnYte5F0toGJDm1izqohkxG2g678rSjugwnWBDBoBWpdjQV6d9Vnv2mn/cMT9cf9dH7TT/ALhifrj/AK60NFTsu+LgqdfC6oeLvNFVW9GyWxOElhRgrOvZLXy3DBgDbW11tfW172PCrWqjeza74XByzRhSyZbBgSurquoBB4N31ZWl6RfSybWCUO1dy8Zh7l4WZR7+Ltj12UZ//WqS/H+NfSFU+3N18NiQxliUta+caPoLeMuvLge6mWxz0rHjaJab4Zp3pDk13XhVvuZujLtDAmdHQOshjyMCA1gjXDg6GzHTKQdNRVxsPozxEs2TEq0MSG7lWGZ9L5EZToDfVtCACBqbhibYYRdCdiDQqiSlYsKO1zhdffkqfYm6eJxaM8CKVW/adsqswOqKQDc8r8Abgm4Iq53I2FC+JlwWPwpXExr1oIkYxMhOlrNyzAXub5eRBu2MLhljRURQqIAqqBYADQACsJB/il/mP+otEo1kSHFa5oqGkg31BFMqZLecaEKZtboowco9z63Dt3xObd+qPmXj6OFxzrM4XoxxkGKhbPFiIklRi6gxyALIrHMjEqRZeKm9+VNqis5TRVXvR5DivkH9g1aVV70eQ4r5B/YNC6Erx5y2f8f+dacgpNjzls/4/wDOtOQUnI7BufEp3SHOX5cAiiiinEiouN2pFDbrZY4817Z3Vb2te2Yi/EfWKz+/uKSTZUzRsrqctmUhlPuyDiNKgb/ZfDMFmbDIOrn1xYBh/wCTxBI17taoo2X+yNpKvVtbEgl4beDsS0P90oAsAAARrrc3N6rc7EJSLEPrN7DwqmqK6z+K3qP3V2FdZ/Fb1H7qtGKbS66BvNj/ADhvw46ZFLfoG82P84b8OOmRWlpfnsX6ioQ+SEUv4P8AFL/Mf9RaYFYnfHcaebEDGYHEHD4oRiMgjsSKGDAE62+og2A01NQkHsD3Ne6zaaRXoBO+iH16FtqKW+yd89pxyNhsXhY+tKO0coayMVvYlEuzDsnxBmsL5bXIId8prZhOzknspJFHkkAuGkUxkMsdu0OtZOGrGxstMQDAfYJB7QQR9v8AVIGqZFVe9PkOK+Qf2DVZsrfhHsMQoguSFcuDEbE2BfTKxAvlbmGAJKmpW29pxTYHFmKRJMsLhurcNY9WTY5SbG1UKQS4HnLZ/wAf+dacgpNjzls/4/8AOtOQUnI7BufEp3SHOX5cAiiiinEivDEYKOS2dEe3DMoNr8bXHoH1VhulYTRYVOqIXDk5JUCLYah0YG1wLrYj4vppgV4Y3BJMhSRQ6GxKngbEMLj1gVxwqKKqLDttIFxKgbqtOcJG2Ja8rjOwyhct9QuUcwON9b3qzn8VvUfurvXSfxW9R+6pN6FYBQUS66BvNj/OG/DjpkUt+gbzY/zhvYjra7a26sAC+NK4JRACSbWBYhQTkGYXIB9GtaWl+exfqKjD5IVnVNtPfHB4eYQzYiOOQgHK5toeBJ4DhzNZaDa8y2cTt2tSWAMJJI5FjHYMx0WeNvFTLfU5vaJXE7VxIxcAc/2eOyFY2YMpDgMAwtfXKWt2hmYVRJwYcUu1laBpN2W9dcSMFZY3bUWKllIlDCWUrxUp1eHz6AMCrreMyZwJLddwW2ZKfeOePwKZ8S0kYkysyxlessSCkKnuCoLroAQWAszhYO8cY8Gia13IFyPGa0LsASLE9oAi50NiNastuYCOfCuZB1iFRMguQSyh3VuyAxOUkeKWtJc+/CZkvG1zLVKJqYg6l9mtV13b2K0WHjbrJBf3WI4m0nURZUa65bWfIuce5youRV7OVybOaMTAm3VqwIUACOXqyM2Vmj1QaEFI8oFmz3YFDFXFCQFbteVk1AAzKFV9SxYE2R2DcVDKe14wg7fxuLOKwqYcFYi2eZ8tkAz2KsT4gCoTYZTeygkper0uprYfJtPAakhpbLm4g3Riobgwte1zmGVgR2QS4hS32Psjr8bh+0QuGviCQBmJHuKI1+V2l1A4xlQbKDTIqLWhoo0KTnFxq41KKKKKkoorNdIeNkiwDvE7RuGWzKbEXYDmDWlrKdJ3m6T46e2KkzlBUTJIhOI3LI7L6WMQlhNGk4vqVOSS1zc80Y2I07A0466aqHpSwDJmd3i5ZXjbMfVlBB4cj3d9KLDYZpHVEBZmNgBzNaNujvE5b3iJt4mY39Wq5f42rk1MSksQI0QNJwqf27twWPKTU28eq20Ao2Kl6jEF9lTzYdHbM0coBgYkqD1aC57vGUXBUITdFaGd5MTGWlxKSMzHMZYiJYzlzPGzJIbAAurLlKWU3WzC9VsuHKMVIKMpII5g630NxzPLmeVSsNtF0JObLc3zqDmvre4U3JJN9BqS1zckSaj5pz2jXtDxvwd/IY52k9LzcOM6w2oO79/C0ux95UmkIWSNrJYSI5EpsTo0TskhsqA6OVuSxFmyLB7K7TxQ7NjgDZBkKtYqXUIE1Fla65b2zE24iqlwEM/aaKM3N88Rswy6DtK2Q9pcpuRx43ZSJeFgGHkkxDTSSl4urHXGxCLYgMxsGI6vLytbMV0cRkN8qxryxxFW0oR0kj3hccw3NOm0V23i8kg+jj8g/H/f6auGgihmhwq9aFxLiOWHORGiyNluFcZ0uWDBAXS4YBuyzGm3kFsJD6B92Hfkfury2AxONwxJJJxEbEniSZFuTbS/q9AGgArzkhssytPSG2yHBXm1dzcbhZAwjOJgQhs0VmmIuScyPre2vZzXezE8hIw5MjZIszuhF0Csrg2JUsrr2NALGQgAAXvlZWbArmnkgqbdnYXg0Zz5TLJYuVvYACyxqTqVVeyCbE6mwvarmiihCKKKKEIrKdJ3m6T46e2K1dZPpP8AN0nxk9sVNnKCXmti/uKVewdrDDYhJSMwW4I0vYixtfnz+itVFs/Cz4jr8LijHOzZwHAOpvcWazG/dc6cqy2722PBsQstswFwwHEqeNvTz+j6av0xWzBOJw0wYN1gjynKGBzX4f5tbXtWVpWG/XF8NrwSylWgPDrz6r2EffA1N9yx5F7dWGuc2lrA3EdoKz23o5VxMgnIMl+0VtY6CxFgOItyqEP19dTdvbV8JxDy2yhrBRzAAsL+nn9NQh+vrrXhh4lWCIAHUFQMAaXgdgUJMtM6S01F9FwYwbkgXNrnmbCwuedhwvwvpXV+yrFeybMbjRuHG4196PqHcK7/AK/hXSfxG+KfuNVr0aut5x/wkX6/6eSvDd3y3C/Lx/iLXvvP5JF6v/nkrw3d8twvy8ftrSEhssyn9IbbIcE/RXNcCuaeSCKKKKEIooooQiiiihCzO1ejvBz3PV9Ux99F2fpy+L/CsXtbopxEesLrOO49hx9ZKn6xx4U2qKsbEc1JxZKDFxF/ZcvnbG4CSFsssbxtyDgi/qvoeI4X4ivNR+vpr6IxOFSRSsiq6nirAFT6wdKoY+jzAiQv4OrX9692jHpEbErfXjapui2m0KWl9H6iMHtNQkohzMEW7MeCorM3C/ioCeGvDhrwq5wm4+NnBC4d1B0zSkINdL2btWHHxeXpp34bCJGoWNFRQLBUACgDgABpavaqFqpOY/drEYh/BEResgZRKwf3NVeBgHDEKxAzcMt/Qa3ex+jrCYd1kytJIhBVpGJsR74ILIDfXhoeFeGL2DjkxuInw0mHCz5LiUMWGRAvvRbiD/Cu3g+1/hcF9l/ypSF/yBaGnErXjwGxiHiK3kjE31oK9G+q1tFZLwfa/wALgvsv+VHg+1/hcF9l/wAqu1vylUehDrWeJ8lraKyXg+1/hcF9l/yo8H2v8Lgvsv8AlRrflKPQh1rPE+S1tFZLwfa/wuC+y/5UeD7X+FwX2X/KjW/KUehDrWeJ8l//2Q=="/>
          <p:cNvSpPr>
            <a:spLocks noChangeAspect="1" noChangeArrowheads="1"/>
          </p:cNvSpPr>
          <p:nvPr/>
        </p:nvSpPr>
        <p:spPr bwMode="auto">
          <a:xfrm>
            <a:off x="63500" y="-592138"/>
            <a:ext cx="1219200" cy="1219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2711" name="AutoShape 7" descr="data:image/jpeg;base64,/9j/4AAQSkZJRgABAQAAAQABAAD/2wCEAAkGBhQSEBQUExQVFBUTFyIVFxgVGB4eFRseHBgdFxwZHBgXICYgIxsvGRYgHzMgIycpLC4uFx4xNTA2NSctLC4BCQoKDgwOGg8PGi0kHyQsNTQqNTU1NSw1LS8qLTUqKi0sLCw1LCwpLSwxNSwwLCwsLS0pKSosKTIuKSw1KSw0LP/AABEIAIAAgAMBIgACEQEDEQH/xAAcAAACAwADAQAAAAAAAAAAAAAABwQFBgECAwj/xABJEAACAQIDBAQHDQUGBwAAAAABAgMAEQQSIQUGMUEHEyJRFDI0NWFxsiNCU3JzdIGRkrGz0fAWVKHC0hUzNlLD8SRDRGKCosT/xAAaAQACAwEBAAAAAAAAAAAAAAAABAIDBQEG/8QAOBEAAQIDBAUICgMBAAAAAAAAAQACAwQREiExgQUTM1GxMjRBU2FxkdEUIjVCUmJyoeHwksHxI//aAAwDAQACEQMRAD8AeNUu+O0pIMFNLEQroAQSARq6g6H0Grqs50h+bcR6l/EWutxCrikhjiNxWc2R0uA2GJhy/wDfEbj6UbUfQWrabJ3jw+JHuMqubXK3s44cVOvPupA1yrEEEEgqbgjQgjgQRqD6RTboDTgvPwdKRW3PFQvo+ikpsrpCxkFhn61RymBJ+1cNy5k1p16Xl6sHwZus7s46vlftWzd/ve7v0XdDc29a8vOwo5sjHcmJXBNKDH9KGMkPY6uEdyrmPD/M/p7lHGs3j9pyz/30sktuTsSvC18vi31PL3x5VWnU6dob6YOEsHxEeZSVKoczgjipVLkHTgbVSjpTgaaOOKKVuskWPO2VV7T5L2JzEcG4c++9lMBU3YnleG+Xj/FWhC+gaKKKEIooooQiiiihCKznSH5txHqX8Ra0dZzpD824j1L+ItSbiFVG2bu48ErNzPL4PWfYarnf7ZKtfFRagMY5gOTKcob137J/8fpptzPL4PWfYarnBbWVNoYqCXWHESMjA8AT2QfRcdkn4vdWNP62HpL0iFUlkIEj4m2zaHfS8doCxpSw6U1b/efQHcaChUfpH8pj+RHttWWHCtT0kLbFRjuhA1+O1ZZeFO6I9mQu7+1Ie0jnwXNcUUU2txc1M2J5Vhvl4vxVqHUzYnlWG+cRfipXEL6BooqHtnGGHDzSrYmONnF+F1UkXsRpp3ihCqZ97iMRNBHhppmgy5yhS3aXMPGYfoVz+00/7hifrj/rrJbv7yvFtE9cgd8e6KTHoihFyBhnYte5F0toGJDm1izqohkxG2g678rSjugwnWBDBoBWpdjQV6d9Vnv2mn/cMT9cf9dH7TT/ALhifrj/AK60NFTsu+LgqdfC6oeLvNFVW9GyWxOElhRgrOvZLXy3DBgDbW11tfW172PCrWqjeza74XByzRhSyZbBgSurquoBB4N31ZWl6RfSybWCUO1dy8Zh7l4WZR7+Ltj12UZ//WqS/H+NfSFU+3N18NiQxliUta+caPoLeMuvLge6mWxz0rHjaJab4Zp3pDk13XhVvuZujLtDAmdHQOshjyMCA1gjXDg6GzHTKQdNRVxsPozxEs2TEq0MSG7lWGZ9L5EZToDfVtCACBqbhibYYRdCdiDQqiSlYsKO1zhdffkqfYm6eJxaM8CKVW/adsqswOqKQDc8r8Abgm4Iq53I2FC+JlwWPwpXExr1oIkYxMhOlrNyzAXub5eRBu2MLhljRURQqIAqqBYADQACsJB/il/mP+otEo1kSHFa5oqGkg31BFMqZLecaEKZtboowco9z63Dt3xObd+qPmXj6OFxzrM4XoxxkGKhbPFiIklRi6gxyALIrHMjEqRZeKm9+VNqis5TRVXvR5DivkH9g1aVV70eQ4r5B/YNC6Erx5y2f8f+dacgpNjzls/4/wDOtOQUnI7BufEp3SHOX5cAiiiinEiouN2pFDbrZY4817Z3Vb2te2Yi/EfWKz+/uKSTZUzRsrqctmUhlPuyDiNKgb/ZfDMFmbDIOrn1xYBh/wCTxBI17taoo2X+yNpKvVtbEgl4beDsS0P90oAsAAARrrc3N6rc7EJSLEPrN7DwqmqK6z+K3qP3V2FdZ/Fb1H7qtGKbS66BvNj/ADhvw46ZFLfoG82P84b8OOmRWlpfnsX6ioQ+SEUv4P8AFL/Mf9RaYFYnfHcaebEDGYHEHD4oRiMgjsSKGDAE62+og2A01NQkHsD3Ne6zaaRXoBO+iH16FtqKW+yd89pxyNhsXhY+tKO0coayMVvYlEuzDsnxBmsL5bXIId8prZhOzknspJFHkkAuGkUxkMsdu0OtZOGrGxstMQDAfYJB7QQR9v8AVIGqZFVe9PkOK+Qf2DVZsrfhHsMQoguSFcuDEbE2BfTKxAvlbmGAJKmpW29pxTYHFmKRJMsLhurcNY9WTY5SbG1UKQS4HnLZ/wAf+dacgpNjzls/4/8AOtOQUnI7BufEp3SHOX5cAiiiinEivDEYKOS2dEe3DMoNr8bXHoH1VhulYTRYVOqIXDk5JUCLYah0YG1wLrYj4vppgV4Y3BJMhSRQ6GxKngbEMLj1gVxwqKKqLDttIFxKgbqtOcJG2Ja8rjOwyhct9QuUcwON9b3qzn8VvUfurvXSfxW9R+6pN6FYBQUS66BvNj/OG/DjpkUt+gbzY/zhvYjra7a26sAC+NK4JRACSbWBYhQTkGYXIB9GtaWl+exfqKjD5IVnVNtPfHB4eYQzYiOOQgHK5toeBJ4DhzNZaDa8y2cTt2tSWAMJJI5FjHYMx0WeNvFTLfU5vaJXE7VxIxcAc/2eOyFY2YMpDgMAwtfXKWt2hmYVRJwYcUu1laBpN2W9dcSMFZY3bUWKllIlDCWUrxUp1eHz6AMCrreMyZwJLddwW2ZKfeOePwKZ8S0kYkysyxlessSCkKnuCoLroAQWAszhYO8cY8Gia13IFyPGa0LsASLE9oAi50NiNastuYCOfCuZB1iFRMguQSyh3VuyAxOUkeKWtJc+/CZkvG1zLVKJqYg6l9mtV13b2K0WHjbrJBf3WI4m0nURZUa65bWfIuce5youRV7OVybOaMTAm3VqwIUACOXqyM2Vmj1QaEFI8oFmz3YFDFXFCQFbteVk1AAzKFV9SxYE2R2DcVDKe14wg7fxuLOKwqYcFYi2eZ8tkAz2KsT4gCoTYZTeygkper0uprYfJtPAakhpbLm4g3Riobgwte1zmGVgR2QS4hS32Psjr8bh+0QuGviCQBmJHuKI1+V2l1A4xlQbKDTIqLWhoo0KTnFxq41KKKKKkoorNdIeNkiwDvE7RuGWzKbEXYDmDWlrKdJ3m6T46e2KkzlBUTJIhOI3LI7L6WMQlhNGk4vqVOSS1zc80Y2I07A0466aqHpSwDJmd3i5ZXjbMfVlBB4cj3d9KLDYZpHVEBZmNgBzNaNujvE5b3iJt4mY39Wq5f42rk1MSksQI0QNJwqf27twWPKTU28eq20Ao2Kl6jEF9lTzYdHbM0coBgYkqD1aC57vGUXBUITdFaGd5MTGWlxKSMzHMZYiJYzlzPGzJIbAAurLlKWU3WzC9VsuHKMVIKMpII5g630NxzPLmeVSsNtF0JObLc3zqDmvre4U3JJN9BqS1zckSaj5pz2jXtDxvwd/IY52k9LzcOM6w2oO79/C0ux95UmkIWSNrJYSI5EpsTo0TskhsqA6OVuSxFmyLB7K7TxQ7NjgDZBkKtYqXUIE1Fla65b2zE24iqlwEM/aaKM3N88Rswy6DtK2Q9pcpuRx43ZSJeFgGHkkxDTSSl4urHXGxCLYgMxsGI6vLytbMV0cRkN8qxryxxFW0oR0kj3hccw3NOm0V23i8kg+jj8g/H/f6auGgihmhwq9aFxLiOWHORGiyNluFcZ0uWDBAXS4YBuyzGm3kFsJD6B92Hfkfury2AxONwxJJJxEbEniSZFuTbS/q9AGgArzkhssytPSG2yHBXm1dzcbhZAwjOJgQhs0VmmIuScyPre2vZzXezE8hIw5MjZIszuhF0Csrg2JUsrr2NALGQgAAXvlZWbArmnkgqbdnYXg0Zz5TLJYuVvYACyxqTqVVeyCbE6mwvarmiihCKKKKEIrKdJ3m6T46e2K1dZPpP8AN0nxk9sVNnKCXmti/uKVewdrDDYhJSMwW4I0vYixtfnz+itVFs/Cz4jr8LijHOzZwHAOpvcWazG/dc6cqy2722PBsQstswFwwHEqeNvTz+j6av0xWzBOJw0wYN1gjynKGBzX4f5tbXtWVpWG/XF8NrwSylWgPDrz6r2EffA1N9yx5F7dWGuc2lrA3EdoKz23o5VxMgnIMl+0VtY6CxFgOItyqEP19dTdvbV8JxDy2yhrBRzAAsL+nn9NQh+vrrXhh4lWCIAHUFQMAaXgdgUJMtM6S01F9FwYwbkgXNrnmbCwuedhwvwvpXV+yrFeybMbjRuHG4196PqHcK7/AK/hXSfxG+KfuNVr0aut5x/wkX6/6eSvDd3y3C/Lx/iLXvvP5JF6v/nkrw3d8twvy8ftrSEhssyn9IbbIcE/RXNcCuaeSCKKKKEIooooQiiiihCzO1ejvBz3PV9Ux99F2fpy+L/CsXtbopxEesLrOO49hx9ZKn6xx4U2qKsbEc1JxZKDFxF/ZcvnbG4CSFsssbxtyDgi/qvoeI4X4ivNR+vpr6IxOFSRSsiq6nirAFT6wdKoY+jzAiQv4OrX9692jHpEbErfXjapui2m0KWl9H6iMHtNQkohzMEW7MeCorM3C/ioCeGvDhrwq5wm4+NnBC4d1B0zSkINdL2btWHHxeXpp34bCJGoWNFRQLBUACgDgABpavaqFqpOY/drEYh/BEResgZRKwf3NVeBgHDEKxAzcMt/Qa3ex+jrCYd1kytJIhBVpGJsR74ILIDfXhoeFeGL2DjkxuInw0mHCz5LiUMWGRAvvRbiD/Cu3g+1/hcF9l/ypSF/yBaGnErXjwGxiHiK3kjE31oK9G+q1tFZLwfa/wALgvsv+VHg+1/hcF9l/wAqu1vylUehDrWeJ8lraKyXg+1/hcF9l/yo8H2v8Lgvsv8AlRrflKPQh1rPE+S1tFZLwfa/wuC+y/5UeD7X+FwX2X/KjW/KUehDrWeJ8l//2Q=="/>
          <p:cNvSpPr>
            <a:spLocks noChangeAspect="1" noChangeArrowheads="1"/>
          </p:cNvSpPr>
          <p:nvPr/>
        </p:nvSpPr>
        <p:spPr bwMode="auto">
          <a:xfrm>
            <a:off x="63500" y="-592138"/>
            <a:ext cx="1219200" cy="1219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Nestacionární magnetické pole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714488"/>
            <a:ext cx="8534752" cy="5143512"/>
          </a:xfrm>
        </p:spPr>
        <p:txBody>
          <a:bodyPr/>
          <a:lstStyle/>
          <a:p>
            <a:pPr marL="0" lvl="2" indent="0"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Anglický chemik a fyzik </a:t>
            </a:r>
            <a:r>
              <a:rPr lang="cs-CZ" sz="2800" dirty="0" smtClean="0">
                <a:solidFill>
                  <a:srgbClr val="00B0F0"/>
                </a:solidFill>
              </a:rPr>
              <a:t>Michael Faraday</a:t>
            </a:r>
          </a:p>
          <a:p>
            <a:pPr marL="0" lvl="2" indent="0"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(1791 – 1867)</a:t>
            </a:r>
          </a:p>
          <a:p>
            <a:pPr marL="0" lvl="2" indent="0"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Objevil:</a:t>
            </a:r>
          </a:p>
          <a:p>
            <a:pPr marL="0" lvl="2" indent="0">
              <a:buFont typeface="Wingdings" pitchFamily="2" charset="2"/>
              <a:buChar char="Ø"/>
            </a:pPr>
            <a:r>
              <a:rPr lang="cs-CZ" sz="2800" dirty="0" smtClean="0">
                <a:solidFill>
                  <a:srgbClr val="00001A"/>
                </a:solidFill>
              </a:rPr>
              <a:t>zákony elektrolýzy</a:t>
            </a:r>
          </a:p>
          <a:p>
            <a:pPr marL="0" lvl="2" indent="0">
              <a:buFont typeface="Wingdings" pitchFamily="2" charset="2"/>
              <a:buChar char="Ø"/>
            </a:pPr>
            <a:r>
              <a:rPr lang="cs-CZ" sz="2800" dirty="0" smtClean="0">
                <a:solidFill>
                  <a:srgbClr val="00001A"/>
                </a:solidFill>
              </a:rPr>
              <a:t>elektromagnetickou indukci</a:t>
            </a:r>
          </a:p>
          <a:p>
            <a:pPr marL="0" lvl="2" indent="0">
              <a:buFont typeface="Wingdings" pitchFamily="2" charset="2"/>
              <a:buChar char="Ø"/>
            </a:pPr>
            <a:r>
              <a:rPr lang="cs-CZ" sz="2800" dirty="0" smtClean="0">
                <a:solidFill>
                  <a:srgbClr val="00001A"/>
                </a:solidFill>
              </a:rPr>
              <a:t>diamagnetismus a</a:t>
            </a:r>
          </a:p>
          <a:p>
            <a:pPr marL="0" lvl="2" indent="0"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   paramagnetismus</a:t>
            </a:r>
          </a:p>
          <a:p>
            <a:pPr marL="0" lvl="2" indent="0">
              <a:buFont typeface="Wingdings" pitchFamily="2" charset="2"/>
              <a:buChar char="Ø"/>
            </a:pPr>
            <a:r>
              <a:rPr lang="cs-CZ" sz="2800" dirty="0" smtClean="0">
                <a:solidFill>
                  <a:srgbClr val="00001A"/>
                </a:solidFill>
              </a:rPr>
              <a:t>magnetické a elektrické </a:t>
            </a:r>
            <a:r>
              <a:rPr lang="cs-CZ" sz="2800" dirty="0" smtClean="0">
                <a:solidFill>
                  <a:srgbClr val="00001A"/>
                </a:solidFill>
              </a:rPr>
              <a:t>siločáry.</a:t>
            </a:r>
            <a:endParaRPr lang="cs-CZ" sz="2800" dirty="0" smtClean="0">
              <a:solidFill>
                <a:srgbClr val="00001A"/>
              </a:solidFill>
            </a:endParaRPr>
          </a:p>
          <a:p>
            <a:pPr marL="0" lvl="2" indent="0">
              <a:buFont typeface="Wingdings" pitchFamily="2" charset="2"/>
              <a:buChar char="Ø"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3408363" lvl="2" indent="-3408363">
              <a:buNone/>
              <a:tabLst>
                <a:tab pos="1520825" algn="l"/>
                <a:tab pos="3140075" algn="l"/>
              </a:tabLst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3408363" lvl="2" indent="-3408363">
              <a:buNone/>
              <a:tabLst>
                <a:tab pos="1520825" algn="l"/>
                <a:tab pos="3140075" algn="l"/>
              </a:tabLst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3408363" lvl="2" indent="-3408363">
              <a:buNone/>
              <a:tabLst>
                <a:tab pos="1520825" algn="l"/>
                <a:tab pos="3140075" algn="l"/>
              </a:tabLst>
            </a:pPr>
            <a:endParaRPr lang="cs-CZ" sz="3200" b="1" u="sng" dirty="0" smtClean="0">
              <a:solidFill>
                <a:srgbClr val="E2002B"/>
              </a:solidFill>
            </a:endParaRPr>
          </a:p>
          <a:p>
            <a:pPr marL="3408363" lvl="2" indent="-3408363">
              <a:buNone/>
              <a:tabLst>
                <a:tab pos="1520825" algn="l"/>
                <a:tab pos="3140075" algn="l"/>
              </a:tabLst>
            </a:pPr>
            <a:endParaRPr lang="cs-CZ" sz="3200" b="1" u="sng" dirty="0" smtClean="0">
              <a:solidFill>
                <a:srgbClr val="E2002B"/>
              </a:solidFill>
            </a:endParaRPr>
          </a:p>
          <a:p>
            <a:pPr marL="3408363" lvl="2" indent="-3408363">
              <a:buNone/>
              <a:tabLst>
                <a:tab pos="1520825" algn="l"/>
                <a:tab pos="3140075" algn="l"/>
              </a:tabLst>
            </a:pPr>
            <a:endParaRPr lang="cs-CZ" sz="2800" dirty="0" smtClean="0">
              <a:solidFill>
                <a:srgbClr val="E2002B"/>
              </a:solidFill>
            </a:endParaRPr>
          </a:p>
          <a:p>
            <a:pPr marL="3408363" lvl="2" indent="-3408363">
              <a:buNone/>
              <a:tabLst>
                <a:tab pos="1520825" algn="l"/>
                <a:tab pos="3140075" algn="l"/>
              </a:tabLst>
            </a:pPr>
            <a:endParaRPr lang="cs-CZ" sz="2800" dirty="0" smtClean="0">
              <a:solidFill>
                <a:srgbClr val="E2002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34</a:t>
            </a:fld>
            <a:endParaRPr lang="cs-CZ" dirty="0"/>
          </a:p>
        </p:txBody>
      </p:sp>
      <p:sp>
        <p:nvSpPr>
          <p:cNvPr id="72709" name="AutoShape 5" descr="data:image/jpeg;base64,/9j/4AAQSkZJRgABAQAAAQABAAD/2wCEAAkGBhQSEBQUExQVFBUTFyIVFxgVGB4eFRseHBgdFxwZHBgXICYgIxsvGRYgHzMgIycpLC4uFx4xNTA2NSctLC4BCQoKDgwOGg8PGi0kHyQsNTQqNTU1NSw1LS8qLTUqKi0sLCw1LCwpLSwxNSwwLCwsLS0pKSosKTIuKSw1KSw0LP/AABEIAIAAgAMBIgACEQEDEQH/xAAcAAACAwADAQAAAAAAAAAAAAAABwQFBgECAwj/xABJEAACAQIDBAQHDQUGBwAAAAABAgMAEQQSIQUGMUEHEyJRFDI0NWFxsiNCU3JzdIGRkrGz0fAWVKHC0hUzNlLD8SRDRGKCosT/xAAaAQACAwEBAAAAAAAAAAAAAAAABAIDBQEG/8QAOBEAAQIDBAUICgMBAAAAAAAAAQACAwQREiExgQUTM1GxMjRBU2FxkdEUIjVCUmJyoeHwksHxI//aAAwDAQACEQMRAD8AeNUu+O0pIMFNLEQroAQSARq6g6H0Grqs50h+bcR6l/EWutxCrikhjiNxWc2R0uA2GJhy/wDfEbj6UbUfQWrabJ3jw+JHuMqubXK3s44cVOvPupA1yrEEEEgqbgjQgjgQRqD6RTboDTgvPwdKRW3PFQvo+ikpsrpCxkFhn61RymBJ+1cNy5k1p16Xl6sHwZus7s46vlftWzd/ve7v0XdDc29a8vOwo5sjHcmJXBNKDH9KGMkPY6uEdyrmPD/M/p7lHGs3j9pyz/30sktuTsSvC18vi31PL3x5VWnU6dob6YOEsHxEeZSVKoczgjipVLkHTgbVSjpTgaaOOKKVuskWPO2VV7T5L2JzEcG4c++9lMBU3YnleG+Xj/FWhC+gaKKKEIooooQiiiihCKznSH5txHqX8Ra0dZzpD824j1L+ItSbiFVG2bu48ErNzPL4PWfYarnf7ZKtfFRagMY5gOTKcob137J/8fpptzPL4PWfYarnBbWVNoYqCXWHESMjA8AT2QfRcdkn4vdWNP62HpL0iFUlkIEj4m2zaHfS8doCxpSw6U1b/efQHcaChUfpH8pj+RHttWWHCtT0kLbFRjuhA1+O1ZZeFO6I9mQu7+1Ie0jnwXNcUUU2txc1M2J5Vhvl4vxVqHUzYnlWG+cRfipXEL6BooqHtnGGHDzSrYmONnF+F1UkXsRpp3ihCqZ97iMRNBHhppmgy5yhS3aXMPGYfoVz+00/7hifrj/rrJbv7yvFtE9cgd8e6KTHoihFyBhnYte5F0toGJDm1izqohkxG2g678rSjugwnWBDBoBWpdjQV6d9Vnv2mn/cMT9cf9dH7TT/ALhifrj/AK60NFTsu+LgqdfC6oeLvNFVW9GyWxOElhRgrOvZLXy3DBgDbW11tfW172PCrWqjeza74XByzRhSyZbBgSurquoBB4N31ZWl6RfSybWCUO1dy8Zh7l4WZR7+Ltj12UZ//WqS/H+NfSFU+3N18NiQxliUta+caPoLeMuvLge6mWxz0rHjaJab4Zp3pDk13XhVvuZujLtDAmdHQOshjyMCA1gjXDg6GzHTKQdNRVxsPozxEs2TEq0MSG7lWGZ9L5EZToDfVtCACBqbhibYYRdCdiDQqiSlYsKO1zhdffkqfYm6eJxaM8CKVW/adsqswOqKQDc8r8Abgm4Iq53I2FC+JlwWPwpXExr1oIkYxMhOlrNyzAXub5eRBu2MLhljRURQqIAqqBYADQACsJB/il/mP+otEo1kSHFa5oqGkg31BFMqZLecaEKZtboowco9z63Dt3xObd+qPmXj6OFxzrM4XoxxkGKhbPFiIklRi6gxyALIrHMjEqRZeKm9+VNqis5TRVXvR5DivkH9g1aVV70eQ4r5B/YNC6Erx5y2f8f+dacgpNjzls/4/wDOtOQUnI7BufEp3SHOX5cAiiiinEiouN2pFDbrZY4817Z3Vb2te2Yi/EfWKz+/uKSTZUzRsrqctmUhlPuyDiNKgb/ZfDMFmbDIOrn1xYBh/wCTxBI17taoo2X+yNpKvVtbEgl4beDsS0P90oAsAAARrrc3N6rc7EJSLEPrN7DwqmqK6z+K3qP3V2FdZ/Fb1H7qtGKbS66BvNj/ADhvw46ZFLfoG82P84b8OOmRWlpfnsX6ioQ+SEUv4P8AFL/Mf9RaYFYnfHcaebEDGYHEHD4oRiMgjsSKGDAE62+og2A01NQkHsD3Ne6zaaRXoBO+iH16FtqKW+yd89pxyNhsXhY+tKO0coayMVvYlEuzDsnxBmsL5bXIId8prZhOzknspJFHkkAuGkUxkMsdu0OtZOGrGxstMQDAfYJB7QQR9v8AVIGqZFVe9PkOK+Qf2DVZsrfhHsMQoguSFcuDEbE2BfTKxAvlbmGAJKmpW29pxTYHFmKRJMsLhurcNY9WTY5SbG1UKQS4HnLZ/wAf+dacgpNjzls/4/8AOtOQUnI7BufEp3SHOX5cAiiiinEivDEYKOS2dEe3DMoNr8bXHoH1VhulYTRYVOqIXDk5JUCLYah0YG1wLrYj4vppgV4Y3BJMhSRQ6GxKngbEMLj1gVxwqKKqLDttIFxKgbqtOcJG2Ja8rjOwyhct9QuUcwON9b3qzn8VvUfurvXSfxW9R+6pN6FYBQUS66BvNj/OG/DjpkUt+gbzY/zhvYjra7a26sAC+NK4JRACSbWBYhQTkGYXIB9GtaWl+exfqKjD5IVnVNtPfHB4eYQzYiOOQgHK5toeBJ4DhzNZaDa8y2cTt2tSWAMJJI5FjHYMx0WeNvFTLfU5vaJXE7VxIxcAc/2eOyFY2YMpDgMAwtfXKWt2hmYVRJwYcUu1laBpN2W9dcSMFZY3bUWKllIlDCWUrxUp1eHz6AMCrreMyZwJLddwW2ZKfeOePwKZ8S0kYkysyxlessSCkKnuCoLroAQWAszhYO8cY8Gia13IFyPGa0LsASLE9oAi50NiNastuYCOfCuZB1iFRMguQSyh3VuyAxOUkeKWtJc+/CZkvG1zLVKJqYg6l9mtV13b2K0WHjbrJBf3WI4m0nURZUa65bWfIuce5youRV7OVybOaMTAm3VqwIUACOXqyM2Vmj1QaEFI8oFmz3YFDFXFCQFbteVk1AAzKFV9SxYE2R2DcVDKe14wg7fxuLOKwqYcFYi2eZ8tkAz2KsT4gCoTYZTeygkper0uprYfJtPAakhpbLm4g3Riobgwte1zmGVgR2QS4hS32Psjr8bh+0QuGviCQBmJHuKI1+V2l1A4xlQbKDTIqLWhoo0KTnFxq41KKKKKkoorNdIeNkiwDvE7RuGWzKbEXYDmDWlrKdJ3m6T46e2KkzlBUTJIhOI3LI7L6WMQlhNGk4vqVOSS1zc80Y2I07A0466aqHpSwDJmd3i5ZXjbMfVlBB4cj3d9KLDYZpHVEBZmNgBzNaNujvE5b3iJt4mY39Wq5f42rk1MSksQI0QNJwqf27twWPKTU28eq20Ao2Kl6jEF9lTzYdHbM0coBgYkqD1aC57vGUXBUITdFaGd5MTGWlxKSMzHMZYiJYzlzPGzJIbAAurLlKWU3WzC9VsuHKMVIKMpII5g630NxzPLmeVSsNtF0JObLc3zqDmvre4U3JJN9BqS1zckSaj5pz2jXtDxvwd/IY52k9LzcOM6w2oO79/C0ux95UmkIWSNrJYSI5EpsTo0TskhsqA6OVuSxFmyLB7K7TxQ7NjgDZBkKtYqXUIE1Fla65b2zE24iqlwEM/aaKM3N88Rswy6DtK2Q9pcpuRx43ZSJeFgGHkkxDTSSl4urHXGxCLYgMxsGI6vLytbMV0cRkN8qxryxxFW0oR0kj3hccw3NOm0V23i8kg+jj8g/H/f6auGgihmhwq9aFxLiOWHORGiyNluFcZ0uWDBAXS4YBuyzGm3kFsJD6B92Hfkfury2AxONwxJJJxEbEniSZFuTbS/q9AGgArzkhssytPSG2yHBXm1dzcbhZAwjOJgQhs0VmmIuScyPre2vZzXezE8hIw5MjZIszuhF0Csrg2JUsrr2NALGQgAAXvlZWbArmnkgqbdnYXg0Zz5TLJYuVvYACyxqTqVVeyCbE6mwvarmiihCKKKKEIrKdJ3m6T46e2K1dZPpP8AN0nxk9sVNnKCXmti/uKVewdrDDYhJSMwW4I0vYixtfnz+itVFs/Cz4jr8LijHOzZwHAOpvcWazG/dc6cqy2722PBsQstswFwwHEqeNvTz+j6av0xWzBOJw0wYN1gjynKGBzX4f5tbXtWVpWG/XF8NrwSylWgPDrz6r2EffA1N9yx5F7dWGuc2lrA3EdoKz23o5VxMgnIMl+0VtY6CxFgOItyqEP19dTdvbV8JxDy2yhrBRzAAsL+nn9NQh+vrrXhh4lWCIAHUFQMAaXgdgUJMtM6S01F9FwYwbkgXNrnmbCwuedhwvwvpXV+yrFeybMbjRuHG4196PqHcK7/AK/hXSfxG+KfuNVr0aut5x/wkX6/6eSvDd3y3C/Lx/iLXvvP5JF6v/nkrw3d8twvy8ftrSEhssyn9IbbIcE/RXNcCuaeSCKKKKEIooooQiiiihCzO1ejvBz3PV9Ux99F2fpy+L/CsXtbopxEesLrOO49hx9ZKn6xx4U2qKsbEc1JxZKDFxF/ZcvnbG4CSFsssbxtyDgi/qvoeI4X4ivNR+vpr6IxOFSRSsiq6nirAFT6wdKoY+jzAiQv4OrX9692jHpEbErfXjapui2m0KWl9H6iMHtNQkohzMEW7MeCorM3C/ioCeGvDhrwq5wm4+NnBC4d1B0zSkINdL2btWHHxeXpp34bCJGoWNFRQLBUACgDgABpavaqFqpOY/drEYh/BEResgZRKwf3NVeBgHDEKxAzcMt/Qa3ex+jrCYd1kytJIhBVpGJsR74ILIDfXhoeFeGL2DjkxuInw0mHCz5LiUMWGRAvvRbiD/Cu3g+1/hcF9l/ypSF/yBaGnErXjwGxiHiK3kjE31oK9G+q1tFZLwfa/wALgvsv+VHg+1/hcF9l/wAqu1vylUehDrWeJ8lraKyXg+1/hcF9l/yo8H2v8Lgvsv8AlRrflKPQh1rPE+S1tFZLwfa/wuC+y/5UeD7X+FwX2X/KjW/KUehDrWeJ8l//2Q=="/>
          <p:cNvSpPr>
            <a:spLocks noChangeAspect="1" noChangeArrowheads="1"/>
          </p:cNvSpPr>
          <p:nvPr/>
        </p:nvSpPr>
        <p:spPr bwMode="auto">
          <a:xfrm>
            <a:off x="63500" y="-592138"/>
            <a:ext cx="1219200" cy="1219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2711" name="AutoShape 7" descr="data:image/jpeg;base64,/9j/4AAQSkZJRgABAQAAAQABAAD/2wCEAAkGBhQSEBQUExQVFBUTFyIVFxgVGB4eFRseHBgdFxwZHBgXICYgIxsvGRYgHzMgIycpLC4uFx4xNTA2NSctLC4BCQoKDgwOGg8PGi0kHyQsNTQqNTU1NSw1LS8qLTUqKi0sLCw1LCwpLSwxNSwwLCwsLS0pKSosKTIuKSw1KSw0LP/AABEIAIAAgAMBIgACEQEDEQH/xAAcAAACAwADAQAAAAAAAAAAAAAABwQFBgECAwj/xABJEAACAQIDBAQHDQUGBwAAAAABAgMAEQQSIQUGMUEHEyJRFDI0NWFxsiNCU3JzdIGRkrGz0fAWVKHC0hUzNlLD8SRDRGKCosT/xAAaAQACAwEBAAAAAAAAAAAAAAAABAIDBQEG/8QAOBEAAQIDBAUICgMBAAAAAAAAAQACAwQREiExgQUTM1GxMjRBU2FxkdEUIjVCUmJyoeHwksHxI//aAAwDAQACEQMRAD8AeNUu+O0pIMFNLEQroAQSARq6g6H0Grqs50h+bcR6l/EWutxCrikhjiNxWc2R0uA2GJhy/wDfEbj6UbUfQWrabJ3jw+JHuMqubXK3s44cVOvPupA1yrEEEEgqbgjQgjgQRqD6RTboDTgvPwdKRW3PFQvo+ikpsrpCxkFhn61RymBJ+1cNy5k1p16Xl6sHwZus7s46vlftWzd/ve7v0XdDc29a8vOwo5sjHcmJXBNKDH9KGMkPY6uEdyrmPD/M/p7lHGs3j9pyz/30sktuTsSvC18vi31PL3x5VWnU6dob6YOEsHxEeZSVKoczgjipVLkHTgbVSjpTgaaOOKKVuskWPO2VV7T5L2JzEcG4c++9lMBU3YnleG+Xj/FWhC+gaKKKEIooooQiiiihCKznSH5txHqX8Ra0dZzpD824j1L+ItSbiFVG2bu48ErNzPL4PWfYarnf7ZKtfFRagMY5gOTKcob137J/8fpptzPL4PWfYarnBbWVNoYqCXWHESMjA8AT2QfRcdkn4vdWNP62HpL0iFUlkIEj4m2zaHfS8doCxpSw6U1b/efQHcaChUfpH8pj+RHttWWHCtT0kLbFRjuhA1+O1ZZeFO6I9mQu7+1Ie0jnwXNcUUU2txc1M2J5Vhvl4vxVqHUzYnlWG+cRfipXEL6BooqHtnGGHDzSrYmONnF+F1UkXsRpp3ihCqZ97iMRNBHhppmgy5yhS3aXMPGYfoVz+00/7hifrj/rrJbv7yvFtE9cgd8e6KTHoihFyBhnYte5F0toGJDm1izqohkxG2g678rSjugwnWBDBoBWpdjQV6d9Vnv2mn/cMT9cf9dH7TT/ALhifrj/AK60NFTsu+LgqdfC6oeLvNFVW9GyWxOElhRgrOvZLXy3DBgDbW11tfW172PCrWqjeza74XByzRhSyZbBgSurquoBB4N31ZWl6RfSybWCUO1dy8Zh7l4WZR7+Ltj12UZ//WqS/H+NfSFU+3N18NiQxliUta+caPoLeMuvLge6mWxz0rHjaJab4Zp3pDk13XhVvuZujLtDAmdHQOshjyMCA1gjXDg6GzHTKQdNRVxsPozxEs2TEq0MSG7lWGZ9L5EZToDfVtCACBqbhibYYRdCdiDQqiSlYsKO1zhdffkqfYm6eJxaM8CKVW/adsqswOqKQDc8r8Abgm4Iq53I2FC+JlwWPwpXExr1oIkYxMhOlrNyzAXub5eRBu2MLhljRURQqIAqqBYADQACsJB/il/mP+otEo1kSHFa5oqGkg31BFMqZLecaEKZtboowco9z63Dt3xObd+qPmXj6OFxzrM4XoxxkGKhbPFiIklRi6gxyALIrHMjEqRZeKm9+VNqis5TRVXvR5DivkH9g1aVV70eQ4r5B/YNC6Erx5y2f8f+dacgpNjzls/4/wDOtOQUnI7BufEp3SHOX5cAiiiinEiouN2pFDbrZY4817Z3Vb2te2Yi/EfWKz+/uKSTZUzRsrqctmUhlPuyDiNKgb/ZfDMFmbDIOrn1xYBh/wCTxBI17taoo2X+yNpKvVtbEgl4beDsS0P90oAsAAARrrc3N6rc7EJSLEPrN7DwqmqK6z+K3qP3V2FdZ/Fb1H7qtGKbS66BvNj/ADhvw46ZFLfoG82P84b8OOmRWlpfnsX6ioQ+SEUv4P8AFL/Mf9RaYFYnfHcaebEDGYHEHD4oRiMgjsSKGDAE62+og2A01NQkHsD3Ne6zaaRXoBO+iH16FtqKW+yd89pxyNhsXhY+tKO0coayMVvYlEuzDsnxBmsL5bXIId8prZhOzknspJFHkkAuGkUxkMsdu0OtZOGrGxstMQDAfYJB7QQR9v8AVIGqZFVe9PkOK+Qf2DVZsrfhHsMQoguSFcuDEbE2BfTKxAvlbmGAJKmpW29pxTYHFmKRJMsLhurcNY9WTY5SbG1UKQS4HnLZ/wAf+dacgpNjzls/4/8AOtOQUnI7BufEp3SHOX5cAiiiinEivDEYKOS2dEe3DMoNr8bXHoH1VhulYTRYVOqIXDk5JUCLYah0YG1wLrYj4vppgV4Y3BJMhSRQ6GxKngbEMLj1gVxwqKKqLDttIFxKgbqtOcJG2Ja8rjOwyhct9QuUcwON9b3qzn8VvUfurvXSfxW9R+6pN6FYBQUS66BvNj/OG/DjpkUt+gbzY/zhvYjra7a26sAC+NK4JRACSbWBYhQTkGYXIB9GtaWl+exfqKjD5IVnVNtPfHB4eYQzYiOOQgHK5toeBJ4DhzNZaDa8y2cTt2tSWAMJJI5FjHYMx0WeNvFTLfU5vaJXE7VxIxcAc/2eOyFY2YMpDgMAwtfXKWt2hmYVRJwYcUu1laBpN2W9dcSMFZY3bUWKllIlDCWUrxUp1eHz6AMCrreMyZwJLddwW2ZKfeOePwKZ8S0kYkysyxlessSCkKnuCoLroAQWAszhYO8cY8Gia13IFyPGa0LsASLE9oAi50NiNastuYCOfCuZB1iFRMguQSyh3VuyAxOUkeKWtJc+/CZkvG1zLVKJqYg6l9mtV13b2K0WHjbrJBf3WI4m0nURZUa65bWfIuce5youRV7OVybOaMTAm3VqwIUACOXqyM2Vmj1QaEFI8oFmz3YFDFXFCQFbteVk1AAzKFV9SxYE2R2DcVDKe14wg7fxuLOKwqYcFYi2eZ8tkAz2KsT4gCoTYZTeygkper0uprYfJtPAakhpbLm4g3Riobgwte1zmGVgR2QS4hS32Psjr8bh+0QuGviCQBmJHuKI1+V2l1A4xlQbKDTIqLWhoo0KTnFxq41KKKKKkoorNdIeNkiwDvE7RuGWzKbEXYDmDWlrKdJ3m6T46e2KkzlBUTJIhOI3LI7L6WMQlhNGk4vqVOSS1zc80Y2I07A0466aqHpSwDJmd3i5ZXjbMfVlBB4cj3d9KLDYZpHVEBZmNgBzNaNujvE5b3iJt4mY39Wq5f42rk1MSksQI0QNJwqf27twWPKTU28eq20Ao2Kl6jEF9lTzYdHbM0coBgYkqD1aC57vGUXBUITdFaGd5MTGWlxKSMzHMZYiJYzlzPGzJIbAAurLlKWU3WzC9VsuHKMVIKMpII5g630NxzPLmeVSsNtF0JObLc3zqDmvre4U3JJN9BqS1zckSaj5pz2jXtDxvwd/IY52k9LzcOM6w2oO79/C0ux95UmkIWSNrJYSI5EpsTo0TskhsqA6OVuSxFmyLB7K7TxQ7NjgDZBkKtYqXUIE1Fla65b2zE24iqlwEM/aaKM3N88Rswy6DtK2Q9pcpuRx43ZSJeFgGHkkxDTSSl4urHXGxCLYgMxsGI6vLytbMV0cRkN8qxryxxFW0oR0kj3hccw3NOm0V23i8kg+jj8g/H/f6auGgihmhwq9aFxLiOWHORGiyNluFcZ0uWDBAXS4YBuyzGm3kFsJD6B92Hfkfury2AxONwxJJJxEbEniSZFuTbS/q9AGgArzkhssytPSG2yHBXm1dzcbhZAwjOJgQhs0VmmIuScyPre2vZzXezE8hIw5MjZIszuhF0Csrg2JUsrr2NALGQgAAXvlZWbArmnkgqbdnYXg0Zz5TLJYuVvYACyxqTqVVeyCbE6mwvarmiihCKKKKEIrKdJ3m6T46e2K1dZPpP8AN0nxk9sVNnKCXmti/uKVewdrDDYhJSMwW4I0vYixtfnz+itVFs/Cz4jr8LijHOzZwHAOpvcWazG/dc6cqy2722PBsQstswFwwHEqeNvTz+j6av0xWzBOJw0wYN1gjynKGBzX4f5tbXtWVpWG/XF8NrwSylWgPDrz6r2EffA1N9yx5F7dWGuc2lrA3EdoKz23o5VxMgnIMl+0VtY6CxFgOItyqEP19dTdvbV8JxDy2yhrBRzAAsL+nn9NQh+vrrXhh4lWCIAHUFQMAaXgdgUJMtM6S01F9FwYwbkgXNrnmbCwuedhwvwvpXV+yrFeybMbjRuHG4196PqHcK7/AK/hXSfxG+KfuNVr0aut5x/wkX6/6eSvDd3y3C/Lx/iLXvvP5JF6v/nkrw3d8twvy8ftrSEhssyn9IbbIcE/RXNcCuaeSCKKKKEIooooQiiiihCzO1ejvBz3PV9Ux99F2fpy+L/CsXtbopxEesLrOO49hx9ZKn6xx4U2qKsbEc1JxZKDFxF/ZcvnbG4CSFsssbxtyDgi/qvoeI4X4ivNR+vpr6IxOFSRSsiq6nirAFT6wdKoY+jzAiQv4OrX9692jHpEbErfXjapui2m0KWl9H6iMHtNQkohzMEW7MeCorM3C/ioCeGvDhrwq5wm4+NnBC4d1B0zSkINdL2btWHHxeXpp34bCJGoWNFRQLBUACgDgABpavaqFqpOY/drEYh/BEResgZRKwf3NVeBgHDEKxAzcMt/Qa3ex+jrCYd1kytJIhBVpGJsR74ILIDfXhoeFeGL2DjkxuInw0mHCz5LiUMWGRAvvRbiD/Cu3g+1/hcF9l/ypSF/yBaGnErXjwGxiHiK3kjE31oK9G+q1tFZLwfa/wALgvsv+VHg+1/hcF9l/wAqu1vylUehDrWeJ8lraKyXg+1/hcF9l/yo8H2v8Lgvsv8AlRrflKPQh1rPE+S1tFZLwfa/wuC+y/5UeD7X+FwX2X/KjW/KUehDrWeJ8l//2Q=="/>
          <p:cNvSpPr>
            <a:spLocks noChangeAspect="1" noChangeArrowheads="1"/>
          </p:cNvSpPr>
          <p:nvPr/>
        </p:nvSpPr>
        <p:spPr bwMode="auto">
          <a:xfrm>
            <a:off x="63500" y="-592138"/>
            <a:ext cx="1219200" cy="1219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6259" name="Picture 3" descr="C:\Documents and Settings\mat\Dokumenty\Obrázky\220px-M_Faraday_Th_Phillips_oil_18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204864"/>
            <a:ext cx="2928958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Nestacionární magnetické pole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390736" cy="4450816"/>
          </a:xfrm>
        </p:spPr>
        <p:txBody>
          <a:bodyPr/>
          <a:lstStyle/>
          <a:p>
            <a:pPr marL="3408363" lvl="2" indent="-3408363">
              <a:buNone/>
              <a:tabLst>
                <a:tab pos="1520825" algn="l"/>
                <a:tab pos="3140075" algn="l"/>
              </a:tabLst>
            </a:pPr>
            <a:r>
              <a:rPr lang="cs-CZ" sz="3200" u="sng" dirty="0" smtClean="0">
                <a:solidFill>
                  <a:srgbClr val="FF0000"/>
                </a:solidFill>
              </a:rPr>
              <a:t>Indukovaný proud </a:t>
            </a:r>
            <a:r>
              <a:rPr lang="cs-CZ" sz="3200" u="sng" dirty="0" err="1" smtClean="0">
                <a:solidFill>
                  <a:srgbClr val="FF0000"/>
                </a:solidFill>
              </a:rPr>
              <a:t>I</a:t>
            </a:r>
            <a:r>
              <a:rPr lang="cs-CZ" sz="3200" u="sng" baseline="-25000" dirty="0" err="1" smtClean="0">
                <a:solidFill>
                  <a:srgbClr val="FF0000"/>
                </a:solidFill>
              </a:rPr>
              <a:t>i</a:t>
            </a:r>
            <a:r>
              <a:rPr lang="cs-CZ" sz="3200" u="sng" dirty="0" smtClean="0">
                <a:solidFill>
                  <a:srgbClr val="FF0000"/>
                </a:solidFill>
              </a:rPr>
              <a:t>:</a:t>
            </a:r>
          </a:p>
          <a:p>
            <a:pPr marL="177800" lvl="2" indent="-177800">
              <a:buFont typeface="Arial" pitchFamily="34" charset="0"/>
              <a:buChar char="•"/>
              <a:tabLst>
                <a:tab pos="1520825" algn="l"/>
                <a:tab pos="3140075" algn="l"/>
              </a:tabLst>
            </a:pPr>
            <a:r>
              <a:rPr lang="cs-CZ" sz="2800" dirty="0" smtClean="0">
                <a:solidFill>
                  <a:srgbClr val="00001A"/>
                </a:solidFill>
              </a:rPr>
              <a:t>vzniká při elektromagnetické indukci v každém uzavřeném vodiči, popř. v uzavřeném elektrickém obvodu</a:t>
            </a:r>
          </a:p>
          <a:p>
            <a:pPr marL="177800" lvl="2" indent="-177800">
              <a:buFont typeface="Arial" pitchFamily="34" charset="0"/>
              <a:buChar char="•"/>
              <a:tabLst>
                <a:tab pos="1520825" algn="l"/>
                <a:tab pos="3140075" algn="l"/>
              </a:tabLst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3408363" lvl="2" indent="-3408363">
              <a:buNone/>
              <a:tabLst>
                <a:tab pos="1520825" algn="l"/>
                <a:tab pos="3140075" algn="l"/>
              </a:tabLst>
            </a:pPr>
            <a:r>
              <a:rPr lang="cs-CZ" sz="2800" dirty="0" smtClean="0">
                <a:solidFill>
                  <a:srgbClr val="00001A"/>
                </a:solidFill>
              </a:rPr>
              <a:t>Platí:</a:t>
            </a:r>
          </a:p>
          <a:p>
            <a:pPr marL="3408363" lvl="2" indent="-3408363">
              <a:buNone/>
              <a:tabLst>
                <a:tab pos="1520825" algn="l"/>
                <a:tab pos="3140075" algn="l"/>
              </a:tabLst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3408363" lvl="2" indent="-3408363">
              <a:buNone/>
              <a:tabLst>
                <a:tab pos="1520825" algn="l"/>
                <a:tab pos="3140075" algn="l"/>
              </a:tabLst>
            </a:pPr>
            <a:r>
              <a:rPr lang="cs-CZ" sz="2800" dirty="0" smtClean="0">
                <a:solidFill>
                  <a:srgbClr val="00001A"/>
                </a:solidFill>
              </a:rPr>
              <a:t>R = odpor vodiče</a:t>
            </a:r>
          </a:p>
          <a:p>
            <a:pPr marL="3408363" lvl="2" indent="-3408363">
              <a:buNone/>
              <a:tabLst>
                <a:tab pos="1520825" algn="l"/>
                <a:tab pos="3140075" algn="l"/>
              </a:tabLst>
            </a:pPr>
            <a:endParaRPr lang="cs-CZ" sz="3200" b="1" u="sng" dirty="0" smtClean="0">
              <a:solidFill>
                <a:srgbClr val="E2002B"/>
              </a:solidFill>
            </a:endParaRPr>
          </a:p>
          <a:p>
            <a:pPr marL="3408363" lvl="2" indent="-3408363">
              <a:buNone/>
              <a:tabLst>
                <a:tab pos="1520825" algn="l"/>
                <a:tab pos="3140075" algn="l"/>
              </a:tabLst>
            </a:pPr>
            <a:endParaRPr lang="cs-CZ" sz="3200" b="1" u="sng" dirty="0" smtClean="0">
              <a:solidFill>
                <a:srgbClr val="E2002B"/>
              </a:solidFill>
            </a:endParaRPr>
          </a:p>
          <a:p>
            <a:pPr marL="3408363" lvl="2" indent="-3408363">
              <a:buNone/>
              <a:tabLst>
                <a:tab pos="1520825" algn="l"/>
                <a:tab pos="3140075" algn="l"/>
              </a:tabLst>
            </a:pPr>
            <a:endParaRPr lang="cs-CZ" sz="2800" dirty="0" smtClean="0">
              <a:solidFill>
                <a:srgbClr val="E2002B"/>
              </a:solidFill>
            </a:endParaRPr>
          </a:p>
          <a:p>
            <a:pPr marL="3408363" lvl="2" indent="-3408363">
              <a:buNone/>
              <a:tabLst>
                <a:tab pos="1520825" algn="l"/>
                <a:tab pos="3140075" algn="l"/>
              </a:tabLst>
            </a:pPr>
            <a:endParaRPr lang="cs-CZ" sz="2800" dirty="0" smtClean="0">
              <a:solidFill>
                <a:srgbClr val="E2002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35</a:t>
            </a:fld>
            <a:endParaRPr lang="cs-CZ" dirty="0"/>
          </a:p>
        </p:txBody>
      </p:sp>
      <p:graphicFrame>
        <p:nvGraphicFramePr>
          <p:cNvPr id="71682" name="Object 2"/>
          <p:cNvGraphicFramePr>
            <a:graphicFrameLocks noChangeAspect="1"/>
          </p:cNvGraphicFramePr>
          <p:nvPr/>
        </p:nvGraphicFramePr>
        <p:xfrm>
          <a:off x="1357290" y="3929066"/>
          <a:ext cx="1306513" cy="1047750"/>
        </p:xfrm>
        <a:graphic>
          <a:graphicData uri="http://schemas.openxmlformats.org/presentationml/2006/ole">
            <p:oleObj spid="_x0000_s73730" name="Rovnice" r:id="rId4" imgW="507960" imgH="4060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Nestacionární magnetické pole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858280" cy="5143512"/>
          </a:xfrm>
        </p:spPr>
        <p:txBody>
          <a:bodyPr/>
          <a:lstStyle/>
          <a:p>
            <a:pPr marL="3408363" lvl="2" indent="-3408363">
              <a:buNone/>
              <a:tabLst>
                <a:tab pos="1520825" algn="l"/>
                <a:tab pos="3140075" algn="l"/>
              </a:tabLst>
            </a:pPr>
            <a:r>
              <a:rPr lang="cs-CZ" sz="3200" u="sng" dirty="0" err="1" smtClean="0">
                <a:solidFill>
                  <a:srgbClr val="FF0000"/>
                </a:solidFill>
              </a:rPr>
              <a:t>Lenzův</a:t>
            </a:r>
            <a:r>
              <a:rPr lang="cs-CZ" sz="3200" u="sng" dirty="0" smtClean="0">
                <a:solidFill>
                  <a:srgbClr val="FF0000"/>
                </a:solidFill>
              </a:rPr>
              <a:t> zákon:</a:t>
            </a:r>
          </a:p>
          <a:p>
            <a:pPr marL="0" lvl="2" indent="0">
              <a:buNone/>
              <a:tabLst>
                <a:tab pos="1520825" algn="l"/>
                <a:tab pos="3140075" algn="l"/>
              </a:tabLst>
            </a:pPr>
            <a:r>
              <a:rPr lang="cs-CZ" sz="2800" dirty="0" smtClean="0">
                <a:solidFill>
                  <a:srgbClr val="00001A"/>
                </a:solidFill>
              </a:rPr>
              <a:t>Indukovaný elektrický proud v uzavřeném obvodu má takový směr, že svým magnetickým polem působí proti změně magnetického indukčního toku, která je jeho </a:t>
            </a:r>
            <a:r>
              <a:rPr lang="cs-CZ" sz="2800" dirty="0" smtClean="0">
                <a:solidFill>
                  <a:srgbClr val="00001A"/>
                </a:solidFill>
              </a:rPr>
              <a:t>příčinou.</a:t>
            </a:r>
            <a:endParaRPr lang="cs-CZ" sz="2800" dirty="0" smtClean="0">
              <a:solidFill>
                <a:srgbClr val="00001A"/>
              </a:solidFill>
            </a:endParaRPr>
          </a:p>
          <a:p>
            <a:pPr marL="3408363" lvl="2" indent="-3408363">
              <a:buNone/>
              <a:tabLst>
                <a:tab pos="1520825" algn="l"/>
                <a:tab pos="3140075" algn="l"/>
              </a:tabLst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3408363" lvl="2" indent="-3408363">
              <a:buNone/>
              <a:tabLst>
                <a:tab pos="1520825" algn="l"/>
                <a:tab pos="3140075" algn="l"/>
              </a:tabLst>
            </a:pPr>
            <a:endParaRPr lang="cs-CZ" sz="3200" b="1" u="sng" dirty="0" smtClean="0">
              <a:solidFill>
                <a:srgbClr val="E2002B"/>
              </a:solidFill>
            </a:endParaRPr>
          </a:p>
          <a:p>
            <a:pPr marL="3408363" lvl="2" indent="-3408363">
              <a:buNone/>
              <a:tabLst>
                <a:tab pos="1520825" algn="l"/>
                <a:tab pos="3140075" algn="l"/>
              </a:tabLst>
            </a:pPr>
            <a:endParaRPr lang="cs-CZ" sz="3200" b="1" u="sng" dirty="0" smtClean="0">
              <a:solidFill>
                <a:srgbClr val="E2002B"/>
              </a:solidFill>
            </a:endParaRPr>
          </a:p>
          <a:p>
            <a:pPr marL="3408363" lvl="2" indent="-3408363">
              <a:buNone/>
              <a:tabLst>
                <a:tab pos="1520825" algn="l"/>
                <a:tab pos="3140075" algn="l"/>
              </a:tabLst>
            </a:pPr>
            <a:endParaRPr lang="cs-CZ" sz="2800" dirty="0" smtClean="0">
              <a:solidFill>
                <a:srgbClr val="E2002B"/>
              </a:solidFill>
            </a:endParaRPr>
          </a:p>
          <a:p>
            <a:pPr marL="3408363" lvl="2" indent="-3408363">
              <a:buNone/>
              <a:tabLst>
                <a:tab pos="1520825" algn="l"/>
                <a:tab pos="3140075" algn="l"/>
              </a:tabLst>
            </a:pPr>
            <a:endParaRPr lang="cs-CZ" sz="2800" dirty="0" smtClean="0">
              <a:solidFill>
                <a:srgbClr val="E2002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36</a:t>
            </a:fld>
            <a:endParaRPr lang="cs-CZ" dirty="0"/>
          </a:p>
        </p:txBody>
      </p:sp>
      <p:pic>
        <p:nvPicPr>
          <p:cNvPr id="92164" name="Picture 4" descr="C:\Documents and Settings\mat\Dokumenty\Obrázky\image049.png"/>
          <p:cNvPicPr>
            <a:picLocks noChangeAspect="1" noChangeArrowheads="1"/>
          </p:cNvPicPr>
          <p:nvPr/>
        </p:nvPicPr>
        <p:blipFill>
          <a:blip r:embed="rId3" cstate="print">
            <a:lum bright="-28000" contrast="39000"/>
          </a:blip>
          <a:srcRect/>
          <a:stretch>
            <a:fillRect/>
          </a:stretch>
        </p:blipFill>
        <p:spPr bwMode="auto">
          <a:xfrm>
            <a:off x="2285984" y="3714752"/>
            <a:ext cx="5286412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501122" cy="4714908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V</a:t>
            </a:r>
            <a:r>
              <a:rPr lang="cs-CZ" sz="2800" dirty="0" smtClean="0">
                <a:solidFill>
                  <a:srgbClr val="FF0066"/>
                </a:solidFill>
              </a:rPr>
              <a:t> </a:t>
            </a:r>
            <a:r>
              <a:rPr lang="cs-CZ" sz="2800" dirty="0" smtClean="0">
                <a:solidFill>
                  <a:srgbClr val="00001A"/>
                </a:solidFill>
              </a:rPr>
              <a:t>rovině, která je kolmá k indukčním čárám homogenního magnetického pole o magnetické indukci velikosti 10</a:t>
            </a:r>
            <a:r>
              <a:rPr lang="cs-CZ" sz="2800" baseline="30000" dirty="0" smtClean="0">
                <a:solidFill>
                  <a:srgbClr val="00001A"/>
                </a:solidFill>
              </a:rPr>
              <a:t>-2</a:t>
            </a:r>
            <a:r>
              <a:rPr lang="cs-CZ" sz="2800" dirty="0" smtClean="0">
                <a:solidFill>
                  <a:srgbClr val="00001A"/>
                </a:solidFill>
              </a:rPr>
              <a:t> T, leží drátěný závit o odporu 1</a:t>
            </a:r>
            <a:r>
              <a:rPr lang="el-GR" sz="2800" dirty="0" smtClean="0">
                <a:solidFill>
                  <a:srgbClr val="00001A"/>
                </a:solidFill>
              </a:rPr>
              <a:t>Ω</a:t>
            </a:r>
            <a:r>
              <a:rPr lang="cs-CZ" sz="2800" dirty="0" smtClean="0">
                <a:solidFill>
                  <a:srgbClr val="00001A"/>
                </a:solidFill>
              </a:rPr>
              <a:t> . Obsah plochy závitu se za 2 s rovnoměrně zvětšil z 2 cm</a:t>
            </a:r>
            <a:r>
              <a:rPr lang="cs-CZ" sz="2800" baseline="30000" dirty="0" smtClean="0">
                <a:solidFill>
                  <a:srgbClr val="00001A"/>
                </a:solidFill>
              </a:rPr>
              <a:t>2</a:t>
            </a:r>
            <a:r>
              <a:rPr lang="cs-CZ" sz="2800" dirty="0" smtClean="0">
                <a:solidFill>
                  <a:srgbClr val="00001A"/>
                </a:solidFill>
              </a:rPr>
              <a:t> na 10 </a:t>
            </a:r>
            <a:r>
              <a:rPr lang="cs-CZ" sz="2800" dirty="0" smtClean="0">
                <a:solidFill>
                  <a:srgbClr val="00001A"/>
                </a:solidFill>
              </a:rPr>
              <a:t>cm</a:t>
            </a:r>
            <a:r>
              <a:rPr lang="cs-CZ" sz="2800" baseline="30000" dirty="0" smtClean="0">
                <a:solidFill>
                  <a:srgbClr val="00001A"/>
                </a:solidFill>
              </a:rPr>
              <a:t>2</a:t>
            </a:r>
            <a:r>
              <a:rPr lang="cs-CZ" sz="2800" dirty="0" smtClean="0">
                <a:solidFill>
                  <a:srgbClr val="00001A"/>
                </a:solidFill>
              </a:rPr>
              <a:t>. </a:t>
            </a:r>
            <a:r>
              <a:rPr lang="cs-CZ" sz="2800" dirty="0" smtClean="0">
                <a:solidFill>
                  <a:srgbClr val="00001A"/>
                </a:solidFill>
              </a:rPr>
              <a:t>Urči proud, který procházel závitem.</a:t>
            </a:r>
          </a:p>
          <a:p>
            <a:pPr>
              <a:buNone/>
            </a:pPr>
            <a:endParaRPr lang="cs-CZ" sz="2800" b="1" dirty="0" smtClean="0">
              <a:solidFill>
                <a:srgbClr val="FF0066"/>
              </a:solidFill>
            </a:endParaRPr>
          </a:p>
          <a:p>
            <a:pPr>
              <a:buNone/>
            </a:pPr>
            <a:endParaRPr lang="cs-CZ" sz="2800" b="1" dirty="0" smtClean="0">
              <a:solidFill>
                <a:srgbClr val="FF0066"/>
              </a:solidFill>
            </a:endParaRPr>
          </a:p>
          <a:p>
            <a:pPr>
              <a:buNone/>
            </a:pPr>
            <a:endParaRPr lang="cs-CZ" sz="2800" b="1" dirty="0" smtClean="0">
              <a:solidFill>
                <a:srgbClr val="FF0066"/>
              </a:solidFill>
            </a:endParaRPr>
          </a:p>
          <a:p>
            <a:pPr>
              <a:buNone/>
            </a:pPr>
            <a:r>
              <a:rPr lang="cs-CZ" sz="2800" b="1" dirty="0" smtClean="0">
                <a:solidFill>
                  <a:srgbClr val="FF0066"/>
                </a:solidFill>
              </a:rPr>
              <a:t>Řešení: </a:t>
            </a:r>
            <a:r>
              <a:rPr lang="cs-CZ" sz="2800" dirty="0" smtClean="0">
                <a:solidFill>
                  <a:srgbClr val="00001A"/>
                </a:solidFill>
              </a:rPr>
              <a:t>4 </a:t>
            </a:r>
            <a:r>
              <a:rPr lang="el-GR" sz="2800" dirty="0" smtClean="0">
                <a:solidFill>
                  <a:srgbClr val="00001A"/>
                </a:solidFill>
              </a:rPr>
              <a:t>μ</a:t>
            </a:r>
            <a:r>
              <a:rPr lang="cs-CZ" sz="2800" dirty="0" smtClean="0">
                <a:solidFill>
                  <a:srgbClr val="00001A"/>
                </a:solidFill>
              </a:rPr>
              <a:t>A</a:t>
            </a:r>
          </a:p>
          <a:p>
            <a:pPr>
              <a:buNone/>
            </a:pPr>
            <a:endParaRPr lang="cs-CZ" sz="2800" baseline="30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37</a:t>
            </a:fld>
            <a:endParaRPr lang="cs-CZ" dirty="0"/>
          </a:p>
        </p:txBody>
      </p:sp>
      <p:sp>
        <p:nvSpPr>
          <p:cNvPr id="5" name="Ohnutý roh 4"/>
          <p:cNvSpPr/>
          <p:nvPr/>
        </p:nvSpPr>
        <p:spPr>
          <a:xfrm>
            <a:off x="1691680" y="5949280"/>
            <a:ext cx="1008112" cy="432048"/>
          </a:xfrm>
          <a:prstGeom prst="foldedCorner">
            <a:avLst/>
          </a:prstGeom>
          <a:solidFill>
            <a:srgbClr val="FE82B7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Nestacionární magnetické pole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858280" cy="5143512"/>
          </a:xfrm>
        </p:spPr>
        <p:txBody>
          <a:bodyPr/>
          <a:lstStyle/>
          <a:p>
            <a:pPr marL="3408363" lvl="2" indent="-3408363">
              <a:buNone/>
              <a:tabLst>
                <a:tab pos="1520825" algn="l"/>
                <a:tab pos="3140075" algn="l"/>
              </a:tabLst>
            </a:pPr>
            <a:r>
              <a:rPr lang="cs-CZ" sz="3200" u="sng" dirty="0" smtClean="0">
                <a:solidFill>
                  <a:srgbClr val="FF0000"/>
                </a:solidFill>
              </a:rPr>
              <a:t>Vlastní indukce:</a:t>
            </a:r>
          </a:p>
          <a:p>
            <a:pPr marL="177800" lvl="2" indent="-177800">
              <a:buFont typeface="Arial" pitchFamily="34" charset="0"/>
              <a:buChar char="•"/>
              <a:tabLst>
                <a:tab pos="1520825" algn="l"/>
                <a:tab pos="3140075" algn="l"/>
              </a:tabLst>
            </a:pPr>
            <a:r>
              <a:rPr lang="cs-CZ" sz="2800" dirty="0" smtClean="0">
                <a:solidFill>
                  <a:srgbClr val="00001A"/>
                </a:solidFill>
              </a:rPr>
              <a:t>indukované elektrické pole vzniká ve vodiči i při změnách magnetického pole, které vytváří proud procházející vlastním vodičem</a:t>
            </a:r>
          </a:p>
          <a:p>
            <a:pPr marL="177800" lvl="2" indent="-177800">
              <a:buFont typeface="Arial" pitchFamily="34" charset="0"/>
              <a:buChar char="•"/>
              <a:tabLst>
                <a:tab pos="1520825" algn="l"/>
                <a:tab pos="3140075" algn="l"/>
              </a:tabLst>
            </a:pPr>
            <a:r>
              <a:rPr lang="cs-CZ" sz="2800" dirty="0" smtClean="0">
                <a:solidFill>
                  <a:srgbClr val="00001A"/>
                </a:solidFill>
              </a:rPr>
              <a:t>v</a:t>
            </a:r>
            <a:r>
              <a:rPr lang="cs-CZ" sz="2800" dirty="0" smtClean="0">
                <a:solidFill>
                  <a:srgbClr val="00001A"/>
                </a:solidFill>
              </a:rPr>
              <a:t>lastní </a:t>
            </a:r>
            <a:r>
              <a:rPr lang="cs-CZ" sz="2800" dirty="0" smtClean="0">
                <a:solidFill>
                  <a:srgbClr val="00001A"/>
                </a:solidFill>
              </a:rPr>
              <a:t>magnetické pole vytváří v cívce magnetický indukční tok </a:t>
            </a:r>
            <a:r>
              <a:rPr lang="az-Cyrl-AZ" sz="2800" dirty="0" smtClean="0">
                <a:solidFill>
                  <a:srgbClr val="00001A"/>
                </a:solidFill>
              </a:rPr>
              <a:t>Ф</a:t>
            </a:r>
            <a:endParaRPr lang="cs-CZ" sz="2800" dirty="0" smtClean="0">
              <a:solidFill>
                <a:srgbClr val="00001A"/>
              </a:solidFill>
            </a:endParaRPr>
          </a:p>
          <a:p>
            <a:pPr marL="3408363" lvl="2" indent="-3408363">
              <a:buNone/>
              <a:tabLst>
                <a:tab pos="1520825" algn="l"/>
                <a:tab pos="3140075" algn="l"/>
              </a:tabLst>
            </a:pPr>
            <a:r>
              <a:rPr lang="cs-CZ" sz="2800" dirty="0" smtClean="0">
                <a:solidFill>
                  <a:srgbClr val="00001A"/>
                </a:solidFill>
              </a:rPr>
              <a:t>Platí:</a:t>
            </a:r>
          </a:p>
          <a:p>
            <a:pPr marL="273050" lvl="2" indent="-273050">
              <a:buNone/>
              <a:tabLst>
                <a:tab pos="1614488" algn="l"/>
                <a:tab pos="3140075" algn="l"/>
              </a:tabLst>
            </a:pPr>
            <a:r>
              <a:rPr lang="cs-CZ" sz="2800" dirty="0" smtClean="0">
                <a:solidFill>
                  <a:srgbClr val="00001A"/>
                </a:solidFill>
              </a:rPr>
              <a:t>   L = indukčnost cívky</a:t>
            </a:r>
          </a:p>
          <a:p>
            <a:pPr marL="273050" lvl="2" indent="-273050">
              <a:tabLst>
                <a:tab pos="1520825" algn="l"/>
                <a:tab pos="3140075" algn="l"/>
              </a:tabLst>
            </a:pPr>
            <a:r>
              <a:rPr lang="cs-CZ" sz="2800" dirty="0" smtClean="0">
                <a:solidFill>
                  <a:srgbClr val="00001A"/>
                </a:solidFill>
              </a:rPr>
              <a:t>jednotkou indukčnosti je henry, značka H </a:t>
            </a:r>
          </a:p>
          <a:p>
            <a:pPr marL="3408363" lvl="2" indent="-3408363">
              <a:buNone/>
              <a:tabLst>
                <a:tab pos="1520825" algn="l"/>
                <a:tab pos="3140075" algn="l"/>
              </a:tabLst>
            </a:pPr>
            <a:endParaRPr lang="cs-CZ" sz="3200" b="1" u="sng" dirty="0" smtClean="0">
              <a:solidFill>
                <a:srgbClr val="E2002B"/>
              </a:solidFill>
            </a:endParaRPr>
          </a:p>
          <a:p>
            <a:pPr marL="3408363" lvl="2" indent="-3408363">
              <a:buNone/>
              <a:tabLst>
                <a:tab pos="1520825" algn="l"/>
                <a:tab pos="3140075" algn="l"/>
              </a:tabLst>
            </a:pPr>
            <a:endParaRPr lang="cs-CZ" sz="2800" dirty="0" smtClean="0">
              <a:solidFill>
                <a:srgbClr val="E2002B"/>
              </a:solidFill>
            </a:endParaRPr>
          </a:p>
          <a:p>
            <a:pPr marL="3408363" lvl="2" indent="-3408363">
              <a:buNone/>
              <a:tabLst>
                <a:tab pos="1520825" algn="l"/>
                <a:tab pos="3140075" algn="l"/>
              </a:tabLst>
            </a:pPr>
            <a:endParaRPr lang="cs-CZ" sz="2800" dirty="0" smtClean="0">
              <a:solidFill>
                <a:srgbClr val="E2002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38</a:t>
            </a:fld>
            <a:endParaRPr lang="cs-CZ" dirty="0"/>
          </a:p>
        </p:txBody>
      </p:sp>
      <p:graphicFrame>
        <p:nvGraphicFramePr>
          <p:cNvPr id="71682" name="Object 2"/>
          <p:cNvGraphicFramePr>
            <a:graphicFrameLocks noChangeAspect="1"/>
          </p:cNvGraphicFramePr>
          <p:nvPr/>
        </p:nvGraphicFramePr>
        <p:xfrm>
          <a:off x="1259632" y="4581128"/>
          <a:ext cx="1143000" cy="523875"/>
        </p:xfrm>
        <a:graphic>
          <a:graphicData uri="http://schemas.openxmlformats.org/presentationml/2006/ole">
            <p:oleObj spid="_x0000_s94210" name="Rovnice" r:id="rId4" imgW="444240" imgH="203040" progId="Equation.3">
              <p:embed/>
            </p:oleObj>
          </a:graphicData>
        </a:graphic>
      </p:graphicFrame>
      <p:graphicFrame>
        <p:nvGraphicFramePr>
          <p:cNvPr id="94211" name="Object 3"/>
          <p:cNvGraphicFramePr>
            <a:graphicFrameLocks noChangeAspect="1"/>
          </p:cNvGraphicFramePr>
          <p:nvPr/>
        </p:nvGraphicFramePr>
        <p:xfrm>
          <a:off x="4427984" y="5085184"/>
          <a:ext cx="1306512" cy="557213"/>
        </p:xfrm>
        <a:graphic>
          <a:graphicData uri="http://schemas.openxmlformats.org/presentationml/2006/ole">
            <p:oleObj spid="_x0000_s94211" name="Rovnice" r:id="rId5" imgW="50796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Nestacionární magnetické pole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858280" cy="5143512"/>
          </a:xfrm>
        </p:spPr>
        <p:txBody>
          <a:bodyPr/>
          <a:lstStyle/>
          <a:p>
            <a:pPr marL="0" lvl="2" indent="0">
              <a:buNone/>
              <a:tabLst>
                <a:tab pos="1520825" algn="l"/>
                <a:tab pos="3140075" algn="l"/>
              </a:tabLst>
            </a:pPr>
            <a:r>
              <a:rPr lang="cs-CZ" sz="2800" dirty="0" smtClean="0">
                <a:solidFill>
                  <a:srgbClr val="00001A"/>
                </a:solidFill>
              </a:rPr>
              <a:t>Jestliže se za dobu </a:t>
            </a:r>
            <a:r>
              <a:rPr lang="el-GR" sz="2800" dirty="0" smtClean="0">
                <a:solidFill>
                  <a:srgbClr val="00001A"/>
                </a:solidFill>
              </a:rPr>
              <a:t>Δ</a:t>
            </a:r>
            <a:r>
              <a:rPr lang="cs-CZ" sz="2800" dirty="0" smtClean="0">
                <a:solidFill>
                  <a:srgbClr val="00001A"/>
                </a:solidFill>
              </a:rPr>
              <a:t>t změní proud o </a:t>
            </a:r>
            <a:r>
              <a:rPr lang="el-GR" sz="2800" dirty="0" smtClean="0">
                <a:solidFill>
                  <a:srgbClr val="00001A"/>
                </a:solidFill>
              </a:rPr>
              <a:t>Δ</a:t>
            </a:r>
            <a:r>
              <a:rPr lang="cs-CZ" sz="2800" dirty="0" smtClean="0">
                <a:solidFill>
                  <a:srgbClr val="00001A"/>
                </a:solidFill>
              </a:rPr>
              <a:t>I, změní se magnetický indukční tok cívkou o </a:t>
            </a:r>
            <a:r>
              <a:rPr lang="el-GR" sz="2800" dirty="0" smtClean="0">
                <a:solidFill>
                  <a:srgbClr val="00001A"/>
                </a:solidFill>
              </a:rPr>
              <a:t>Δ</a:t>
            </a:r>
            <a:r>
              <a:rPr lang="az-Cyrl-AZ" sz="2800" dirty="0" smtClean="0">
                <a:solidFill>
                  <a:srgbClr val="00001A"/>
                </a:solidFill>
              </a:rPr>
              <a:t>Ф</a:t>
            </a:r>
            <a:r>
              <a:rPr lang="cs-CZ" sz="2800" dirty="0" smtClean="0">
                <a:solidFill>
                  <a:srgbClr val="00001A"/>
                </a:solidFill>
              </a:rPr>
              <a:t> = L</a:t>
            </a:r>
            <a:r>
              <a:rPr lang="el-GR" sz="2800" dirty="0" smtClean="0">
                <a:solidFill>
                  <a:srgbClr val="00001A"/>
                </a:solidFill>
              </a:rPr>
              <a:t>Δ</a:t>
            </a:r>
            <a:r>
              <a:rPr lang="cs-CZ" sz="2800" dirty="0" smtClean="0">
                <a:solidFill>
                  <a:srgbClr val="00001A"/>
                </a:solidFill>
              </a:rPr>
              <a:t>I a v cívce se indukuje napětí:</a:t>
            </a:r>
          </a:p>
          <a:p>
            <a:pPr marL="3408363" lvl="2" indent="-3408363">
              <a:buNone/>
              <a:tabLst>
                <a:tab pos="1520825" algn="l"/>
                <a:tab pos="3140075" algn="l"/>
              </a:tabLst>
            </a:pPr>
            <a:endParaRPr lang="cs-CZ" sz="2800" dirty="0" smtClean="0">
              <a:solidFill>
                <a:srgbClr val="E2002B"/>
              </a:solidFill>
            </a:endParaRPr>
          </a:p>
          <a:p>
            <a:pPr marL="3408363" lvl="2" indent="-3408363">
              <a:buNone/>
              <a:tabLst>
                <a:tab pos="1520825" algn="l"/>
                <a:tab pos="3140075" algn="l"/>
              </a:tabLst>
            </a:pPr>
            <a:endParaRPr lang="cs-CZ" sz="2800" dirty="0" smtClean="0">
              <a:solidFill>
                <a:srgbClr val="E2002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39</a:t>
            </a:fld>
            <a:endParaRPr lang="cs-CZ" dirty="0"/>
          </a:p>
        </p:txBody>
      </p:sp>
      <p:graphicFrame>
        <p:nvGraphicFramePr>
          <p:cNvPr id="71682" name="Object 2"/>
          <p:cNvGraphicFramePr>
            <a:graphicFrameLocks noChangeAspect="1"/>
          </p:cNvGraphicFramePr>
          <p:nvPr/>
        </p:nvGraphicFramePr>
        <p:xfrm>
          <a:off x="539552" y="3284984"/>
          <a:ext cx="3167062" cy="1016000"/>
        </p:xfrm>
        <a:graphic>
          <a:graphicData uri="http://schemas.openxmlformats.org/presentationml/2006/ole">
            <p:oleObj spid="_x0000_s95234" name="Rovnice" r:id="rId4" imgW="1231560" imgH="393480" progId="Equation.3">
              <p:embed/>
            </p:oleObj>
          </a:graphicData>
        </a:graphic>
      </p:graphicFrame>
      <p:pic>
        <p:nvPicPr>
          <p:cNvPr id="8" name="Picture 5" descr="vlastniindukc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2996952"/>
            <a:ext cx="4564590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Stacionární magnetické pole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858280" cy="5143512"/>
          </a:xfrm>
        </p:spPr>
        <p:txBody>
          <a:bodyPr/>
          <a:lstStyle/>
          <a:p>
            <a:pPr marL="514350" lvl="2" indent="-514350">
              <a:buNone/>
            </a:pPr>
            <a:r>
              <a:rPr lang="cs-CZ" sz="2800" dirty="0" smtClean="0">
                <a:solidFill>
                  <a:srgbClr val="FF0000"/>
                </a:solidFill>
              </a:rPr>
              <a:t>Magnetická indukční čára:</a:t>
            </a:r>
          </a:p>
          <a:p>
            <a:pPr marL="514350" lvl="2" indent="-514350">
              <a:buFont typeface="Wingdings" pitchFamily="2" charset="2"/>
              <a:buChar char="Ø"/>
            </a:pPr>
            <a:r>
              <a:rPr lang="cs-CZ" sz="2800" dirty="0" smtClean="0"/>
              <a:t>myšlená čára znázorňující silové</a:t>
            </a:r>
          </a:p>
          <a:p>
            <a:pPr marL="534988" lvl="2" indent="-534988">
              <a:buNone/>
            </a:pPr>
            <a:r>
              <a:rPr lang="cs-CZ" sz="2800" dirty="0" smtClean="0"/>
              <a:t>  	působení magnetického pole</a:t>
            </a:r>
          </a:p>
          <a:p>
            <a:pPr marL="514350" lvl="2" indent="-514350">
              <a:buFont typeface="Wingdings" pitchFamily="2" charset="2"/>
              <a:buChar char="Ø"/>
            </a:pPr>
            <a:r>
              <a:rPr lang="cs-CZ" sz="2800" dirty="0" smtClean="0"/>
              <a:t>uzavřená křivka</a:t>
            </a:r>
          </a:p>
          <a:p>
            <a:pPr marL="514350" lvl="2" indent="-514350">
              <a:buFont typeface="Wingdings" pitchFamily="2" charset="2"/>
              <a:buChar char="Ø"/>
            </a:pPr>
            <a:r>
              <a:rPr lang="cs-CZ" sz="2800" dirty="0" smtClean="0"/>
              <a:t>křivka, </a:t>
            </a:r>
            <a:r>
              <a:rPr lang="cs-CZ" sz="2800" dirty="0" smtClean="0"/>
              <a:t>jejíž tečna v daném bodě</a:t>
            </a:r>
          </a:p>
          <a:p>
            <a:pPr marL="514350" lvl="2" indent="-514350">
              <a:buNone/>
            </a:pPr>
            <a:r>
              <a:rPr lang="cs-CZ" sz="2800" dirty="0" smtClean="0"/>
              <a:t>	 má směr osy velmi malé magnetky umístěné </a:t>
            </a:r>
          </a:p>
          <a:p>
            <a:pPr marL="514350" lvl="2" indent="-514350">
              <a:buNone/>
            </a:pPr>
            <a:r>
              <a:rPr lang="cs-CZ" sz="2800" dirty="0" smtClean="0"/>
              <a:t>	v tomto bodě</a:t>
            </a:r>
          </a:p>
          <a:p>
            <a:pPr marL="514350" lvl="2" indent="-514350">
              <a:buFont typeface="Wingdings" pitchFamily="2" charset="2"/>
              <a:buChar char="Ø"/>
            </a:pPr>
            <a:r>
              <a:rPr lang="cs-CZ" sz="2800" dirty="0" smtClean="0"/>
              <a:t>orientaci určuje směr od jižního k severnímu pólu magnetky</a:t>
            </a:r>
          </a:p>
          <a:p>
            <a:pPr marL="514350" lvl="2" indent="-514350">
              <a:buFont typeface="Wingdings" pitchFamily="2" charset="2"/>
              <a:buChar char="Ø"/>
            </a:pPr>
            <a:endParaRPr lang="cs-CZ" sz="2800" dirty="0" smtClean="0"/>
          </a:p>
          <a:p>
            <a:pPr marL="514350" lvl="2" indent="-514350">
              <a:buNone/>
            </a:pPr>
            <a:endParaRPr lang="cs-CZ" sz="28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  <p:pic>
        <p:nvPicPr>
          <p:cNvPr id="5123" name="Picture 3" descr="C:\Documents and Settings\mat\Dokumenty\Obrázky\untitled.bmp"/>
          <p:cNvPicPr>
            <a:picLocks noChangeAspect="1" noChangeArrowheads="1"/>
          </p:cNvPicPr>
          <p:nvPr/>
        </p:nvPicPr>
        <p:blipFill>
          <a:blip r:embed="rId2" cstate="print">
            <a:lum bright="-16000" contrast="45000"/>
          </a:blip>
          <a:srcRect/>
          <a:stretch>
            <a:fillRect/>
          </a:stretch>
        </p:blipFill>
        <p:spPr bwMode="auto">
          <a:xfrm>
            <a:off x="6072198" y="1785926"/>
            <a:ext cx="2928958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40</a:t>
            </a:fld>
            <a:endParaRPr lang="cs-CZ" dirty="0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Použitá literatura a www stránky</a:t>
            </a:r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285750" y="1714500"/>
            <a:ext cx="8229600" cy="5000648"/>
          </a:xfrm>
        </p:spPr>
        <p:txBody>
          <a:bodyPr/>
          <a:lstStyle/>
          <a:p>
            <a:pPr>
              <a:buNone/>
            </a:pPr>
            <a:endParaRPr lang="cs-CZ" sz="2000" b="1" dirty="0" smtClean="0"/>
          </a:p>
          <a:p>
            <a:pPr>
              <a:buNone/>
            </a:pPr>
            <a:endParaRPr lang="cs-CZ" sz="2000" b="1" dirty="0" smtClean="0"/>
          </a:p>
          <a:p>
            <a:pPr>
              <a:buNone/>
            </a:pPr>
            <a:endParaRPr lang="cs-CZ" sz="2000" b="1" dirty="0" smtClean="0"/>
          </a:p>
          <a:p>
            <a:pPr>
              <a:buNone/>
            </a:pPr>
            <a:endParaRPr lang="cs-CZ" sz="2000" b="1" dirty="0" smtClean="0"/>
          </a:p>
          <a:p>
            <a:pPr>
              <a:buNone/>
            </a:pPr>
            <a:r>
              <a:rPr lang="cs-CZ" sz="2100" b="1" dirty="0" smtClean="0"/>
              <a:t>Fyzika pro gymnázia – Elektřina a magnetismus</a:t>
            </a:r>
          </a:p>
          <a:p>
            <a:pPr>
              <a:buFont typeface="Arial" pitchFamily="34" charset="0"/>
              <a:buChar char="•"/>
            </a:pPr>
            <a:r>
              <a:rPr lang="cs-CZ" sz="2100" dirty="0" smtClean="0"/>
              <a:t>doc. RNDr. Oldřich Lepil, </a:t>
            </a:r>
            <a:r>
              <a:rPr lang="cs-CZ" sz="2100" dirty="0" err="1" smtClean="0"/>
              <a:t>CSc</a:t>
            </a:r>
            <a:endParaRPr lang="cs-CZ" sz="2100" dirty="0" smtClean="0"/>
          </a:p>
          <a:p>
            <a:r>
              <a:rPr lang="cs-CZ" sz="2100" dirty="0" smtClean="0"/>
              <a:t>PaedDr. Přemysl Šedivý</a:t>
            </a:r>
          </a:p>
          <a:p>
            <a:pPr>
              <a:buNone/>
            </a:pPr>
            <a:r>
              <a:rPr lang="cs-CZ" sz="2100" b="1" dirty="0" smtClean="0"/>
              <a:t>Sbírka řešených úloh z fyziky pro SŠ</a:t>
            </a:r>
          </a:p>
          <a:p>
            <a:r>
              <a:rPr lang="cs-CZ" sz="2100" dirty="0" smtClean="0"/>
              <a:t>RNDr. Karel Bartuška</a:t>
            </a:r>
          </a:p>
          <a:p>
            <a:pPr>
              <a:buNone/>
            </a:pPr>
            <a:r>
              <a:rPr lang="cs-CZ" sz="2100" b="1" dirty="0" smtClean="0"/>
              <a:t>Fyzika pro střední školy</a:t>
            </a:r>
          </a:p>
          <a:p>
            <a:r>
              <a:rPr lang="cs-CZ" sz="2100" dirty="0" smtClean="0"/>
              <a:t>doc. RNDr. Oldřich Lepil, </a:t>
            </a:r>
            <a:r>
              <a:rPr lang="cs-CZ" sz="2100" dirty="0" err="1" smtClean="0"/>
              <a:t>CSc</a:t>
            </a:r>
            <a:endParaRPr lang="cs-CZ" sz="2100" dirty="0" smtClean="0"/>
          </a:p>
          <a:p>
            <a:r>
              <a:rPr lang="cs-CZ" sz="2100" dirty="0" smtClean="0"/>
              <a:t>RNDr. Milan Bednařík, </a:t>
            </a:r>
            <a:r>
              <a:rPr lang="cs-CZ" sz="2100" dirty="0" err="1" smtClean="0"/>
              <a:t>CSc</a:t>
            </a:r>
            <a:endParaRPr lang="cs-CZ" sz="2100" dirty="0" smtClean="0"/>
          </a:p>
          <a:p>
            <a:pPr>
              <a:buNone/>
            </a:pPr>
            <a:r>
              <a:rPr lang="cs-CZ" sz="2100" b="1" dirty="0" err="1" smtClean="0"/>
              <a:t>Fyzweb.cz</a:t>
            </a:r>
            <a:endParaRPr lang="cs-CZ" sz="2100" b="1" dirty="0" smtClean="0"/>
          </a:p>
          <a:p>
            <a:pPr>
              <a:buNone/>
            </a:pPr>
            <a:endParaRPr lang="cs-CZ" dirty="0" smtClean="0"/>
          </a:p>
        </p:txBody>
      </p:sp>
      <p:pic>
        <p:nvPicPr>
          <p:cNvPr id="10" name="Picture 2" descr="E:\projekt!!!!\logoProjektu%20%C5%99%C3%ADjen[1]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857364"/>
            <a:ext cx="4248150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Stacionární magnetické pole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390736" cy="5143512"/>
          </a:xfrm>
        </p:spPr>
        <p:txBody>
          <a:bodyPr/>
          <a:lstStyle/>
          <a:p>
            <a:pPr marL="0" lvl="2" indent="0">
              <a:buNone/>
            </a:pPr>
            <a:r>
              <a:rPr lang="cs-CZ" sz="2800" dirty="0" smtClean="0">
                <a:solidFill>
                  <a:srgbClr val="FF0000"/>
                </a:solidFill>
              </a:rPr>
              <a:t>Magnetické pole:</a:t>
            </a:r>
          </a:p>
          <a:p>
            <a:pPr marL="514350" lvl="2" indent="-514350">
              <a:buClr>
                <a:schemeClr val="tx1"/>
              </a:buClr>
              <a:buAutoNum type="alphaLcParenR"/>
            </a:pPr>
            <a:r>
              <a:rPr lang="cs-CZ" sz="2800" dirty="0" smtClean="0">
                <a:solidFill>
                  <a:srgbClr val="00B0F0"/>
                </a:solidFill>
              </a:rPr>
              <a:t>přímého vodiče s proudem</a:t>
            </a:r>
          </a:p>
          <a:p>
            <a:pPr marL="514350" lvl="2" indent="-514350"/>
            <a:r>
              <a:rPr lang="cs-CZ" sz="2800" dirty="0" smtClean="0"/>
              <a:t>tvar soustředných </a:t>
            </a:r>
            <a:r>
              <a:rPr lang="cs-CZ" sz="2800" dirty="0" smtClean="0"/>
              <a:t>kružnic, </a:t>
            </a:r>
            <a:endParaRPr lang="cs-CZ" sz="2800" dirty="0" smtClean="0"/>
          </a:p>
          <a:p>
            <a:pPr marL="514350" lvl="2" indent="-514350">
              <a:buNone/>
            </a:pPr>
            <a:r>
              <a:rPr lang="cs-CZ" sz="2800" dirty="0" smtClean="0"/>
              <a:t>     jejichž středy tvoří procházející </a:t>
            </a:r>
          </a:p>
          <a:p>
            <a:pPr marL="514350" lvl="2" indent="-514350">
              <a:buNone/>
            </a:pPr>
            <a:r>
              <a:rPr lang="cs-CZ" sz="2800" dirty="0" smtClean="0"/>
              <a:t>     vodič</a:t>
            </a:r>
          </a:p>
          <a:p>
            <a:pPr marL="514350" lvl="2" indent="-514350"/>
            <a:r>
              <a:rPr lang="cs-CZ" sz="2800" dirty="0" smtClean="0"/>
              <a:t>v rovině kolmé k vodiči</a:t>
            </a:r>
          </a:p>
          <a:p>
            <a:pPr marL="514350" lvl="2" indent="-514350"/>
            <a:r>
              <a:rPr lang="cs-CZ" sz="2800" dirty="0" smtClean="0"/>
              <a:t>orientace závisí na směru</a:t>
            </a:r>
          </a:p>
          <a:p>
            <a:pPr marL="514350" lvl="2" indent="-514350">
              <a:buNone/>
            </a:pPr>
            <a:r>
              <a:rPr lang="cs-CZ" sz="2800" dirty="0" smtClean="0"/>
              <a:t>     proudu</a:t>
            </a:r>
          </a:p>
          <a:p>
            <a:pPr marL="514350" lvl="2" indent="-514350"/>
            <a:r>
              <a:rPr lang="cs-CZ" sz="2800" dirty="0" smtClean="0"/>
              <a:t>určení směru pomocí </a:t>
            </a:r>
            <a:r>
              <a:rPr lang="cs-CZ" sz="2800" dirty="0" err="1" smtClean="0"/>
              <a:t>Ampérova</a:t>
            </a:r>
            <a:r>
              <a:rPr lang="cs-CZ" sz="2800" dirty="0" smtClean="0"/>
              <a:t> pravidla pravé ruky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  <p:pic>
        <p:nvPicPr>
          <p:cNvPr id="6" name="Picture 9" descr="indcary"/>
          <p:cNvPicPr>
            <a:picLocks noChangeAspect="1" noChangeArrowheads="1"/>
          </p:cNvPicPr>
          <p:nvPr/>
        </p:nvPicPr>
        <p:blipFill>
          <a:blip r:embed="rId2" cstate="print">
            <a:lum bright="-30000" contrast="58000"/>
          </a:blip>
          <a:srcRect/>
          <a:stretch>
            <a:fillRect/>
          </a:stretch>
        </p:blipFill>
        <p:spPr bwMode="auto">
          <a:xfrm>
            <a:off x="5786446" y="1857364"/>
            <a:ext cx="3357554" cy="3549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Stacionární magnetické pole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4525963"/>
          </a:xfrm>
        </p:spPr>
        <p:txBody>
          <a:bodyPr/>
          <a:lstStyle/>
          <a:p>
            <a:pPr marL="0" lvl="2" indent="0">
              <a:buNone/>
            </a:pPr>
            <a:r>
              <a:rPr lang="cs-CZ" sz="2800" dirty="0" err="1" smtClean="0">
                <a:solidFill>
                  <a:srgbClr val="FF0000"/>
                </a:solidFill>
              </a:rPr>
              <a:t>Ampérovo</a:t>
            </a:r>
            <a:r>
              <a:rPr lang="cs-CZ" sz="2800" dirty="0" smtClean="0">
                <a:solidFill>
                  <a:srgbClr val="FF0000"/>
                </a:solidFill>
              </a:rPr>
              <a:t> pravidlo pravé ruky:</a:t>
            </a:r>
          </a:p>
          <a:p>
            <a:pPr marL="0" lvl="2" indent="0">
              <a:buNone/>
            </a:pPr>
            <a:r>
              <a:rPr lang="cs-CZ" sz="2800" i="1" dirty="0" smtClean="0">
                <a:solidFill>
                  <a:srgbClr val="00B0F0"/>
                </a:solidFill>
              </a:rPr>
              <a:t>Ukazuje-li při uchopení vodiče</a:t>
            </a:r>
          </a:p>
          <a:p>
            <a:pPr marL="0" lvl="2" indent="0">
              <a:buNone/>
            </a:pPr>
            <a:r>
              <a:rPr lang="cs-CZ" sz="2800" i="1" dirty="0" smtClean="0">
                <a:solidFill>
                  <a:srgbClr val="00B0F0"/>
                </a:solidFill>
              </a:rPr>
              <a:t>pravou rukou palec dohodnutý </a:t>
            </a:r>
          </a:p>
          <a:p>
            <a:pPr marL="0" lvl="2" indent="0">
              <a:buNone/>
            </a:pPr>
            <a:r>
              <a:rPr lang="cs-CZ" sz="2800" i="1" dirty="0" smtClean="0">
                <a:solidFill>
                  <a:srgbClr val="00B0F0"/>
                </a:solidFill>
              </a:rPr>
              <a:t>směr procházejícího proudu, </a:t>
            </a:r>
          </a:p>
          <a:p>
            <a:pPr marL="0" lvl="2" indent="0">
              <a:buNone/>
            </a:pPr>
            <a:r>
              <a:rPr lang="cs-CZ" sz="2800" i="1" dirty="0" smtClean="0">
                <a:solidFill>
                  <a:srgbClr val="00B0F0"/>
                </a:solidFill>
              </a:rPr>
              <a:t>pak prsty ukazují orientaci</a:t>
            </a:r>
          </a:p>
          <a:p>
            <a:pPr marL="0" lvl="2" indent="0">
              <a:buNone/>
            </a:pPr>
            <a:r>
              <a:rPr lang="cs-CZ" sz="2800" i="1" dirty="0" smtClean="0">
                <a:solidFill>
                  <a:srgbClr val="00B0F0"/>
                </a:solidFill>
              </a:rPr>
              <a:t>magnetických indukčních čar.</a:t>
            </a:r>
          </a:p>
          <a:p>
            <a:pPr marL="0" lvl="2" indent="0">
              <a:buNone/>
            </a:pPr>
            <a:r>
              <a:rPr lang="cs-CZ" sz="2800" dirty="0" smtClean="0"/>
              <a:t>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  <p:pic>
        <p:nvPicPr>
          <p:cNvPr id="3076" name="Picture 4" descr="C:\Documents and Settings\mat\Dokumenty\Obrázky\imagesCAG39VFL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-12000" contrast="14000"/>
          </a:blip>
          <a:srcRect/>
          <a:stretch>
            <a:fillRect/>
          </a:stretch>
        </p:blipFill>
        <p:spPr bwMode="auto">
          <a:xfrm>
            <a:off x="5429256" y="2000240"/>
            <a:ext cx="2786082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Stacionární magnetické pole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643998" cy="4786346"/>
          </a:xfrm>
        </p:spPr>
        <p:txBody>
          <a:bodyPr/>
          <a:lstStyle/>
          <a:p>
            <a:pPr marL="0" lvl="2" indent="0">
              <a:buNone/>
              <a:tabLst>
                <a:tab pos="3140075" algn="l"/>
              </a:tabLst>
            </a:pPr>
            <a:r>
              <a:rPr lang="cs-CZ" sz="2800" dirty="0" smtClean="0"/>
              <a:t>b)</a:t>
            </a:r>
            <a:r>
              <a:rPr lang="cs-CZ" sz="2800" dirty="0" smtClean="0">
                <a:solidFill>
                  <a:srgbClr val="E2002B"/>
                </a:solidFill>
              </a:rPr>
              <a:t> </a:t>
            </a:r>
            <a:r>
              <a:rPr lang="cs-CZ" sz="2800" dirty="0" smtClean="0">
                <a:solidFill>
                  <a:srgbClr val="00B0F0"/>
                </a:solidFill>
              </a:rPr>
              <a:t>cívky</a:t>
            </a:r>
          </a:p>
          <a:p>
            <a:pPr marL="0" lvl="2" indent="0">
              <a:tabLst>
                <a:tab pos="177800" algn="l"/>
                <a:tab pos="3140075" algn="l"/>
              </a:tabLst>
            </a:pPr>
            <a:r>
              <a:rPr lang="cs-CZ" sz="2800" dirty="0" smtClean="0">
                <a:solidFill>
                  <a:srgbClr val="00001A"/>
                </a:solidFill>
              </a:rPr>
              <a:t> v dutině cívky indukční čáry </a:t>
            </a:r>
          </a:p>
          <a:p>
            <a:pPr marL="0" lvl="2" indent="0">
              <a:buNone/>
              <a:tabLst>
                <a:tab pos="177800" algn="l"/>
                <a:tab pos="3140075" algn="l"/>
              </a:tabLst>
            </a:pPr>
            <a:r>
              <a:rPr lang="cs-CZ" sz="2800" dirty="0" smtClean="0">
                <a:solidFill>
                  <a:srgbClr val="00001A"/>
                </a:solidFill>
              </a:rPr>
              <a:t>  rovnoběžné            homogenní</a:t>
            </a:r>
          </a:p>
          <a:p>
            <a:pPr marL="0" lvl="2" indent="0">
              <a:buNone/>
              <a:tabLst>
                <a:tab pos="177800" algn="l"/>
                <a:tab pos="3140075" algn="l"/>
              </a:tabLst>
            </a:pPr>
            <a:r>
              <a:rPr lang="cs-CZ" sz="2800" dirty="0" smtClean="0">
                <a:solidFill>
                  <a:srgbClr val="00001A"/>
                </a:solidFill>
              </a:rPr>
              <a:t>  (stejnorodé) magnetické pole</a:t>
            </a:r>
          </a:p>
          <a:p>
            <a:pPr marL="0" lvl="2" indent="0">
              <a:buNone/>
              <a:tabLst>
                <a:tab pos="3140075" algn="l"/>
              </a:tabLst>
            </a:pPr>
            <a:endParaRPr lang="cs-CZ" sz="2800" i="1" dirty="0" smtClean="0">
              <a:solidFill>
                <a:srgbClr val="00001A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  <p:sp>
        <p:nvSpPr>
          <p:cNvPr id="9" name="Šipka doprava 8"/>
          <p:cNvSpPr/>
          <p:nvPr/>
        </p:nvSpPr>
        <p:spPr>
          <a:xfrm>
            <a:off x="2500298" y="2786058"/>
            <a:ext cx="1000132" cy="42862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Picture 4" descr="induciv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lum bright="-15000" contrast="37000"/>
          </a:blip>
          <a:srcRect/>
          <a:stretch>
            <a:fillRect/>
          </a:stretch>
        </p:blipFill>
        <p:spPr bwMode="auto">
          <a:xfrm>
            <a:off x="5500694" y="1714488"/>
            <a:ext cx="3357586" cy="1857364"/>
          </a:xfrm>
          <a:prstGeom prst="rect">
            <a:avLst/>
          </a:prstGeom>
          <a:noFill/>
        </p:spPr>
      </p:pic>
      <p:pic>
        <p:nvPicPr>
          <p:cNvPr id="8" name="Picture 4" descr="civka"/>
          <p:cNvPicPr>
            <a:picLocks noChangeAspect="1" noChangeArrowheads="1"/>
          </p:cNvPicPr>
          <p:nvPr/>
        </p:nvPicPr>
        <p:blipFill>
          <a:blip r:embed="rId3" cstate="print">
            <a:lum bright="-13000" contrast="24000"/>
          </a:blip>
          <a:srcRect/>
          <a:stretch>
            <a:fillRect/>
          </a:stretch>
        </p:blipFill>
        <p:spPr bwMode="auto">
          <a:xfrm>
            <a:off x="571472" y="3714752"/>
            <a:ext cx="8215370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Stacionární magnetické pole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643998" cy="4786346"/>
          </a:xfrm>
        </p:spPr>
        <p:txBody>
          <a:bodyPr/>
          <a:lstStyle/>
          <a:p>
            <a:pPr marL="0" lvl="2" indent="0">
              <a:buNone/>
              <a:tabLst>
                <a:tab pos="3140075" algn="l"/>
              </a:tabLst>
            </a:pPr>
            <a:r>
              <a:rPr lang="cs-CZ" sz="2800" dirty="0" err="1" smtClean="0">
                <a:solidFill>
                  <a:srgbClr val="FF0000"/>
                </a:solidFill>
              </a:rPr>
              <a:t>Ampérovo</a:t>
            </a:r>
            <a:r>
              <a:rPr lang="cs-CZ" sz="2800" dirty="0" smtClean="0">
                <a:solidFill>
                  <a:srgbClr val="FF0000"/>
                </a:solidFill>
              </a:rPr>
              <a:t> pravidlo pravé ruky:</a:t>
            </a:r>
          </a:p>
          <a:p>
            <a:pPr marL="0" lvl="2" indent="0">
              <a:buNone/>
              <a:tabLst>
                <a:tab pos="3140075" algn="l"/>
              </a:tabLst>
            </a:pPr>
            <a:r>
              <a:rPr lang="cs-CZ" sz="2800" i="1" dirty="0" smtClean="0">
                <a:solidFill>
                  <a:srgbClr val="00B0F0"/>
                </a:solidFill>
              </a:rPr>
              <a:t>Položíme-li pravou ruku na cívku</a:t>
            </a:r>
          </a:p>
          <a:p>
            <a:pPr marL="0" lvl="2" indent="0">
              <a:buNone/>
              <a:tabLst>
                <a:tab pos="3140075" algn="l"/>
              </a:tabLst>
            </a:pPr>
            <a:r>
              <a:rPr lang="cs-CZ" sz="2800" i="1" dirty="0" smtClean="0">
                <a:solidFill>
                  <a:srgbClr val="00B0F0"/>
                </a:solidFill>
              </a:rPr>
              <a:t>tak, že pokrčené prsty ukazují</a:t>
            </a:r>
          </a:p>
          <a:p>
            <a:pPr marL="0" lvl="2" indent="0">
              <a:buNone/>
              <a:tabLst>
                <a:tab pos="3140075" algn="l"/>
              </a:tabLst>
            </a:pPr>
            <a:r>
              <a:rPr lang="cs-CZ" sz="2800" i="1" dirty="0" smtClean="0">
                <a:solidFill>
                  <a:srgbClr val="00B0F0"/>
                </a:solidFill>
              </a:rPr>
              <a:t>dohodnutý směr proudu, </a:t>
            </a:r>
          </a:p>
          <a:p>
            <a:pPr marL="0" lvl="2" indent="0">
              <a:buNone/>
              <a:tabLst>
                <a:tab pos="3140075" algn="l"/>
              </a:tabLst>
            </a:pPr>
            <a:r>
              <a:rPr lang="cs-CZ" sz="2800" i="1" dirty="0" smtClean="0">
                <a:solidFill>
                  <a:srgbClr val="00B0F0"/>
                </a:solidFill>
              </a:rPr>
              <a:t>pak palec ukazuje orientaci </a:t>
            </a:r>
          </a:p>
          <a:p>
            <a:pPr marL="0" lvl="2" indent="0">
              <a:buNone/>
              <a:tabLst>
                <a:tab pos="3140075" algn="l"/>
              </a:tabLst>
            </a:pPr>
            <a:r>
              <a:rPr lang="cs-CZ" sz="2800" i="1" dirty="0" smtClean="0">
                <a:solidFill>
                  <a:srgbClr val="00B0F0"/>
                </a:solidFill>
              </a:rPr>
              <a:t>indukčních čar</a:t>
            </a:r>
          </a:p>
          <a:p>
            <a:pPr marL="0" lvl="2" indent="0">
              <a:buNone/>
              <a:tabLst>
                <a:tab pos="3140075" algn="l"/>
              </a:tabLst>
            </a:pPr>
            <a:r>
              <a:rPr lang="cs-CZ" sz="2800" i="1" dirty="0" smtClean="0">
                <a:solidFill>
                  <a:srgbClr val="00B0F0"/>
                </a:solidFill>
              </a:rPr>
              <a:t>(polohu severního pólu).</a:t>
            </a:r>
          </a:p>
          <a:p>
            <a:pPr marL="0" lvl="2" indent="0">
              <a:buNone/>
              <a:tabLst>
                <a:tab pos="3140075" algn="l"/>
              </a:tabLst>
            </a:pPr>
            <a:endParaRPr lang="cs-CZ" sz="2800" i="1" dirty="0" smtClean="0">
              <a:solidFill>
                <a:srgbClr val="00001A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  <p:pic>
        <p:nvPicPr>
          <p:cNvPr id="6" name="Picture 5" descr="ruka"/>
          <p:cNvPicPr>
            <a:picLocks noChangeAspect="1" noChangeArrowheads="1"/>
          </p:cNvPicPr>
          <p:nvPr/>
        </p:nvPicPr>
        <p:blipFill>
          <a:blip r:embed="rId2" cstate="print">
            <a:lum bright="-1000" contrast="-13000"/>
          </a:blip>
          <a:srcRect/>
          <a:stretch>
            <a:fillRect/>
          </a:stretch>
        </p:blipFill>
        <p:spPr bwMode="auto">
          <a:xfrm>
            <a:off x="4714876" y="3214686"/>
            <a:ext cx="4429124" cy="29194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Magnetické pole vodiče </a:t>
            </a:r>
            <a:br>
              <a:rPr lang="cs-CZ" dirty="0" smtClean="0">
                <a:solidFill>
                  <a:srgbClr val="005A9E"/>
                </a:solidFill>
              </a:rPr>
            </a:br>
            <a:r>
              <a:rPr lang="cs-CZ" dirty="0" smtClean="0">
                <a:solidFill>
                  <a:srgbClr val="005A9E"/>
                </a:solidFill>
              </a:rPr>
              <a:t>s proudem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715436" cy="5143512"/>
          </a:xfrm>
        </p:spPr>
        <p:txBody>
          <a:bodyPr/>
          <a:lstStyle/>
          <a:p>
            <a:pPr marL="0" lvl="2" indent="0">
              <a:buNone/>
            </a:pPr>
            <a:r>
              <a:rPr lang="cs-CZ" sz="3200" u="sng" dirty="0" smtClean="0">
                <a:solidFill>
                  <a:srgbClr val="FF0000"/>
                </a:solidFill>
              </a:rPr>
              <a:t>Magnetická síla </a:t>
            </a:r>
            <a:r>
              <a:rPr lang="cs-CZ" sz="3200" u="sng" dirty="0" err="1" smtClean="0">
                <a:solidFill>
                  <a:srgbClr val="FF0000"/>
                </a:solidFill>
              </a:rPr>
              <a:t>F</a:t>
            </a:r>
            <a:r>
              <a:rPr lang="cs-CZ" sz="3200" u="sng" baseline="-25000" dirty="0" err="1" smtClean="0">
                <a:solidFill>
                  <a:srgbClr val="FF0000"/>
                </a:solidFill>
              </a:rPr>
              <a:t>m</a:t>
            </a:r>
            <a:r>
              <a:rPr lang="cs-CZ" sz="3200" u="sng" dirty="0" smtClean="0">
                <a:solidFill>
                  <a:srgbClr val="FF0000"/>
                </a:solidFill>
              </a:rPr>
              <a:t>:</a:t>
            </a:r>
          </a:p>
          <a:p>
            <a:pPr marL="0" lvl="2" indent="0">
              <a:buNone/>
              <a:tabLst>
                <a:tab pos="1163638" algn="l"/>
              </a:tabLst>
            </a:pPr>
            <a:r>
              <a:rPr lang="cs-CZ" sz="2800" dirty="0" smtClean="0">
                <a:solidFill>
                  <a:srgbClr val="00001A"/>
                </a:solidFill>
              </a:rPr>
              <a:t>Magnetické pole – silové působení </a:t>
            </a:r>
          </a:p>
          <a:p>
            <a:pPr marL="0" lvl="2" indent="0">
              <a:buNone/>
              <a:tabLst>
                <a:tab pos="1163638" algn="l"/>
              </a:tabLst>
            </a:pPr>
            <a:r>
              <a:rPr lang="cs-CZ" sz="2800" dirty="0" smtClean="0">
                <a:solidFill>
                  <a:srgbClr val="00001A"/>
                </a:solidFill>
              </a:rPr>
              <a:t>na vodič, kterým prochází elektrický </a:t>
            </a:r>
          </a:p>
          <a:p>
            <a:pPr marL="0" lvl="2" indent="0">
              <a:buNone/>
              <a:tabLst>
                <a:tab pos="1163638" algn="l"/>
              </a:tabLst>
            </a:pPr>
            <a:r>
              <a:rPr lang="cs-CZ" sz="2800" dirty="0" smtClean="0">
                <a:solidFill>
                  <a:srgbClr val="00001A"/>
                </a:solidFill>
              </a:rPr>
              <a:t>proud              magnetická síla </a:t>
            </a:r>
            <a:r>
              <a:rPr lang="cs-CZ" sz="2800" dirty="0" err="1" smtClean="0">
                <a:solidFill>
                  <a:srgbClr val="00001A"/>
                </a:solidFill>
              </a:rPr>
              <a:t>F</a:t>
            </a:r>
            <a:r>
              <a:rPr lang="cs-CZ" sz="2800" baseline="-25000" dirty="0" err="1" smtClean="0">
                <a:solidFill>
                  <a:srgbClr val="00001A"/>
                </a:solidFill>
              </a:rPr>
              <a:t>m</a:t>
            </a:r>
            <a:r>
              <a:rPr lang="cs-CZ" sz="2800" dirty="0" smtClean="0">
                <a:solidFill>
                  <a:srgbClr val="00001A"/>
                </a:solidFill>
              </a:rPr>
              <a:t>.</a:t>
            </a:r>
          </a:p>
          <a:p>
            <a:pPr marL="0" lvl="2" indent="0">
              <a:buNone/>
            </a:pPr>
            <a:endParaRPr lang="cs-CZ" sz="2800" baseline="-25000" dirty="0" smtClean="0">
              <a:solidFill>
                <a:srgbClr val="00001A"/>
              </a:solidFill>
            </a:endParaRPr>
          </a:p>
          <a:p>
            <a:pPr marL="0" lvl="2" indent="0">
              <a:buNone/>
              <a:tabLst>
                <a:tab pos="4927600" algn="l"/>
              </a:tabLst>
            </a:pPr>
            <a:r>
              <a:rPr lang="cs-CZ" sz="2800" dirty="0" smtClean="0"/>
              <a:t>Platí</a:t>
            </a:r>
            <a:r>
              <a:rPr lang="cs-CZ" sz="2800" dirty="0" smtClean="0"/>
              <a:t>:	 [</a:t>
            </a:r>
            <a:r>
              <a:rPr lang="cs-CZ" sz="2800" dirty="0" err="1" smtClean="0"/>
              <a:t>N.m</a:t>
            </a:r>
            <a:r>
              <a:rPr lang="cs-CZ" sz="2800" baseline="30000" dirty="0" smtClean="0"/>
              <a:t>-1</a:t>
            </a:r>
            <a:r>
              <a:rPr lang="cs-CZ" sz="2800" dirty="0" smtClean="0"/>
              <a:t>]</a:t>
            </a:r>
            <a:endParaRPr lang="cs-CZ" sz="2800" dirty="0" smtClean="0"/>
          </a:p>
          <a:p>
            <a:pPr marL="0" lvl="2" indent="0">
              <a:buNone/>
            </a:pPr>
            <a:r>
              <a:rPr lang="cs-CZ" sz="2800" dirty="0" smtClean="0"/>
              <a:t>l = délka vodiče zasahující do magnetického pole</a:t>
            </a:r>
          </a:p>
          <a:p>
            <a:pPr marL="0" lvl="2" indent="0">
              <a:buNone/>
            </a:pPr>
            <a:r>
              <a:rPr lang="cs-CZ" sz="2800" dirty="0" smtClean="0"/>
              <a:t>I = proud ve </a:t>
            </a:r>
            <a:r>
              <a:rPr lang="cs-CZ" sz="2800" dirty="0" smtClean="0"/>
              <a:t>vodiči</a:t>
            </a:r>
            <a:endParaRPr lang="cs-CZ" sz="2800" dirty="0" smtClean="0"/>
          </a:p>
          <a:p>
            <a:pPr marL="0" lvl="2" indent="0">
              <a:buNone/>
            </a:pPr>
            <a:r>
              <a:rPr lang="cs-CZ" sz="2800" dirty="0" smtClean="0"/>
              <a:t>B = magnetická indukce</a:t>
            </a:r>
          </a:p>
          <a:p>
            <a:pPr marL="0" lvl="2" indent="0">
              <a:buNone/>
            </a:pPr>
            <a:r>
              <a:rPr lang="el-GR" sz="2800" dirty="0" smtClean="0"/>
              <a:t>α</a:t>
            </a:r>
            <a:r>
              <a:rPr lang="cs-CZ" sz="2800" dirty="0" smtClean="0"/>
              <a:t> = úhel mezi vodičem a indukčními čarami</a:t>
            </a:r>
          </a:p>
          <a:p>
            <a:pPr marL="0" lvl="2" indent="0">
              <a:buNone/>
            </a:pPr>
            <a:endParaRPr lang="cs-CZ" sz="2800" dirty="0" smtClean="0"/>
          </a:p>
          <a:p>
            <a:pPr marL="0" lvl="2" indent="0">
              <a:buNone/>
            </a:pPr>
            <a:endParaRPr lang="cs-CZ" sz="2800" dirty="0" smtClean="0"/>
          </a:p>
          <a:p>
            <a:pPr marL="0" lvl="2" indent="0">
              <a:buNone/>
              <a:tabLst>
                <a:tab pos="1431925" algn="l"/>
              </a:tabLst>
            </a:pPr>
            <a:r>
              <a:rPr lang="cs-CZ" sz="2800" dirty="0" smtClean="0"/>
              <a:t>	</a:t>
            </a:r>
          </a:p>
          <a:p>
            <a:pPr marL="0" lvl="2" indent="0">
              <a:buNone/>
              <a:tabLst>
                <a:tab pos="1974850" algn="l"/>
              </a:tabLst>
            </a:pPr>
            <a:endParaRPr lang="cs-CZ" sz="2800" dirty="0" smtClean="0"/>
          </a:p>
          <a:p>
            <a:pPr marL="0" lvl="2" indent="0">
              <a:buNone/>
            </a:pPr>
            <a:endParaRPr lang="cs-CZ" sz="28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  <p:sp>
        <p:nvSpPr>
          <p:cNvPr id="6" name="Šipka doprava 5"/>
          <p:cNvSpPr/>
          <p:nvPr/>
        </p:nvSpPr>
        <p:spPr>
          <a:xfrm>
            <a:off x="1500166" y="3357562"/>
            <a:ext cx="1000132" cy="42862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1259632" y="4077072"/>
          <a:ext cx="1503362" cy="588963"/>
        </p:xfrm>
        <a:graphic>
          <a:graphicData uri="http://schemas.openxmlformats.org/presentationml/2006/ole">
            <p:oleObj spid="_x0000_s31748" name="Rovnice" r:id="rId3" imgW="583920" imgH="228600" progId="Equation.3">
              <p:embed/>
            </p:oleObj>
          </a:graphicData>
        </a:graphic>
      </p:graphicFrame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2915816" y="4077072"/>
          <a:ext cx="2354263" cy="588962"/>
        </p:xfrm>
        <a:graphic>
          <a:graphicData uri="http://schemas.openxmlformats.org/presentationml/2006/ole">
            <p:oleObj spid="_x0000_s31749" name="Rovnice" r:id="rId4" imgW="914400" imgH="228600" progId="Equation.3">
              <p:embed/>
            </p:oleObj>
          </a:graphicData>
        </a:graphic>
      </p:graphicFrame>
      <p:pic>
        <p:nvPicPr>
          <p:cNvPr id="10" name="Picture 5" descr="C:\Documents and Settings\mat\Dokumenty\Obrázky\untitled.bmp"/>
          <p:cNvPicPr>
            <a:picLocks noChangeAspect="1" noChangeArrowheads="1"/>
          </p:cNvPicPr>
          <p:nvPr/>
        </p:nvPicPr>
        <p:blipFill>
          <a:blip r:embed="rId5" cstate="print">
            <a:lum bright="-23000" contrast="33000"/>
          </a:blip>
          <a:srcRect/>
          <a:stretch>
            <a:fillRect/>
          </a:stretch>
        </p:blipFill>
        <p:spPr bwMode="auto">
          <a:xfrm>
            <a:off x="6444209" y="1700807"/>
            <a:ext cx="2699792" cy="2633943"/>
          </a:xfrm>
          <a:prstGeom prst="rect">
            <a:avLst/>
          </a:prstGeom>
          <a:noFill/>
        </p:spPr>
      </p:pic>
      <p:pic>
        <p:nvPicPr>
          <p:cNvPr id="31750" name="Picture 6" descr="C:\Documents and Settings\mat\Dokumenty\Obrázky\indukce.bmp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  <a:lum bright="3000" contrast="100000"/>
          </a:blip>
          <a:srcRect/>
          <a:stretch>
            <a:fillRect/>
          </a:stretch>
        </p:blipFill>
        <p:spPr bwMode="auto">
          <a:xfrm>
            <a:off x="5652120" y="5157192"/>
            <a:ext cx="3000396" cy="114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4919</TotalTime>
  <Words>1294</Words>
  <Application>Microsoft Office PowerPoint</Application>
  <PresentationFormat>Předvádění na obrazovce (4:3)</PresentationFormat>
  <Paragraphs>408</Paragraphs>
  <Slides>40</Slides>
  <Notes>11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2" baseType="lpstr">
      <vt:lpstr>Výchozí návrh</vt:lpstr>
      <vt:lpstr>Rovnice</vt:lpstr>
      <vt:lpstr>  Magnetické pole  </vt:lpstr>
      <vt:lpstr>Stacionární magnetické pole</vt:lpstr>
      <vt:lpstr>Stacionární magnetické pole</vt:lpstr>
      <vt:lpstr>Stacionární magnetické pole</vt:lpstr>
      <vt:lpstr>Stacionární magnetické pole</vt:lpstr>
      <vt:lpstr>Stacionární magnetické pole</vt:lpstr>
      <vt:lpstr>Stacionární magnetické pole</vt:lpstr>
      <vt:lpstr>Stacionární magnetické pole</vt:lpstr>
      <vt:lpstr>Magnetické pole vodiče  s proudem</vt:lpstr>
      <vt:lpstr>Magnetické pole vodiče  s proudem</vt:lpstr>
      <vt:lpstr>Stacionární magnetické pole</vt:lpstr>
      <vt:lpstr>Stacionární magnetické pole</vt:lpstr>
      <vt:lpstr>Stacionární magnetické pole</vt:lpstr>
      <vt:lpstr>Stacionární magnetické pole</vt:lpstr>
      <vt:lpstr>Příklad:</vt:lpstr>
      <vt:lpstr>Stacionární magnetické pole</vt:lpstr>
      <vt:lpstr>Stacionární magnetické pole</vt:lpstr>
      <vt:lpstr>Stacionární magnetické pole</vt:lpstr>
      <vt:lpstr>Stacionární magnetické pole</vt:lpstr>
      <vt:lpstr>Stacionární magnetické pole</vt:lpstr>
      <vt:lpstr>Stacionární magnetické pole</vt:lpstr>
      <vt:lpstr>Stacionární magnetické pole</vt:lpstr>
      <vt:lpstr>Stacionární magnetické pole</vt:lpstr>
      <vt:lpstr>Stacionární magnetické pole</vt:lpstr>
      <vt:lpstr>Stacionární magnetické pole</vt:lpstr>
      <vt:lpstr>Stacionární magnetické pole</vt:lpstr>
      <vt:lpstr>Stacionární magnetické pole</vt:lpstr>
      <vt:lpstr>Stacionární magnetické pole</vt:lpstr>
      <vt:lpstr>Nestacionární magnetické pole</vt:lpstr>
      <vt:lpstr>Nestacionární magnetické pole</vt:lpstr>
      <vt:lpstr>Nestacionární magnetické pole</vt:lpstr>
      <vt:lpstr>Nestacionární magnetické pole</vt:lpstr>
      <vt:lpstr>Nestacionární magnetické pole</vt:lpstr>
      <vt:lpstr>Nestacionární magnetické pole</vt:lpstr>
      <vt:lpstr>Nestacionární magnetické pole</vt:lpstr>
      <vt:lpstr>Nestacionární magnetické pole</vt:lpstr>
      <vt:lpstr>Příklad:</vt:lpstr>
      <vt:lpstr>Nestacionární magnetické pole</vt:lpstr>
      <vt:lpstr>Nestacionární magnetické pole</vt:lpstr>
      <vt:lpstr>Použitá literatura a www stránky</vt:lpstr>
    </vt:vector>
  </TitlesOfParts>
  <Company>projekce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Josef Čermák</dc:creator>
  <cp:lastModifiedBy>Petra</cp:lastModifiedBy>
  <cp:revision>489</cp:revision>
  <dcterms:created xsi:type="dcterms:W3CDTF">2005-08-09T19:25:46Z</dcterms:created>
  <dcterms:modified xsi:type="dcterms:W3CDTF">2011-11-14T16:33:34Z</dcterms:modified>
</cp:coreProperties>
</file>