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68" r:id="rId2"/>
    <p:sldId id="291" r:id="rId3"/>
    <p:sldId id="292" r:id="rId4"/>
    <p:sldId id="293" r:id="rId5"/>
    <p:sldId id="294" r:id="rId6"/>
    <p:sldId id="295" r:id="rId7"/>
    <p:sldId id="296" r:id="rId8"/>
    <p:sldId id="303" r:id="rId9"/>
    <p:sldId id="297" r:id="rId10"/>
    <p:sldId id="298" r:id="rId11"/>
    <p:sldId id="299" r:id="rId12"/>
    <p:sldId id="310" r:id="rId13"/>
    <p:sldId id="305" r:id="rId14"/>
    <p:sldId id="300" r:id="rId15"/>
    <p:sldId id="304" r:id="rId16"/>
    <p:sldId id="306" r:id="rId17"/>
    <p:sldId id="307" r:id="rId18"/>
    <p:sldId id="308" r:id="rId19"/>
    <p:sldId id="309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275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1A"/>
    <a:srgbClr val="000050"/>
    <a:srgbClr val="339966"/>
    <a:srgbClr val="2FC9FF"/>
    <a:srgbClr val="D68F00"/>
    <a:srgbClr val="005A9E"/>
    <a:srgbClr val="E2002B"/>
    <a:srgbClr val="00FF00"/>
    <a:srgbClr val="66FF99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28" autoAdjust="0"/>
    <p:restoredTop sz="97527" autoAdjust="0"/>
  </p:normalViewPr>
  <p:slideViewPr>
    <p:cSldViewPr>
      <p:cViewPr>
        <p:scale>
          <a:sx n="80" d="100"/>
          <a:sy n="80" d="100"/>
        </p:scale>
        <p:origin x="-108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27D1-D64B-4E6C-9889-82736D2A4BD8}" type="datetime1">
              <a:rPr lang="cs-CZ" smtClean="0"/>
              <a:pPr>
                <a:defRPr/>
              </a:pPr>
              <a:t>9.11.2010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D613C-D737-4496-A616-E5C5E177B556}" type="datetime1">
              <a:rPr lang="cs-CZ" smtClean="0"/>
              <a:pPr>
                <a:defRPr/>
              </a:pPr>
              <a:t>9.11.2010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7CA-DBFD-4E90-8020-6264EA706AB1}" type="datetime1">
              <a:rPr lang="cs-CZ" smtClean="0"/>
              <a:pPr>
                <a:defRPr/>
              </a:pPr>
              <a:t>9.11.2010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EA05-364E-4118-8648-5CEC47625723}" type="datetime1">
              <a:rPr lang="cs-CZ" smtClean="0"/>
              <a:pPr>
                <a:defRPr/>
              </a:pPr>
              <a:t>9.11.2010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4BDF-C2FD-4E1C-9ABE-8D9970A18BEA}" type="datetime1">
              <a:rPr lang="cs-CZ" smtClean="0"/>
              <a:pPr>
                <a:defRPr/>
              </a:pPr>
              <a:t>9.11.2010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7A470-D2D6-4A26-AF0C-FD6681D71A59}" type="datetime1">
              <a:rPr lang="cs-CZ" smtClean="0"/>
              <a:pPr>
                <a:defRPr/>
              </a:pPr>
              <a:t>9.11.2010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47D3-AD0F-4B21-B67D-BD8B5091A6F7}" type="datetime1">
              <a:rPr lang="cs-CZ" smtClean="0"/>
              <a:pPr>
                <a:defRPr/>
              </a:pPr>
              <a:t>9.11.2010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FA07-670F-4A14-9616-7C622650F3E8}" type="datetime1">
              <a:rPr lang="cs-CZ" smtClean="0"/>
              <a:pPr>
                <a:defRPr/>
              </a:pPr>
              <a:t>9.11.2010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FE33-5FF4-419F-A93D-E0250EFBF0BE}" type="datetime1">
              <a:rPr lang="cs-CZ" smtClean="0"/>
              <a:pPr>
                <a:defRPr/>
              </a:pPr>
              <a:t>9.11.2010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A052-CF60-4DB7-A4AB-463C31325EAE}" type="datetime1">
              <a:rPr lang="cs-CZ" smtClean="0"/>
              <a:pPr>
                <a:defRPr/>
              </a:pPr>
              <a:t>9.11.2010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5FCD-5FA6-4F78-BBC4-80AF1ADB03B3}" type="datetime1">
              <a:rPr lang="cs-CZ" smtClean="0"/>
              <a:pPr>
                <a:defRPr/>
              </a:pPr>
              <a:t>9.11.2010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E6C64-9525-4219-BA1E-01496C452A44}" type="datetime1">
              <a:rPr lang="cs-CZ" smtClean="0"/>
              <a:pPr>
                <a:defRPr/>
              </a:pPr>
              <a:t>9.11.2010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02F599C-C0AB-40E1-A155-28E83CD257C2}" type="datetime1">
              <a:rPr lang="cs-CZ" smtClean="0"/>
              <a:pPr>
                <a:defRPr/>
              </a:pPr>
              <a:t>9.11.2010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png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8.gi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5.gif"/><Relationship Id="rId4" Type="http://schemas.openxmlformats.org/officeDocument/2006/relationships/oleObject" Target="../embeddings/oleObject19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jpeg"/><Relationship Id="rId4" Type="http://schemas.openxmlformats.org/officeDocument/2006/relationships/image" Target="../media/image43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gi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285720" y="-142900"/>
            <a:ext cx="8786874" cy="1857388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Struktura a vlastnosti plynů</a:t>
            </a:r>
            <a: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454525"/>
          </a:xfrm>
        </p:spPr>
        <p:txBody>
          <a:bodyPr/>
          <a:lstStyle/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Ideální plyn</a:t>
            </a:r>
          </a:p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Stavová rovnice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 Děje v ideálním plynu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Práce plynu, Kruhový děj, Tepelné motory</a:t>
            </a:r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6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714752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Děje v ideálním plynu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eriod" startAt="2"/>
            </a:pPr>
            <a:r>
              <a:rPr lang="cs-CZ" sz="2800" dirty="0" err="1" smtClean="0">
                <a:solidFill>
                  <a:srgbClr val="00B0F0"/>
                </a:solidFill>
              </a:rPr>
              <a:t>Izochorický</a:t>
            </a:r>
            <a:r>
              <a:rPr lang="cs-CZ" sz="2800" dirty="0" smtClean="0">
                <a:solidFill>
                  <a:srgbClr val="00B0F0"/>
                </a:solidFill>
              </a:rPr>
              <a:t> děj </a:t>
            </a:r>
            <a:r>
              <a:rPr lang="cs-CZ" sz="2800" dirty="0" smtClean="0"/>
              <a:t>… V = </a:t>
            </a:r>
            <a:r>
              <a:rPr lang="cs-CZ" sz="2800" dirty="0" err="1" smtClean="0"/>
              <a:t>konst</a:t>
            </a:r>
            <a:r>
              <a:rPr lang="cs-CZ" sz="2800" dirty="0" smtClean="0"/>
              <a:t>.</a:t>
            </a:r>
          </a:p>
          <a:p>
            <a:pPr marL="514350" indent="-514350">
              <a:buFont typeface="+mj-lt"/>
              <a:buAutoNum type="arabicPeriod" startAt="2"/>
            </a:pPr>
            <a:endParaRPr lang="cs-CZ" sz="2800" dirty="0" smtClean="0"/>
          </a:p>
          <a:p>
            <a:pPr marL="514350" indent="-514350">
              <a:buFont typeface="+mj-lt"/>
              <a:buAutoNum type="arabicPeriod" startAt="2"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Zákon Charlesův </a:t>
            </a:r>
          </a:p>
          <a:p>
            <a:pPr marL="0" indent="0">
              <a:buNone/>
            </a:pPr>
            <a:r>
              <a:rPr lang="cs-CZ" sz="2800" dirty="0" smtClean="0"/>
              <a:t>Při </a:t>
            </a:r>
            <a:r>
              <a:rPr lang="cs-CZ" sz="2800" dirty="0" err="1" smtClean="0"/>
              <a:t>izochorickém</a:t>
            </a:r>
            <a:r>
              <a:rPr lang="cs-CZ" sz="2800" dirty="0" smtClean="0"/>
              <a:t> ději s ideálním plynem stálé hmotnosti je tlak plynu přímo úměrný jeho termodynamické teplotě.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Font typeface="+mj-lt"/>
              <a:buAutoNum type="arabicPeriod" startAt="2"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928662" y="2285992"/>
          <a:ext cx="1147762" cy="909638"/>
        </p:xfrm>
        <a:graphic>
          <a:graphicData uri="http://schemas.openxmlformats.org/presentationml/2006/ole">
            <p:oleObj spid="_x0000_s7171" name="Rovnice" r:id="rId3" imgW="545760" imgH="431640" progId="Equation.3">
              <p:embed/>
            </p:oleObj>
          </a:graphicData>
        </a:graphic>
      </p:graphicFrame>
      <p:sp>
        <p:nvSpPr>
          <p:cNvPr id="7" name="Šipka doprava 6"/>
          <p:cNvSpPr/>
          <p:nvPr/>
        </p:nvSpPr>
        <p:spPr>
          <a:xfrm>
            <a:off x="2285984" y="250030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3571868" y="2357430"/>
          <a:ext cx="1441450" cy="830263"/>
        </p:xfrm>
        <a:graphic>
          <a:graphicData uri="http://schemas.openxmlformats.org/presentationml/2006/ole">
            <p:oleObj spid="_x0000_s7172" name="Rovnice" r:id="rId4" imgW="685800" imgH="393480" progId="Equation.3">
              <p:embed/>
            </p:oleObj>
          </a:graphicData>
        </a:graphic>
      </p:graphicFrame>
      <p:grpSp>
        <p:nvGrpSpPr>
          <p:cNvPr id="11" name="Skupina 10"/>
          <p:cNvGrpSpPr/>
          <p:nvPr/>
        </p:nvGrpSpPr>
        <p:grpSpPr>
          <a:xfrm>
            <a:off x="6143636" y="1785926"/>
            <a:ext cx="2000264" cy="2555089"/>
            <a:chOff x="6786578" y="1785926"/>
            <a:chExt cx="2000264" cy="2555089"/>
          </a:xfrm>
        </p:grpSpPr>
        <p:pic>
          <p:nvPicPr>
            <p:cNvPr id="7174" name="Picture 6" descr="C:\Documents and Settings\Slečna Hlaváčková\Plocha\Obrázka fyz\image084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86578" y="1965701"/>
              <a:ext cx="2000264" cy="2375314"/>
            </a:xfrm>
            <a:prstGeom prst="rect">
              <a:avLst/>
            </a:prstGeom>
            <a:noFill/>
          </p:spPr>
        </p:pic>
        <p:sp>
          <p:nvSpPr>
            <p:cNvPr id="10" name="TextovéPole 9"/>
            <p:cNvSpPr txBox="1"/>
            <p:nvPr/>
          </p:nvSpPr>
          <p:spPr>
            <a:xfrm>
              <a:off x="7072330" y="1785926"/>
              <a:ext cx="15648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dirty="0" err="1" smtClean="0"/>
                <a:t>Izochora</a:t>
              </a:r>
              <a:endParaRPr lang="cs-CZ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Děje v ideálním plynu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eriod" startAt="3"/>
            </a:pPr>
            <a:r>
              <a:rPr lang="cs-CZ" sz="2800" dirty="0" smtClean="0">
                <a:solidFill>
                  <a:srgbClr val="00B0F0"/>
                </a:solidFill>
              </a:rPr>
              <a:t>Izobarický děj </a:t>
            </a:r>
            <a:r>
              <a:rPr lang="cs-CZ" sz="2800" dirty="0" smtClean="0"/>
              <a:t>… p = </a:t>
            </a:r>
            <a:r>
              <a:rPr lang="cs-CZ" sz="2800" dirty="0" err="1" smtClean="0"/>
              <a:t>konst</a:t>
            </a:r>
            <a:r>
              <a:rPr lang="cs-CZ" sz="2800" dirty="0" smtClean="0"/>
              <a:t>.</a:t>
            </a:r>
          </a:p>
          <a:p>
            <a:pPr marL="514350" indent="-514350">
              <a:buFont typeface="+mj-lt"/>
              <a:buAutoNum type="arabicPeriod" startAt="3"/>
            </a:pPr>
            <a:endParaRPr lang="cs-CZ" sz="2800" dirty="0" smtClean="0"/>
          </a:p>
          <a:p>
            <a:pPr marL="514350" indent="-514350">
              <a:buFont typeface="+mj-lt"/>
              <a:buAutoNum type="arabicPeriod" startAt="3"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Zákon Gay-</a:t>
            </a:r>
            <a:r>
              <a:rPr lang="cs-CZ" sz="2800" dirty="0" err="1" smtClean="0">
                <a:solidFill>
                  <a:srgbClr val="FF0000"/>
                </a:solidFill>
              </a:rPr>
              <a:t>Lussacův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Při izobarickém ději s ideálním plynem stálé hmotnosti je objem plynu přímo úměrný jeho termodynamické teplotě.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Font typeface="+mj-lt"/>
              <a:buAutoNum type="arabicPeriod" startAt="3"/>
            </a:pPr>
            <a:endParaRPr lang="cs-CZ" sz="2800" dirty="0" smtClean="0"/>
          </a:p>
          <a:p>
            <a:pPr marL="514350" indent="-514350">
              <a:buFont typeface="+mj-lt"/>
              <a:buAutoNum type="arabicPeriod" startAt="3"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000100" y="2500306"/>
          <a:ext cx="1068388" cy="909638"/>
        </p:xfrm>
        <a:graphic>
          <a:graphicData uri="http://schemas.openxmlformats.org/presentationml/2006/ole">
            <p:oleObj spid="_x0000_s8194" name="Rovnice" r:id="rId3" imgW="507960" imgH="431640" progId="Equation.3">
              <p:embed/>
            </p:oleObj>
          </a:graphicData>
        </a:graphic>
      </p:graphicFrame>
      <p:sp>
        <p:nvSpPr>
          <p:cNvPr id="6" name="Šipka doprava 5"/>
          <p:cNvSpPr/>
          <p:nvPr/>
        </p:nvSpPr>
        <p:spPr>
          <a:xfrm>
            <a:off x="2357422" y="2643182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3714744" y="2500306"/>
          <a:ext cx="1439862" cy="830263"/>
        </p:xfrm>
        <a:graphic>
          <a:graphicData uri="http://schemas.openxmlformats.org/presentationml/2006/ole">
            <p:oleObj spid="_x0000_s8195" name="Rovnice" r:id="rId4" imgW="685800" imgH="393480" progId="Equation.3">
              <p:embed/>
            </p:oleObj>
          </a:graphicData>
        </a:graphic>
      </p:graphicFrame>
      <p:grpSp>
        <p:nvGrpSpPr>
          <p:cNvPr id="10" name="Skupina 9"/>
          <p:cNvGrpSpPr/>
          <p:nvPr/>
        </p:nvGrpSpPr>
        <p:grpSpPr>
          <a:xfrm>
            <a:off x="5857884" y="2000240"/>
            <a:ext cx="2428892" cy="2428892"/>
            <a:chOff x="5929322" y="2000240"/>
            <a:chExt cx="2214578" cy="2286016"/>
          </a:xfrm>
        </p:grpSpPr>
        <p:pic>
          <p:nvPicPr>
            <p:cNvPr id="8" name="Obrázek 7" descr="fil_1127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29322" y="2071678"/>
              <a:ext cx="2214578" cy="2214578"/>
            </a:xfrm>
            <a:prstGeom prst="rect">
              <a:avLst/>
            </a:prstGeom>
          </p:spPr>
        </p:pic>
        <p:sp>
          <p:nvSpPr>
            <p:cNvPr id="9" name="TextovéPole 8"/>
            <p:cNvSpPr txBox="1"/>
            <p:nvPr/>
          </p:nvSpPr>
          <p:spPr>
            <a:xfrm>
              <a:off x="6429388" y="2000240"/>
              <a:ext cx="13853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dirty="0" smtClean="0"/>
                <a:t>Izobara</a:t>
              </a:r>
              <a:endParaRPr lang="cs-CZ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Děje v ideálním plynu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857784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eriod" startAt="4"/>
            </a:pPr>
            <a:r>
              <a:rPr lang="cs-CZ" sz="2800" dirty="0" smtClean="0">
                <a:solidFill>
                  <a:srgbClr val="00B0F0"/>
                </a:solidFill>
              </a:rPr>
              <a:t>Adiabatický děj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err="1" smtClean="0">
                <a:solidFill>
                  <a:srgbClr val="FF0000"/>
                </a:solidFill>
              </a:rPr>
              <a:t>Poissonův</a:t>
            </a:r>
            <a:r>
              <a:rPr lang="cs-CZ" sz="2800" dirty="0" smtClean="0">
                <a:solidFill>
                  <a:srgbClr val="FF0000"/>
                </a:solidFill>
              </a:rPr>
              <a:t> zákon</a:t>
            </a:r>
          </a:p>
          <a:p>
            <a:pPr marL="0" indent="0">
              <a:buNone/>
            </a:pPr>
            <a:r>
              <a:rPr lang="cs-CZ" sz="2800" dirty="0" smtClean="0"/>
              <a:t>Nedochází k tepelné výměně mezi plynem a okolím.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pic>
        <p:nvPicPr>
          <p:cNvPr id="31746" name="Picture 2" descr="C:\Documents and Settings\Slečna Hlaváčková\Plocha\Obrázka fyz\image1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1857364"/>
            <a:ext cx="2241100" cy="2214578"/>
          </a:xfrm>
          <a:prstGeom prst="rect">
            <a:avLst/>
          </a:prstGeom>
          <a:noFill/>
        </p:spPr>
      </p:pic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4143372" y="2643182"/>
          <a:ext cx="1785937" cy="482600"/>
        </p:xfrm>
        <a:graphic>
          <a:graphicData uri="http://schemas.openxmlformats.org/presentationml/2006/ole">
            <p:oleObj spid="_x0000_s32770" name="Rovnice" r:id="rId4" imgW="850680" imgH="228600" progId="Equation.3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071538" y="5429264"/>
          <a:ext cx="985838" cy="965200"/>
        </p:xfrm>
        <a:graphic>
          <a:graphicData uri="http://schemas.openxmlformats.org/presentationml/2006/ole">
            <p:oleObj spid="_x0000_s32771" name="Rovnice" r:id="rId5" imgW="469800" imgH="457200" progId="Equation.3">
              <p:embed/>
            </p:oleObj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3286116" y="5572140"/>
            <a:ext cx="37032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/>
              <a:t>Poissonova</a:t>
            </a:r>
            <a:r>
              <a:rPr lang="cs-CZ" sz="2800" dirty="0" smtClean="0"/>
              <a:t> konstanta</a:t>
            </a:r>
            <a:endParaRPr lang="cs-CZ" sz="2800" dirty="0"/>
          </a:p>
        </p:txBody>
      </p:sp>
      <p:sp>
        <p:nvSpPr>
          <p:cNvPr id="9" name="Šipka doprava 8"/>
          <p:cNvSpPr/>
          <p:nvPr/>
        </p:nvSpPr>
        <p:spPr>
          <a:xfrm>
            <a:off x="2928926" y="2643182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857224" y="2643182"/>
          <a:ext cx="1762125" cy="482600"/>
        </p:xfrm>
        <a:graphic>
          <a:graphicData uri="http://schemas.openxmlformats.org/presentationml/2006/ole">
            <p:oleObj spid="_x0000_s32772" name="Rovnice" r:id="rId6" imgW="838080" imgH="228600" progId="Equation.3">
              <p:embed/>
            </p:oleObj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2285984" y="5643578"/>
          <a:ext cx="785818" cy="449039"/>
        </p:xfrm>
        <a:graphic>
          <a:graphicData uri="http://schemas.openxmlformats.org/presentationml/2006/ole">
            <p:oleObj spid="_x0000_s32773" name="Rovnice" r:id="rId7" imgW="3553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Při teplotě 15 °C byl naměřen tlak ideálního plynu P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. Vypočti, při které teplotě bude naměřen dvojnásobný tlak, je-li objem plynu konstantní.</a:t>
            </a: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303 °C</a:t>
            </a:r>
            <a:endParaRPr lang="cs-CZ" sz="2800" baseline="30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714480" y="5643578"/>
            <a:ext cx="1285884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Práce plynu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Plyn, který je ve válci s pohyblivým pístem může konat práci.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cs-CZ" sz="2800" dirty="0" smtClean="0">
                <a:solidFill>
                  <a:srgbClr val="00B0F0"/>
                </a:solidFill>
              </a:rPr>
              <a:t>Izobarický děj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endParaRPr lang="cs-CZ" sz="2800" dirty="0" smtClean="0"/>
          </a:p>
          <a:p>
            <a:pPr marL="361950" indent="-361950">
              <a:buFontTx/>
              <a:buChar char="-"/>
            </a:pPr>
            <a:r>
              <a:rPr lang="cs-CZ" sz="2800" dirty="0" smtClean="0"/>
              <a:t>plyn přijme teplo Q, podle 1. věty termodynamiky je přemění na vnitřní energii U a vykoná práci W</a:t>
            </a:r>
            <a:r>
              <a:rPr lang="cs-CZ" sz="2800" baseline="30000" dirty="0" smtClean="0"/>
              <a:t>´</a:t>
            </a:r>
          </a:p>
          <a:p>
            <a:pPr>
              <a:buFontTx/>
              <a:buChar char="-"/>
            </a:pPr>
            <a:r>
              <a:rPr lang="cs-CZ" sz="2800" dirty="0" smtClean="0"/>
              <a:t>píst se v důsledku stálé síly F posune směrem nahoru o ∆s</a:t>
            </a:r>
          </a:p>
          <a:p>
            <a:pPr>
              <a:buNone/>
            </a:pPr>
            <a:r>
              <a:rPr lang="cs-CZ" sz="2800" dirty="0" smtClean="0"/>
              <a:t> 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14348" y="6072206"/>
            <a:ext cx="1571636" cy="523220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W´=F∆S</a:t>
            </a:r>
            <a:endParaRPr lang="cs-CZ" sz="2800" dirty="0"/>
          </a:p>
        </p:txBody>
      </p:sp>
      <p:sp>
        <p:nvSpPr>
          <p:cNvPr id="7" name="Šipka doprava 6"/>
          <p:cNvSpPr/>
          <p:nvPr/>
        </p:nvSpPr>
        <p:spPr>
          <a:xfrm>
            <a:off x="2428860" y="614364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3571868" y="6072206"/>
            <a:ext cx="1785950" cy="523220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W´=</a:t>
            </a:r>
            <a:r>
              <a:rPr lang="cs-CZ" sz="2800" dirty="0" err="1" smtClean="0"/>
              <a:t>pS</a:t>
            </a:r>
            <a:r>
              <a:rPr lang="cs-CZ" sz="2800" dirty="0" smtClean="0"/>
              <a:t>∆s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643702" y="6000768"/>
            <a:ext cx="1714512" cy="523220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W´=p ∆ V</a:t>
            </a:r>
            <a:endParaRPr lang="cs-CZ" sz="2800" dirty="0"/>
          </a:p>
        </p:txBody>
      </p:sp>
      <p:sp>
        <p:nvSpPr>
          <p:cNvPr id="10" name="Šipka doprava 9"/>
          <p:cNvSpPr/>
          <p:nvPr/>
        </p:nvSpPr>
        <p:spPr>
          <a:xfrm>
            <a:off x="5500694" y="607220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Picture 2" descr="C:\Documents and Settings\Slečna Hlaváčková\Plocha\Obrázka fyz\image1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2357430"/>
            <a:ext cx="1088680" cy="187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Práce plynu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p-V diagram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Práce vykonaná při izobarickém ději, při němž plyn přejde ze stavu A do stavu B, je znázorněna obsahem obdélníku ležícího pod izobarou AB.  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pic>
        <p:nvPicPr>
          <p:cNvPr id="28675" name="Picture 3" descr="C:\Documents and Settings\Slečna Hlaváčková\Plocha\Obrázka fyz\image12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500306"/>
            <a:ext cx="2143140" cy="1984389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6000760" y="2928934"/>
            <a:ext cx="1857388" cy="523220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Q=∆U+W´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14678" y="2928934"/>
            <a:ext cx="1714512" cy="523220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W´=p ∆ V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Plyn uzavřený v nádobě s pohyblivým pístem zvětšil při stálém tlaku 4 </a:t>
            </a:r>
            <a:r>
              <a:rPr lang="cs-CZ" sz="2800" dirty="0" err="1" smtClean="0"/>
              <a:t>MPa</a:t>
            </a:r>
            <a:r>
              <a:rPr lang="cs-CZ" sz="2800" dirty="0" smtClean="0"/>
              <a:t> svůj objem o 100 cm</a:t>
            </a:r>
            <a:r>
              <a:rPr lang="cs-CZ" sz="2800" baseline="30000" dirty="0" smtClean="0"/>
              <a:t>3</a:t>
            </a:r>
            <a:r>
              <a:rPr lang="cs-CZ" sz="2800" dirty="0" smtClean="0"/>
              <a:t>. Jakou práci vykonal?</a:t>
            </a: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400 J</a:t>
            </a:r>
            <a:endParaRPr lang="cs-CZ" sz="2800" baseline="30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714480" y="5715016"/>
            <a:ext cx="1000132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Práce plynu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525963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eriod" startAt="2"/>
            </a:pPr>
            <a:r>
              <a:rPr lang="cs-CZ" sz="2800" dirty="0" smtClean="0">
                <a:solidFill>
                  <a:srgbClr val="00B0F0"/>
                </a:solidFill>
              </a:rPr>
              <a:t>Izotermický děj</a:t>
            </a:r>
          </a:p>
          <a:p>
            <a:pPr marL="361950" indent="-361950">
              <a:buFontTx/>
              <a:buChar char="-"/>
            </a:pPr>
            <a:r>
              <a:rPr lang="cs-CZ" sz="2800" dirty="0" smtClean="0"/>
              <a:t>tlaková síla působící na píst není stálá</a:t>
            </a:r>
            <a:endParaRPr lang="cs-CZ" sz="2800" baseline="30000" dirty="0" smtClean="0"/>
          </a:p>
          <a:p>
            <a:pPr>
              <a:buFontTx/>
              <a:buChar char="-"/>
            </a:pPr>
            <a:r>
              <a:rPr lang="cs-CZ" sz="2800" dirty="0" smtClean="0"/>
              <a:t>teplo přijaté ideálním plynem se rovná práci, kterou plyn při tomto ději vykoná</a:t>
            </a:r>
          </a:p>
          <a:p>
            <a:pPr indent="19050">
              <a:buNone/>
            </a:pPr>
            <a:r>
              <a:rPr lang="cs-CZ" sz="2800" dirty="0" smtClean="0"/>
              <a:t>T = </a:t>
            </a:r>
            <a:r>
              <a:rPr lang="cs-CZ" sz="2800" dirty="0" err="1" smtClean="0"/>
              <a:t>konst</a:t>
            </a:r>
            <a:r>
              <a:rPr lang="cs-CZ" sz="2800" dirty="0" smtClean="0"/>
              <a:t>., ∆ U = 0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Probíhá dokonalá výměna tepla</a:t>
            </a:r>
          </a:p>
          <a:p>
            <a:pPr>
              <a:buNone/>
            </a:pPr>
            <a:r>
              <a:rPr lang="cs-CZ" sz="2800" dirty="0" smtClean="0"/>
              <a:t>s okolím.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12" name="Šipka doprava 11"/>
          <p:cNvSpPr/>
          <p:nvPr/>
        </p:nvSpPr>
        <p:spPr>
          <a:xfrm>
            <a:off x="3857620" y="3714752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9699" name="Picture 3" descr="C:\Documents and Settings\Slečna Hlaváčková\Plocha\Obrázka fyz\image13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4357694"/>
            <a:ext cx="2605386" cy="2214578"/>
          </a:xfrm>
          <a:prstGeom prst="rect">
            <a:avLst/>
          </a:prstGeom>
          <a:noFill/>
        </p:spPr>
      </p:pic>
      <p:sp>
        <p:nvSpPr>
          <p:cNvPr id="14" name="TextovéPole 13"/>
          <p:cNvSpPr txBox="1"/>
          <p:nvPr/>
        </p:nvSpPr>
        <p:spPr>
          <a:xfrm>
            <a:off x="5072066" y="3714752"/>
            <a:ext cx="1357322" cy="523220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Q = W´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Práce plynu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525963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eriod" startAt="3"/>
            </a:pPr>
            <a:r>
              <a:rPr lang="cs-CZ" sz="2800" dirty="0" err="1" smtClean="0">
                <a:solidFill>
                  <a:srgbClr val="00B0F0"/>
                </a:solidFill>
              </a:rPr>
              <a:t>Izochorický</a:t>
            </a:r>
            <a:r>
              <a:rPr lang="cs-CZ" sz="2800" dirty="0" smtClean="0">
                <a:solidFill>
                  <a:srgbClr val="00B0F0"/>
                </a:solidFill>
              </a:rPr>
              <a:t> děj</a:t>
            </a:r>
          </a:p>
          <a:p>
            <a:pPr marL="361950" indent="0">
              <a:buNone/>
              <a:tabLst>
                <a:tab pos="3225800" algn="l"/>
              </a:tabLst>
            </a:pPr>
            <a:r>
              <a:rPr lang="cs-CZ" sz="2800" dirty="0" smtClean="0"/>
              <a:t>V = </a:t>
            </a:r>
            <a:r>
              <a:rPr lang="cs-CZ" sz="2800" dirty="0" err="1" smtClean="0"/>
              <a:t>konst</a:t>
            </a:r>
            <a:r>
              <a:rPr lang="cs-CZ" sz="2800" dirty="0" smtClean="0"/>
              <a:t>.	W´ = 0</a:t>
            </a:r>
            <a:endParaRPr lang="cs-CZ" sz="2800" baseline="30000" dirty="0" smtClean="0"/>
          </a:p>
          <a:p>
            <a:pPr>
              <a:buFontTx/>
              <a:buChar char="-"/>
            </a:pPr>
            <a:r>
              <a:rPr lang="cs-CZ" sz="2800" dirty="0" smtClean="0"/>
              <a:t>teplo přijaté ideálním plynem zvyšuje vnitřní energii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2500298" y="221455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4714876" y="221455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857884" y="2214554"/>
            <a:ext cx="1357322" cy="523220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Q = ∆U</a:t>
            </a:r>
            <a:endParaRPr lang="cs-CZ" sz="2800" dirty="0"/>
          </a:p>
        </p:txBody>
      </p:sp>
      <p:pic>
        <p:nvPicPr>
          <p:cNvPr id="30722" name="Picture 2" descr="C:\Documents and Settings\Slečna Hlaváčková\Plocha\Obrázka fyz\image08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857628"/>
            <a:ext cx="1928826" cy="22904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Práce plynu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786346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eriod" startAt="4"/>
            </a:pPr>
            <a:r>
              <a:rPr lang="cs-CZ" sz="2800" dirty="0" smtClean="0">
                <a:solidFill>
                  <a:srgbClr val="00B0F0"/>
                </a:solidFill>
              </a:rPr>
              <a:t>Adiabatický děj</a:t>
            </a:r>
          </a:p>
          <a:p>
            <a:pPr>
              <a:buFontTx/>
              <a:buChar char="-"/>
            </a:pPr>
            <a:r>
              <a:rPr lang="cs-CZ" sz="2800" dirty="0" smtClean="0"/>
              <a:t>vzniká při rychlém stlačení (kompresi) nebo rozepnutí (expanzi)</a:t>
            </a:r>
          </a:p>
          <a:p>
            <a:pPr>
              <a:buFontTx/>
              <a:buChar char="-"/>
            </a:pPr>
            <a:r>
              <a:rPr lang="cs-CZ" sz="2800" dirty="0" smtClean="0"/>
              <a:t>např. sifonová bombička, hustilka, vznětové motory atd.</a:t>
            </a:r>
          </a:p>
          <a:p>
            <a:pPr>
              <a:buNone/>
            </a:pPr>
            <a:r>
              <a:rPr lang="cs-CZ" sz="2800" dirty="0" smtClean="0"/>
              <a:t>Neprobíhá tepelná výměna mezi plynem a okolím</a:t>
            </a:r>
          </a:p>
          <a:p>
            <a:pPr>
              <a:buNone/>
            </a:pPr>
            <a:r>
              <a:rPr lang="cs-CZ" sz="2800" dirty="0" smtClean="0"/>
              <a:t>Plyn koná práci na úkor vnitřní energie.</a:t>
            </a:r>
          </a:p>
          <a:p>
            <a:pPr indent="19050">
              <a:buNone/>
            </a:pPr>
            <a:endParaRPr lang="cs-CZ" sz="1500" dirty="0" smtClean="0"/>
          </a:p>
          <a:p>
            <a:pPr indent="19050">
              <a:buNone/>
            </a:pPr>
            <a:endParaRPr lang="cs-CZ" sz="1500" dirty="0" smtClean="0"/>
          </a:p>
          <a:p>
            <a:pPr indent="19050">
              <a:buNone/>
            </a:pPr>
            <a:endParaRPr lang="cs-CZ" sz="1500" dirty="0" smtClean="0"/>
          </a:p>
          <a:p>
            <a:pPr indent="19050">
              <a:buNone/>
            </a:pPr>
            <a:r>
              <a:rPr lang="cs-CZ" sz="2800" dirty="0" smtClean="0"/>
              <a:t>Q = 0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FontTx/>
              <a:buChar char="-"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14" name="Šipka doprava 13"/>
          <p:cNvSpPr/>
          <p:nvPr/>
        </p:nvSpPr>
        <p:spPr>
          <a:xfrm>
            <a:off x="1785918" y="5929330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2928926" y="5929330"/>
            <a:ext cx="1643074" cy="523220"/>
          </a:xfrm>
          <a:prstGeom prst="rect">
            <a:avLst/>
          </a:prstGeom>
          <a:noFill/>
          <a:ln w="254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W´= - ∆U</a:t>
            </a:r>
            <a:endParaRPr lang="cs-CZ" sz="2800" dirty="0"/>
          </a:p>
        </p:txBody>
      </p:sp>
      <p:pic>
        <p:nvPicPr>
          <p:cNvPr id="37889" name="Picture 1" descr="C:\Documents and Settings\Slečna Hlaváčková\Plocha\Obrázka fyz\image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4572008"/>
            <a:ext cx="1344794" cy="1357322"/>
          </a:xfrm>
          <a:prstGeom prst="rect">
            <a:avLst/>
          </a:prstGeom>
          <a:noFill/>
        </p:spPr>
      </p:pic>
      <p:pic>
        <p:nvPicPr>
          <p:cNvPr id="37890" name="Picture 2" descr="C:\Documents and Settings\Slečna Hlaváčková\Plocha\Obrázka fyz\bombsif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96" y="1857364"/>
            <a:ext cx="1325883" cy="920752"/>
          </a:xfrm>
          <a:prstGeom prst="rect">
            <a:avLst/>
          </a:prstGeom>
          <a:noFill/>
        </p:spPr>
      </p:pic>
      <p:pic>
        <p:nvPicPr>
          <p:cNvPr id="37891" name="Picture 3" descr="C:\Documents and Settings\Slečna Hlaváčková\Plocha\Obrázka fyz\220px-T148_engi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64146" y="2786058"/>
            <a:ext cx="1579854" cy="1371601"/>
          </a:xfrm>
          <a:prstGeom prst="rect">
            <a:avLst/>
          </a:prstGeom>
          <a:noFill/>
        </p:spPr>
      </p:pic>
      <p:pic>
        <p:nvPicPr>
          <p:cNvPr id="37894" name="Picture 6" descr="C:\Documents and Settings\Slečna Hlaváčková\Plocha\Obrázka fyz\250px-Adiabata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5072074"/>
            <a:ext cx="2067310" cy="1785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Ideální plyn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180975" lvl="2" indent="-180975">
              <a:buClr>
                <a:schemeClr val="tx1"/>
              </a:buCl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Vlastnosti ideálního plynu:</a:t>
            </a:r>
          </a:p>
          <a:p>
            <a:pPr marL="180975" lvl="2" indent="-180975">
              <a:buClr>
                <a:schemeClr val="tx1"/>
              </a:buClr>
              <a:buFontTx/>
              <a:buChar char="-"/>
            </a:pPr>
            <a:r>
              <a:rPr lang="cs-CZ" sz="2800" dirty="0" smtClean="0">
                <a:solidFill>
                  <a:srgbClr val="00B0F0"/>
                </a:solidFill>
              </a:rPr>
              <a:t>rozměry molekul</a:t>
            </a:r>
            <a:r>
              <a:rPr lang="cs-CZ" sz="2800" dirty="0" smtClean="0"/>
              <a:t> jsou ve srovnání se střední vzdáleností molekul zanedbatelně malé</a:t>
            </a:r>
            <a:endParaRPr lang="cs-CZ" sz="2800" b="1" dirty="0" smtClean="0">
              <a:solidFill>
                <a:schemeClr val="bg1"/>
              </a:solidFill>
            </a:endParaRPr>
          </a:p>
          <a:p>
            <a:pPr marL="180975" lvl="2" indent="-180975">
              <a:buFontTx/>
              <a:buChar char="-"/>
            </a:pPr>
            <a:endParaRPr lang="cs-CZ" sz="2800" b="1" dirty="0" smtClean="0">
              <a:solidFill>
                <a:schemeClr val="bg1"/>
              </a:solidFill>
            </a:endParaRPr>
          </a:p>
          <a:p>
            <a:pPr marL="180975" lvl="2" indent="-180975">
              <a:buFontTx/>
              <a:buChar char="-"/>
            </a:pPr>
            <a:r>
              <a:rPr lang="cs-CZ" sz="2800" dirty="0" smtClean="0"/>
              <a:t>molekuly mimo vzájemné srážky </a:t>
            </a:r>
            <a:r>
              <a:rPr lang="cs-CZ" sz="2800" dirty="0" smtClean="0">
                <a:solidFill>
                  <a:srgbClr val="00B0F0"/>
                </a:solidFill>
              </a:rPr>
              <a:t>na sebe silově nepůsobí</a:t>
            </a:r>
          </a:p>
          <a:p>
            <a:pPr marL="180975" lvl="2" indent="-180975">
              <a:buNone/>
            </a:pPr>
            <a:endParaRPr lang="cs-CZ" sz="2800" dirty="0" smtClean="0"/>
          </a:p>
          <a:p>
            <a:pPr marL="180975" lvl="2" indent="-180975">
              <a:buNone/>
            </a:pPr>
            <a:r>
              <a:rPr lang="cs-CZ" sz="2800" dirty="0" smtClean="0"/>
              <a:t>-</a:t>
            </a:r>
            <a:r>
              <a:rPr lang="cs-CZ" sz="2800" b="1" dirty="0" smtClean="0"/>
              <a:t>	</a:t>
            </a:r>
            <a:r>
              <a:rPr lang="cs-CZ" sz="2800" dirty="0" smtClean="0"/>
              <a:t>vzájemné srážky molekul a </a:t>
            </a:r>
            <a:r>
              <a:rPr lang="cs-CZ" sz="2800" dirty="0" smtClean="0">
                <a:solidFill>
                  <a:srgbClr val="00B0F0"/>
                </a:solidFill>
              </a:rPr>
              <a:t>srážky</a:t>
            </a:r>
            <a:r>
              <a:rPr lang="cs-CZ" sz="2800" dirty="0" smtClean="0"/>
              <a:t> molekul se stěnami nádoby jsou </a:t>
            </a:r>
            <a:r>
              <a:rPr lang="cs-CZ" sz="2800" dirty="0" smtClean="0">
                <a:solidFill>
                  <a:srgbClr val="00B0F0"/>
                </a:solidFill>
              </a:rPr>
              <a:t>dokonalé pružné</a:t>
            </a:r>
          </a:p>
          <a:p>
            <a:pPr marL="1257300" lvl="2" indent="-342900"/>
            <a:endParaRPr lang="cs-CZ" sz="28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Ideální plyn zvětšil při stálém tlaku 8 </a:t>
            </a:r>
            <a:r>
              <a:rPr lang="cs-CZ" sz="2800" dirty="0" err="1" smtClean="0"/>
              <a:t>MPa</a:t>
            </a:r>
            <a:r>
              <a:rPr lang="cs-CZ" sz="2800" dirty="0" smtClean="0"/>
              <a:t> svůj objem o 0,5 m</a:t>
            </a:r>
            <a:r>
              <a:rPr lang="cs-CZ" sz="2800" baseline="30000" dirty="0" smtClean="0"/>
              <a:t>3 </a:t>
            </a:r>
            <a:r>
              <a:rPr lang="cs-CZ" sz="2800" dirty="0" smtClean="0"/>
              <a:t>a přijal při tom teplo 6 MJ. Urči změnu jeho vnitřní energie.</a:t>
            </a: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zvětšení o 2 MJ</a:t>
            </a:r>
            <a:endParaRPr lang="cs-CZ" sz="2800" baseline="30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714480" y="5643578"/>
            <a:ext cx="2714644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Kruhový děj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Konečný stav plynu je totožný s jeho počátečním stavem.</a:t>
            </a:r>
          </a:p>
          <a:p>
            <a:pPr marL="0" indent="0">
              <a:buNone/>
            </a:pPr>
            <a:r>
              <a:rPr lang="cs-CZ" sz="2800" dirty="0" smtClean="0"/>
              <a:t>Tepelný stroj: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  <a:tabLst>
                <a:tab pos="4667250" algn="l"/>
              </a:tabLst>
            </a:pPr>
            <a:r>
              <a:rPr lang="cs-CZ" sz="2800" dirty="0" smtClean="0"/>
              <a:t>p-V diagram 	W´= užitečná práce 	plynu jednoho cyklu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pic>
        <p:nvPicPr>
          <p:cNvPr id="33794" name="Picture 2" descr="C:\Documents and Settings\Slečna Hlaváčková\Plocha\Obrázka fyz\image14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4857760"/>
            <a:ext cx="2036413" cy="1857388"/>
          </a:xfrm>
          <a:prstGeom prst="rect">
            <a:avLst/>
          </a:prstGeom>
          <a:noFill/>
        </p:spPr>
      </p:pic>
      <p:pic>
        <p:nvPicPr>
          <p:cNvPr id="33795" name="Picture 3" descr="C:\Documents and Settings\Slečna Hlaváčková\Plocha\Obrázka fyz\image15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2214554"/>
            <a:ext cx="1857388" cy="2510376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3500430" y="535782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´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Kruhový děj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err="1" smtClean="0"/>
              <a:t>Carnotův</a:t>
            </a:r>
            <a:r>
              <a:rPr lang="cs-CZ" sz="2800" dirty="0" smtClean="0"/>
              <a:t> cyklus – tvoří jej dvě adiabaty a dvě izotermy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Účinnost kruhového děje: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4500562" y="5072074"/>
          <a:ext cx="3468688" cy="911225"/>
        </p:xfrm>
        <a:graphic>
          <a:graphicData uri="http://schemas.openxmlformats.org/presentationml/2006/ole">
            <p:oleObj spid="_x0000_s34819" name="Rovnice" r:id="rId3" imgW="1650960" imgH="431640" progId="Equation.3">
              <p:embed/>
            </p:oleObj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4572000" y="6143644"/>
          <a:ext cx="742954" cy="440269"/>
        </p:xfrm>
        <a:graphic>
          <a:graphicData uri="http://schemas.openxmlformats.org/presentationml/2006/ole">
            <p:oleObj spid="_x0000_s34820" name="Rovnice" r:id="rId4" imgW="342720" imgH="203040" progId="Equation.3">
              <p:embed/>
            </p:oleObj>
          </a:graphicData>
        </a:graphic>
      </p:graphicFrame>
      <p:pic>
        <p:nvPicPr>
          <p:cNvPr id="34821" name="Picture 5" descr="C:\Documents and Settings\Slečna Hlaváčková\Plocha\Obrázka fyz\Carnotuv_cyklu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57422" y="2421051"/>
            <a:ext cx="2786082" cy="2295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Tepelný stroj pracuje s účinností 0,25. Urči teplo, jaké motor předává do chladiče, jestliže z ohřívače přijme teplo 1 </a:t>
            </a:r>
            <a:r>
              <a:rPr lang="cs-CZ" sz="2800" dirty="0" err="1" smtClean="0"/>
              <a:t>kJ</a:t>
            </a:r>
            <a:r>
              <a:rPr lang="cs-CZ" sz="2800" dirty="0" smtClean="0"/>
              <a:t>.</a:t>
            </a: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750 J</a:t>
            </a:r>
            <a:endParaRPr lang="cs-CZ" sz="2800" baseline="30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714480" y="5715016"/>
            <a:ext cx="1071570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Kruhový děj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Druhý termodynamický zákon: </a:t>
            </a:r>
            <a:r>
              <a:rPr lang="cs-CZ" sz="2800" dirty="0" smtClean="0"/>
              <a:t>Není možné sestrojit periodicky pracující tepelný stroj, který by jen přijímal teplo od určitého tělesa a vykonával stejně velkou práci.</a:t>
            </a:r>
          </a:p>
          <a:p>
            <a:pPr marL="0" indent="0">
              <a:buFontTx/>
              <a:buChar char="-"/>
            </a:pPr>
            <a:r>
              <a:rPr lang="cs-CZ" sz="2800" dirty="0" smtClean="0">
                <a:solidFill>
                  <a:srgbClr val="FF0000"/>
                </a:solidFill>
              </a:rPr>
              <a:t> perpetuum mobile</a:t>
            </a:r>
          </a:p>
          <a:p>
            <a:pPr marL="0" indent="0">
              <a:buFontTx/>
              <a:buChar char="-"/>
            </a:pPr>
            <a:endParaRPr lang="cs-CZ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Třetí termodynamický zákon: </a:t>
            </a:r>
            <a:r>
              <a:rPr lang="cs-CZ" sz="2800" dirty="0" smtClean="0"/>
              <a:t>Základními fyzikálními ději nelze ochladit čistou pevnou látku na 0 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pic>
        <p:nvPicPr>
          <p:cNvPr id="45058" name="Picture 2" descr="C:\Documents and Settings\Slečna Hlaváčková\Plocha\Obrázka fyz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3116987"/>
            <a:ext cx="2071702" cy="1603899"/>
          </a:xfrm>
          <a:prstGeom prst="rect">
            <a:avLst/>
          </a:prstGeom>
          <a:noFill/>
        </p:spPr>
      </p:pic>
      <p:pic>
        <p:nvPicPr>
          <p:cNvPr id="45059" name="Picture 3" descr="C:\Documents and Settings\Slečna Hlaváčková\Plocha\Obrázka fyz\images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3357562"/>
            <a:ext cx="2143140" cy="1607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Tepelné motory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= stroje, které přeměňují část vnitřní energie paliva uvolněné hořením na energii mechanickou</a:t>
            </a:r>
          </a:p>
          <a:p>
            <a:pPr marL="0" indent="0">
              <a:buFont typeface="Wingdings" pitchFamily="2" charset="2"/>
              <a:buChar char="Ø"/>
            </a:pPr>
            <a:r>
              <a:rPr lang="cs-CZ" sz="2800" dirty="0" smtClean="0"/>
              <a:t> motory parní – </a:t>
            </a:r>
            <a:r>
              <a:rPr lang="cs-CZ" sz="2800" dirty="0" err="1" smtClean="0"/>
              <a:t>parní</a:t>
            </a:r>
            <a:r>
              <a:rPr lang="cs-CZ" sz="2800" dirty="0" smtClean="0"/>
              <a:t> stroj, parní turbína</a:t>
            </a:r>
          </a:p>
          <a:p>
            <a:pPr marL="0" indent="0">
              <a:buFont typeface="Wingdings" pitchFamily="2" charset="2"/>
              <a:buChar char="Ø"/>
            </a:pPr>
            <a:endParaRPr lang="cs-CZ" sz="2800" dirty="0" smtClean="0"/>
          </a:p>
          <a:p>
            <a:pPr marL="0" indent="0">
              <a:buFont typeface="Wingdings" pitchFamily="2" charset="2"/>
              <a:buChar char="Ø"/>
            </a:pPr>
            <a:endParaRPr lang="cs-CZ" sz="2800" dirty="0" smtClean="0"/>
          </a:p>
          <a:p>
            <a:pPr marL="0" indent="0">
              <a:buFont typeface="Wingdings" pitchFamily="2" charset="2"/>
              <a:buChar char="Ø"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pic>
        <p:nvPicPr>
          <p:cNvPr id="36866" name="Picture 2" descr="C:\Documents and Settings\Slečna Hlaváčková\Plocha\Obrázka fyz\parni_stro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2786058"/>
            <a:ext cx="2214546" cy="1807070"/>
          </a:xfrm>
          <a:prstGeom prst="rect">
            <a:avLst/>
          </a:prstGeom>
          <a:noFill/>
        </p:spPr>
      </p:pic>
      <p:pic>
        <p:nvPicPr>
          <p:cNvPr id="36867" name="Picture 3" descr="C:\Documents and Settings\Slečna Hlaváčková\Plocha\Obrázka fyz\parni-stroj-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286124"/>
            <a:ext cx="3333774" cy="2500330"/>
          </a:xfrm>
          <a:prstGeom prst="rect">
            <a:avLst/>
          </a:prstGeom>
          <a:noFill/>
        </p:spPr>
      </p:pic>
      <p:pic>
        <p:nvPicPr>
          <p:cNvPr id="36868" name="Picture 4" descr="C:\Documents and Settings\Slečna Hlaváčková\Plocha\Obrázka fyz\turbí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4357694"/>
            <a:ext cx="3382977" cy="23364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Tepelné motory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525963"/>
          </a:xfrm>
        </p:spPr>
        <p:txBody>
          <a:bodyPr/>
          <a:lstStyle/>
          <a:p>
            <a:pPr marL="266700" indent="-266700">
              <a:buFont typeface="Wingdings" pitchFamily="2" charset="2"/>
              <a:buChar char="Ø"/>
            </a:pPr>
            <a:r>
              <a:rPr lang="cs-CZ" sz="2800" dirty="0" smtClean="0"/>
              <a:t>motory spalovací – plynová turbína, zážehový motor dvoudobý a čtyřdobý, vznětový motor, proudovým motor a raketový motor</a:t>
            </a:r>
          </a:p>
          <a:p>
            <a:pPr marL="0" indent="0">
              <a:buFont typeface="Wingdings" pitchFamily="2" charset="2"/>
              <a:buChar char="Ø"/>
            </a:pPr>
            <a:endParaRPr lang="cs-CZ" sz="2800" dirty="0" smtClean="0"/>
          </a:p>
          <a:p>
            <a:pPr marL="0" indent="0">
              <a:buFont typeface="Wingdings" pitchFamily="2" charset="2"/>
              <a:buChar char="Ø"/>
            </a:pPr>
            <a:endParaRPr lang="cs-CZ" sz="2800" dirty="0" smtClean="0"/>
          </a:p>
          <a:p>
            <a:pPr marL="0" indent="0">
              <a:buFont typeface="Wingdings" pitchFamily="2" charset="2"/>
              <a:buChar char="Ø"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  <p:pic>
        <p:nvPicPr>
          <p:cNvPr id="37891" name="Picture 3" descr="C:\Documents and Settings\Slečna Hlaváčková\Plocha\Obrázka fyz\turbina_montaz_192_1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143248"/>
            <a:ext cx="2357454" cy="1571636"/>
          </a:xfrm>
          <a:prstGeom prst="rect">
            <a:avLst/>
          </a:prstGeom>
          <a:noFill/>
        </p:spPr>
      </p:pic>
      <p:pic>
        <p:nvPicPr>
          <p:cNvPr id="37893" name="Picture 5" descr="C:\Documents and Settings\Slečna Hlaváčková\Plocha\Obrázka fyz\image15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3214686"/>
            <a:ext cx="2571768" cy="3288637"/>
          </a:xfrm>
          <a:prstGeom prst="rect">
            <a:avLst/>
          </a:prstGeom>
          <a:noFill/>
        </p:spPr>
      </p:pic>
      <p:pic>
        <p:nvPicPr>
          <p:cNvPr id="37894" name="Picture 6" descr="C:\Documents and Settings\Slečna Hlaváčková\Plocha\Obrázka fyz\2dob-moto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4791076"/>
            <a:ext cx="2357454" cy="1923186"/>
          </a:xfrm>
          <a:prstGeom prst="rect">
            <a:avLst/>
          </a:prstGeom>
          <a:noFill/>
        </p:spPr>
      </p:pic>
      <p:pic>
        <p:nvPicPr>
          <p:cNvPr id="10" name="Picture 4" descr="C:\Documents and Settings\Slečna Hlaváčková\Plocha\Obrázka fyz\image1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2" y="3214686"/>
            <a:ext cx="2745016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Tepelné motory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525963"/>
          </a:xfrm>
        </p:spPr>
        <p:txBody>
          <a:bodyPr/>
          <a:lstStyle/>
          <a:p>
            <a:pPr marL="0" indent="0">
              <a:buNone/>
            </a:pPr>
            <a:endParaRPr lang="cs-CZ" sz="2800" dirty="0" smtClean="0"/>
          </a:p>
          <a:p>
            <a:pPr marL="0" indent="0">
              <a:buFont typeface="Wingdings" pitchFamily="2" charset="2"/>
              <a:buChar char="Ø"/>
            </a:pPr>
            <a:endParaRPr lang="cs-CZ" sz="2800" dirty="0" smtClean="0"/>
          </a:p>
          <a:p>
            <a:pPr marL="0" indent="0">
              <a:buFont typeface="Wingdings" pitchFamily="2" charset="2"/>
              <a:buChar char="Ø"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  <p:pic>
        <p:nvPicPr>
          <p:cNvPr id="38914" name="Picture 2" descr="C:\Documents and Settings\Slečna Hlaváčková\Plocha\Obrázka fyz\turbohridelovy-mot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85926"/>
            <a:ext cx="4500594" cy="3223708"/>
          </a:xfrm>
          <a:prstGeom prst="rect">
            <a:avLst/>
          </a:prstGeom>
          <a:noFill/>
        </p:spPr>
      </p:pic>
      <p:pic>
        <p:nvPicPr>
          <p:cNvPr id="38915" name="Picture 3" descr="C:\Documents and Settings\Slečna Hlaváčková\Plocha\Obrázka fyz\Space_Shuttle_Columbia_launch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3214685"/>
            <a:ext cx="3643338" cy="3069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85750" y="1714500"/>
            <a:ext cx="8229600" cy="5000648"/>
          </a:xfrm>
        </p:spPr>
        <p:txBody>
          <a:bodyPr/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100" b="1" dirty="0" smtClean="0"/>
              <a:t>Fyzika pro gymnázia – Molekulová fyzika a termika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doc. RNDr. Miroslava Široká,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Sbírka úloh pro střední školy</a:t>
            </a:r>
          </a:p>
          <a:p>
            <a:r>
              <a:rPr lang="cs-CZ" sz="2100" dirty="0" smtClean="0"/>
              <a:t>Oldřich Lepil a kolektiv</a:t>
            </a:r>
          </a:p>
          <a:p>
            <a:pPr>
              <a:buNone/>
            </a:pPr>
            <a:r>
              <a:rPr lang="cs-CZ" sz="2100" b="1" dirty="0" smtClean="0"/>
              <a:t>Fyzika pro střední školy</a:t>
            </a:r>
          </a:p>
          <a:p>
            <a:r>
              <a:rPr lang="cs-CZ" sz="2100" dirty="0" smtClean="0"/>
              <a:t>doc. RNDr. Oldřich Lepil,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err="1" smtClean="0"/>
              <a:t>Fyzweb.cz</a:t>
            </a:r>
            <a:endParaRPr lang="cs-CZ" sz="2100" b="1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Ideální plyn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786874" cy="4525963"/>
          </a:xfrm>
        </p:spPr>
        <p:txBody>
          <a:bodyPr/>
          <a:lstStyle/>
          <a:p>
            <a:pPr marL="2873375" lvl="2" indent="-2873375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Skutečné plyny </a:t>
            </a:r>
            <a:r>
              <a:rPr lang="cs-CZ" sz="2800" dirty="0" smtClean="0"/>
              <a:t>– při vysoké teplotě a nízkém tlaku se svými vlastnostmi přibližují k vlastnostem ideálního plynu</a:t>
            </a:r>
          </a:p>
          <a:p>
            <a:pPr marL="2424113" lvl="2" indent="-2424113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Ideální plyny </a:t>
            </a:r>
            <a:r>
              <a:rPr lang="cs-CZ" sz="2800" dirty="0" smtClean="0"/>
              <a:t>– celková potenciální energie je nulová (zanedbání vzájemného působení mezi molekulami)</a:t>
            </a:r>
          </a:p>
          <a:p>
            <a:pPr marL="2424113" lvl="2" indent="-361950">
              <a:buNone/>
            </a:pPr>
            <a:r>
              <a:rPr lang="cs-CZ" sz="2800" dirty="0" smtClean="0"/>
              <a:t>–  celková kinetická energie = vnitřní energie</a:t>
            </a:r>
          </a:p>
          <a:p>
            <a:pPr marL="2062163" lvl="2" indent="-268288">
              <a:buNone/>
            </a:pPr>
            <a:endParaRPr lang="cs-CZ" dirty="0" smtClean="0"/>
          </a:p>
          <a:p>
            <a:pPr marL="2062163" lvl="2" indent="-2062163">
              <a:buNone/>
            </a:pP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cs-CZ" sz="2800" dirty="0" smtClean="0"/>
              <a:t> </a:t>
            </a:r>
            <a:r>
              <a:rPr lang="cs-CZ" sz="2800" dirty="0" smtClean="0"/>
              <a:t>částic závisí přímo úměrně na teplotě </a:t>
            </a:r>
            <a:endParaRPr lang="cs-CZ" sz="2800" dirty="0" smtClean="0"/>
          </a:p>
          <a:p>
            <a:pPr marL="2062163" lvl="2" indent="-2062163">
              <a:buNone/>
            </a:pPr>
            <a:r>
              <a:rPr lang="cs-CZ" sz="2800" dirty="0" smtClean="0"/>
              <a:t>(</a:t>
            </a:r>
            <a:r>
              <a:rPr lang="cs-CZ" sz="2800" dirty="0" smtClean="0"/>
              <a:t>fyzik L. E. </a:t>
            </a:r>
            <a:r>
              <a:rPr lang="cs-CZ" sz="2800" dirty="0" err="1" smtClean="0"/>
              <a:t>Boltzmann</a:t>
            </a:r>
            <a:r>
              <a:rPr lang="cs-CZ" sz="2800" dirty="0" smtClean="0"/>
              <a:t>)</a:t>
            </a:r>
          </a:p>
          <a:p>
            <a:pPr marL="266700" lvl="2" indent="-266700">
              <a:buNone/>
            </a:pPr>
            <a:r>
              <a:rPr lang="cs-CZ" sz="2800" b="1" dirty="0" smtClean="0"/>
              <a:t>	</a:t>
            </a: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139952" y="5013176"/>
          <a:ext cx="1520825" cy="830262"/>
        </p:xfrm>
        <a:graphic>
          <a:graphicData uri="http://schemas.openxmlformats.org/presentationml/2006/ole">
            <p:oleObj spid="_x0000_s1026" name="Rovnice" r:id="rId3" imgW="723600" imgH="393480" progId="Equation.3">
              <p:embed/>
            </p:oleObj>
          </a:graphicData>
        </a:graphic>
      </p:graphicFrame>
      <p:sp>
        <p:nvSpPr>
          <p:cNvPr id="6" name="Šipka doprava 5"/>
          <p:cNvSpPr/>
          <p:nvPr/>
        </p:nvSpPr>
        <p:spPr>
          <a:xfrm>
            <a:off x="5868144" y="5157192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020272" y="4941168"/>
          <a:ext cx="1387475" cy="830263"/>
        </p:xfrm>
        <a:graphic>
          <a:graphicData uri="http://schemas.openxmlformats.org/presentationml/2006/ole">
            <p:oleObj spid="_x0000_s1027" name="Rovnice" r:id="rId4" imgW="660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Ideální plyn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857784"/>
          </a:xfrm>
        </p:spPr>
        <p:txBody>
          <a:bodyPr/>
          <a:lstStyle/>
          <a:p>
            <a:pPr>
              <a:buNone/>
              <a:tabLst>
                <a:tab pos="3225800" algn="l"/>
              </a:tabLst>
            </a:pPr>
            <a:r>
              <a:rPr lang="cs-CZ" sz="2800" dirty="0" smtClean="0"/>
              <a:t>střední kinetická energie molekul</a:t>
            </a:r>
          </a:p>
          <a:p>
            <a:pPr marL="361950" indent="354013">
              <a:buNone/>
            </a:pPr>
            <a:endParaRPr lang="cs-CZ" sz="2800" dirty="0" smtClean="0"/>
          </a:p>
          <a:p>
            <a:pPr marL="361950" indent="354013">
              <a:buNone/>
            </a:pPr>
            <a:endParaRPr lang="cs-CZ" sz="2800" dirty="0" smtClean="0"/>
          </a:p>
          <a:p>
            <a:pPr marL="0" indent="715963">
              <a:buNone/>
            </a:pPr>
            <a:r>
              <a:rPr lang="cs-CZ" sz="2800" dirty="0" smtClean="0"/>
              <a:t>k = 1,38 . 10</a:t>
            </a:r>
            <a:r>
              <a:rPr lang="cs-CZ" sz="2800" baseline="30000" dirty="0" smtClean="0"/>
              <a:t>-23</a:t>
            </a:r>
            <a:r>
              <a:rPr lang="cs-CZ" sz="2800" dirty="0" smtClean="0"/>
              <a:t> J.K</a:t>
            </a:r>
            <a:r>
              <a:rPr lang="cs-CZ" sz="2800" baseline="30000" dirty="0" smtClean="0"/>
              <a:t>-1</a:t>
            </a:r>
            <a:r>
              <a:rPr lang="cs-CZ" sz="2800" dirty="0" smtClean="0"/>
              <a:t> … </a:t>
            </a:r>
            <a:r>
              <a:rPr lang="cs-CZ" sz="2800" dirty="0" err="1" smtClean="0"/>
              <a:t>Boltzmannova</a:t>
            </a:r>
            <a:r>
              <a:rPr lang="cs-CZ" sz="2800" dirty="0" smtClean="0"/>
              <a:t> konstanta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  <a:tabLst>
                <a:tab pos="3225800" algn="l"/>
              </a:tabLst>
            </a:pPr>
            <a:r>
              <a:rPr lang="cs-CZ" sz="2800" dirty="0" smtClean="0"/>
              <a:t>střední kvadratická rychlost molekuly</a:t>
            </a:r>
          </a:p>
          <a:p>
            <a:pPr>
              <a:buNone/>
              <a:tabLst>
                <a:tab pos="3225800" algn="l"/>
              </a:tabLst>
            </a:pPr>
            <a:endParaRPr lang="cs-CZ" sz="2800" dirty="0" smtClean="0"/>
          </a:p>
          <a:p>
            <a:pPr>
              <a:buNone/>
              <a:tabLst>
                <a:tab pos="3225800" algn="l"/>
              </a:tabLst>
            </a:pPr>
            <a:endParaRPr lang="cs-CZ" sz="2800" dirty="0" smtClean="0"/>
          </a:p>
          <a:p>
            <a:pPr marL="715963" indent="-715963">
              <a:buNone/>
              <a:tabLst>
                <a:tab pos="3140075" algn="l"/>
              </a:tabLst>
            </a:pPr>
            <a:r>
              <a:rPr lang="cs-CZ" sz="2800" dirty="0" smtClean="0"/>
              <a:t>	m</a:t>
            </a:r>
            <a:r>
              <a:rPr lang="cs-CZ" sz="2800" baseline="-25000" dirty="0" smtClean="0"/>
              <a:t>0</a:t>
            </a:r>
            <a:r>
              <a:rPr lang="cs-CZ" sz="2800" dirty="0" smtClean="0"/>
              <a:t> = hmotnost jedné molekuly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85786" y="2214554"/>
          <a:ext cx="1814512" cy="830263"/>
        </p:xfrm>
        <a:graphic>
          <a:graphicData uri="http://schemas.openxmlformats.org/presentationml/2006/ole">
            <p:oleObj spid="_x0000_s2050" name="Rovnice" r:id="rId3" imgW="863280" imgH="39348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857224" y="4786322"/>
          <a:ext cx="1493838" cy="1017588"/>
        </p:xfrm>
        <a:graphic>
          <a:graphicData uri="http://schemas.openxmlformats.org/presentationml/2006/ole">
            <p:oleObj spid="_x0000_s2051" name="Rovnice" r:id="rId4" imgW="7110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Ideální plyn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střední hodnota tlaku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indent="373063">
              <a:buNone/>
            </a:pPr>
            <a:r>
              <a:rPr lang="el-GR" sz="2800" dirty="0" smtClean="0"/>
              <a:t>ρ </a:t>
            </a:r>
            <a:r>
              <a:rPr lang="cs-CZ" sz="2800" dirty="0" smtClean="0"/>
              <a:t>= hustota plynu</a:t>
            </a:r>
          </a:p>
          <a:p>
            <a:pPr indent="373063">
              <a:buNone/>
            </a:pPr>
            <a:r>
              <a:rPr lang="cs-CZ" sz="2800" dirty="0" err="1" smtClean="0"/>
              <a:t>v</a:t>
            </a:r>
            <a:r>
              <a:rPr lang="cs-CZ" sz="2800" baseline="-25000" dirty="0" err="1" smtClean="0"/>
              <a:t>k</a:t>
            </a:r>
            <a:r>
              <a:rPr lang="cs-CZ" sz="2800" dirty="0" smtClean="0"/>
              <a:t> = střední kvadratická rychlost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85786" y="2357430"/>
          <a:ext cx="1306512" cy="830262"/>
        </p:xfrm>
        <a:graphic>
          <a:graphicData uri="http://schemas.openxmlformats.org/presentationml/2006/ole">
            <p:oleObj spid="_x0000_s3074" name="Rovnice" r:id="rId3" imgW="622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Stavová 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Plyn v rovnovážném stavu, lze charakterizovat stavovými veličinami: 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termodynamickou teplotou </a:t>
            </a:r>
            <a:r>
              <a:rPr lang="cs-CZ" sz="2800" dirty="0" smtClean="0">
                <a:solidFill>
                  <a:srgbClr val="FF0000"/>
                </a:solidFill>
              </a:rPr>
              <a:t>T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tlakem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p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objemem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V </a:t>
            </a:r>
          </a:p>
          <a:p>
            <a:pPr marL="0" indent="0">
              <a:buNone/>
            </a:pPr>
            <a:r>
              <a:rPr lang="cs-CZ" sz="2800" dirty="0" smtClean="0"/>
              <a:t>(počtem částic N, látkovým množstvím n, hustou plynu </a:t>
            </a:r>
            <a:r>
              <a:rPr lang="el-GR" sz="2800" dirty="0" smtClean="0"/>
              <a:t>ρ, </a:t>
            </a:r>
            <a:r>
              <a:rPr lang="cs-CZ" sz="2800" dirty="0" smtClean="0"/>
              <a:t>hmotností plynu m atd.)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Stavová 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Rovnice, která vyjadřuje vztahy mezi těmito veličinami se nazývá </a:t>
            </a:r>
            <a:r>
              <a:rPr lang="cs-CZ" sz="2800" dirty="0" smtClean="0">
                <a:solidFill>
                  <a:srgbClr val="00B0F0"/>
                </a:solidFill>
              </a:rPr>
              <a:t>stavová rovnice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Při stavové změně ideálního plynu stálé hmotnosti je výraz </a:t>
            </a:r>
            <a:r>
              <a:rPr lang="cs-CZ" sz="2800" dirty="0" err="1" smtClean="0"/>
              <a:t>pV</a:t>
            </a:r>
            <a:r>
              <a:rPr lang="cs-CZ" sz="2800" dirty="0" smtClean="0"/>
              <a:t>/T konstantní.</a:t>
            </a:r>
          </a:p>
          <a:p>
            <a:pPr marL="0" indent="0">
              <a:buNone/>
            </a:pPr>
            <a:endParaRPr lang="cs-CZ" sz="28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42910" y="3071810"/>
          <a:ext cx="1654175" cy="909638"/>
        </p:xfrm>
        <a:graphic>
          <a:graphicData uri="http://schemas.openxmlformats.org/presentationml/2006/ole">
            <p:oleObj spid="_x0000_s5122" name="Rovnice" r:id="rId3" imgW="787320" imgH="431640" progId="Equation.3">
              <p:embed/>
            </p:oleObj>
          </a:graphicData>
        </a:graphic>
      </p:graphicFrame>
      <p:sp>
        <p:nvSpPr>
          <p:cNvPr id="6" name="Šipka doprava 5"/>
          <p:cNvSpPr/>
          <p:nvPr/>
        </p:nvSpPr>
        <p:spPr>
          <a:xfrm>
            <a:off x="2500298" y="328612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714744" y="3143248"/>
          <a:ext cx="1654175" cy="830263"/>
        </p:xfrm>
        <a:graphic>
          <a:graphicData uri="http://schemas.openxmlformats.org/presentationml/2006/ole">
            <p:oleObj spid="_x0000_s5123" name="Rovnice" r:id="rId4" imgW="7873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V nádobě uzavřené pístem je 5l vzduchu o teplotě 27°C a tlaku 100 </a:t>
            </a:r>
            <a:r>
              <a:rPr lang="cs-CZ" sz="2800" dirty="0" err="1" smtClean="0"/>
              <a:t>kPa</a:t>
            </a:r>
            <a:r>
              <a:rPr lang="cs-CZ" sz="2800" dirty="0" smtClean="0"/>
              <a:t>. Vzduch v nádobě ohřejeme na 37°C a jeho objem stlačíme na polovinu. Urči tlak plynu.</a:t>
            </a: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2,1 . 10</a:t>
            </a:r>
            <a:r>
              <a:rPr lang="cs-CZ" sz="2800" baseline="30000" dirty="0" smtClean="0"/>
              <a:t>5</a:t>
            </a:r>
            <a:r>
              <a:rPr lang="cs-CZ" sz="2800" dirty="0" smtClean="0"/>
              <a:t> </a:t>
            </a:r>
            <a:r>
              <a:rPr lang="cs-CZ" sz="2800" dirty="0" err="1" smtClean="0"/>
              <a:t>Pa</a:t>
            </a:r>
            <a:endParaRPr lang="cs-CZ" sz="2800" baseline="30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714480" y="5572140"/>
            <a:ext cx="2214578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Děje v ideálním plynu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Jsou děje, při nichž je vždy jedna ze stavových veličin konstantní.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cs-CZ" sz="2800" dirty="0" smtClean="0">
                <a:solidFill>
                  <a:srgbClr val="00B0F0"/>
                </a:solidFill>
              </a:rPr>
              <a:t>Izotermický děj </a:t>
            </a:r>
            <a:r>
              <a:rPr lang="cs-CZ" sz="2800" dirty="0" smtClean="0"/>
              <a:t>… T = </a:t>
            </a:r>
            <a:r>
              <a:rPr lang="cs-CZ" sz="2800" dirty="0" err="1" smtClean="0"/>
              <a:t>konst</a:t>
            </a:r>
            <a:r>
              <a:rPr lang="cs-CZ" sz="2800" dirty="0" smtClean="0"/>
              <a:t>.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cs-CZ" sz="2800" dirty="0" smtClean="0"/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 smtClean="0"/>
          </a:p>
          <a:p>
            <a:pPr marL="514350" indent="-514350">
              <a:buClr>
                <a:schemeClr val="tx1"/>
              </a:buCl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Zákon </a:t>
            </a:r>
            <a:r>
              <a:rPr lang="cs-CZ" sz="2800" dirty="0" err="1" smtClean="0">
                <a:solidFill>
                  <a:srgbClr val="FF0000"/>
                </a:solidFill>
              </a:rPr>
              <a:t>Boylův</a:t>
            </a:r>
            <a:r>
              <a:rPr lang="cs-CZ" sz="2800" dirty="0" smtClean="0">
                <a:solidFill>
                  <a:srgbClr val="FF0000"/>
                </a:solidFill>
              </a:rPr>
              <a:t>- </a:t>
            </a:r>
            <a:r>
              <a:rPr lang="cs-CZ" sz="2800" dirty="0" err="1" smtClean="0">
                <a:solidFill>
                  <a:srgbClr val="FF0000"/>
                </a:solidFill>
              </a:rPr>
              <a:t>Mariottův</a:t>
            </a:r>
            <a:r>
              <a:rPr lang="cs-CZ" sz="2800" dirty="0" smtClean="0">
                <a:solidFill>
                  <a:srgbClr val="FF0000"/>
                </a:solidFill>
              </a:rPr>
              <a:t> 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sz="2800" dirty="0" smtClean="0"/>
              <a:t>Při izotermickém ději s ideálním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sz="2800" dirty="0" smtClean="0"/>
              <a:t>plynem stálé hmotnosti je součin tlaku a objemu plynu konstantní.</a:t>
            </a:r>
          </a:p>
          <a:p>
            <a:pPr marL="514350" indent="-514350">
              <a:buClr>
                <a:schemeClr val="tx1"/>
              </a:buCl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85786" y="3429000"/>
          <a:ext cx="1520825" cy="455612"/>
        </p:xfrm>
        <a:graphic>
          <a:graphicData uri="http://schemas.openxmlformats.org/presentationml/2006/ole">
            <p:oleObj spid="_x0000_s6146" name="Rovnice" r:id="rId3" imgW="723600" imgH="215640" progId="Equation.3">
              <p:embed/>
            </p:oleObj>
          </a:graphicData>
        </a:graphic>
      </p:graphicFrame>
      <p:sp>
        <p:nvSpPr>
          <p:cNvPr id="6" name="Šipka doprava 5"/>
          <p:cNvSpPr/>
          <p:nvPr/>
        </p:nvSpPr>
        <p:spPr>
          <a:xfrm>
            <a:off x="2571736" y="3429000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714744" y="3429000"/>
          <a:ext cx="1600200" cy="428625"/>
        </p:xfrm>
        <a:graphic>
          <a:graphicData uri="http://schemas.openxmlformats.org/presentationml/2006/ole">
            <p:oleObj spid="_x0000_s6147" name="Rovnice" r:id="rId4" imgW="761760" imgH="203040" progId="Equation.3">
              <p:embed/>
            </p:oleObj>
          </a:graphicData>
        </a:graphic>
      </p:graphicFrame>
      <p:grpSp>
        <p:nvGrpSpPr>
          <p:cNvPr id="10" name="Skupina 9"/>
          <p:cNvGrpSpPr/>
          <p:nvPr/>
        </p:nvGrpSpPr>
        <p:grpSpPr>
          <a:xfrm>
            <a:off x="5786446" y="2428868"/>
            <a:ext cx="2381250" cy="2452688"/>
            <a:chOff x="6072198" y="2214554"/>
            <a:chExt cx="2381250" cy="2452688"/>
          </a:xfrm>
        </p:grpSpPr>
        <p:pic>
          <p:nvPicPr>
            <p:cNvPr id="8" name="Obrázek 7" descr="fil_1122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72198" y="2285992"/>
              <a:ext cx="2381250" cy="2381250"/>
            </a:xfrm>
            <a:prstGeom prst="rect">
              <a:avLst/>
            </a:prstGeom>
          </p:spPr>
        </p:pic>
        <p:sp>
          <p:nvSpPr>
            <p:cNvPr id="9" name="TextovéPole 8"/>
            <p:cNvSpPr txBox="1"/>
            <p:nvPr/>
          </p:nvSpPr>
          <p:spPr>
            <a:xfrm>
              <a:off x="6715140" y="2214554"/>
              <a:ext cx="15840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dirty="0" smtClean="0"/>
                <a:t>Izoterma</a:t>
              </a:r>
              <a:endParaRPr lang="cs-CZ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3659</TotalTime>
  <Words>903</Words>
  <Application>Microsoft Office PowerPoint</Application>
  <PresentationFormat>Předvádění na obrazovce (4:3)</PresentationFormat>
  <Paragraphs>257</Paragraphs>
  <Slides>28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0" baseType="lpstr">
      <vt:lpstr>Výchozí návrh</vt:lpstr>
      <vt:lpstr>Rovnice</vt:lpstr>
      <vt:lpstr>  Struktura a vlastnosti plynů  </vt:lpstr>
      <vt:lpstr>Ideální plyn</vt:lpstr>
      <vt:lpstr>Ideální plyn</vt:lpstr>
      <vt:lpstr>Ideální plyn</vt:lpstr>
      <vt:lpstr>Ideální plyn</vt:lpstr>
      <vt:lpstr>Stavová rovnice</vt:lpstr>
      <vt:lpstr>Stavová rovnice</vt:lpstr>
      <vt:lpstr>Příklad:</vt:lpstr>
      <vt:lpstr>Děje v ideálním plynu</vt:lpstr>
      <vt:lpstr>Děje v ideálním plynu</vt:lpstr>
      <vt:lpstr>Děje v ideálním plynu</vt:lpstr>
      <vt:lpstr>Děje v ideálním plynu</vt:lpstr>
      <vt:lpstr>Příklad:</vt:lpstr>
      <vt:lpstr>Práce plynu</vt:lpstr>
      <vt:lpstr>Práce plynu</vt:lpstr>
      <vt:lpstr>Příklad:</vt:lpstr>
      <vt:lpstr>Práce plynu</vt:lpstr>
      <vt:lpstr>Práce plynu</vt:lpstr>
      <vt:lpstr>Práce plynu</vt:lpstr>
      <vt:lpstr>Příklad:</vt:lpstr>
      <vt:lpstr>Kruhový děj</vt:lpstr>
      <vt:lpstr>Kruhový děj</vt:lpstr>
      <vt:lpstr>Příklad:</vt:lpstr>
      <vt:lpstr>Kruhový děj</vt:lpstr>
      <vt:lpstr>Tepelné motory</vt:lpstr>
      <vt:lpstr>Tepelné motory</vt:lpstr>
      <vt:lpstr>Tepelné motory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Čermák</dc:creator>
  <cp:lastModifiedBy>renata</cp:lastModifiedBy>
  <cp:revision>366</cp:revision>
  <dcterms:created xsi:type="dcterms:W3CDTF">2005-08-09T19:25:46Z</dcterms:created>
  <dcterms:modified xsi:type="dcterms:W3CDTF">2010-11-09T06:45:35Z</dcterms:modified>
</cp:coreProperties>
</file>