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68" r:id="rId2"/>
    <p:sldId id="291" r:id="rId3"/>
    <p:sldId id="300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01" r:id="rId15"/>
    <p:sldId id="275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1A"/>
    <a:srgbClr val="000050"/>
    <a:srgbClr val="339966"/>
    <a:srgbClr val="2FC9FF"/>
    <a:srgbClr val="D68F00"/>
    <a:srgbClr val="005A9E"/>
    <a:srgbClr val="E2002B"/>
    <a:srgbClr val="00FF00"/>
    <a:srgbClr val="66FF99"/>
    <a:srgbClr val="CC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28" autoAdjust="0"/>
    <p:restoredTop sz="97527" autoAdjust="0"/>
  </p:normalViewPr>
  <p:slideViewPr>
    <p:cSldViewPr>
      <p:cViewPr>
        <p:scale>
          <a:sx n="110" d="100"/>
          <a:sy n="110" d="100"/>
        </p:scale>
        <p:origin x="-87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1F917B-8A6A-48F8-8C5A-11AE72A736D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679779-763C-4349-8831-D43F6FF0B871}" type="slidenum">
              <a:rPr lang="cs-CZ" smtClean="0"/>
              <a:pPr/>
              <a:t>1</a:t>
            </a:fld>
            <a:endParaRPr lang="cs-CZ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127D1-D64B-4E6C-9889-82736D2A4BD8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69CAB-8D3D-43A6-AEDF-411A26F860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D613C-D737-4496-A616-E5C5E177B556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51CCD-0FD6-46E6-ACE3-2193B0A099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C77CA-DBFD-4E90-8020-6264EA706AB1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73ABB-AD6D-4ED3-B2E1-3E3DB2F86D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DEA05-364E-4118-8648-5CEC47625723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FEEA-6CA9-45CD-AFFE-BE28F672BCE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C4BDF-C2FD-4E1C-9ABE-8D9970A18BEA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C6EFA-C0B7-4F2F-918D-C2A042A2F7C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7A470-D2D6-4A26-AF0C-FD6681D71A59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D5612-2B59-42A5-A38A-751FE0DE3A6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247D3-AD0F-4B21-B67D-BD8B5091A6F7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E8EC1-9DA9-4885-B446-42C6B38C4A4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FA07-670F-4A14-9616-7C622650F3E8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D9621-4877-4367-B6D4-DA4DEDCBC22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3FE33-5FF4-419F-A93D-E0250EFBF0BE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A48B9-F62C-417E-9BA0-B931612EFD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9A052-CF60-4DB7-A4AB-463C31325EAE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FA6EF-2455-46A7-BC0E-51921AF6169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65FCD-5FA6-4F78-BBC4-80AF1ADB03B3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47BF-6BFC-42C4-B28F-2988593B8E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E6C64-9525-4219-BA1E-01496C452A44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BAED2-0663-49A4-A7A5-44F917658CD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402F599C-C0AB-40E1-A155-28E83CD257C2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4FD740-F1BD-4F64-B7FF-05832C702EF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285720" y="-142900"/>
            <a:ext cx="8786874" cy="1857388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6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Struktura a vlastnosti pevných látek</a:t>
            </a:r>
            <a:r>
              <a:rPr lang="cs-CZ" b="1" dirty="0" smtClean="0">
                <a:solidFill>
                  <a:srgbClr val="00B0F0"/>
                </a:solidFill>
                <a:cs typeface="Times New Roman" pitchFamily="18" charset="0"/>
              </a:rPr>
              <a:t/>
            </a:r>
            <a:br>
              <a:rPr lang="cs-CZ" b="1" dirty="0" smtClean="0">
                <a:solidFill>
                  <a:srgbClr val="00B0F0"/>
                </a:solidFill>
                <a:cs typeface="Times New Roman" pitchFamily="18" charset="0"/>
              </a:rPr>
            </a:b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 smtClean="0"/>
          </a:p>
        </p:txBody>
      </p:sp>
      <p:sp>
        <p:nvSpPr>
          <p:cNvPr id="5125" name="Zástupný symbol pro obsah 7"/>
          <p:cNvSpPr>
            <a:spLocks noGrp="1"/>
          </p:cNvSpPr>
          <p:nvPr>
            <p:ph idx="1"/>
          </p:nvPr>
        </p:nvSpPr>
        <p:spPr>
          <a:xfrm>
            <a:off x="285720" y="1714488"/>
            <a:ext cx="8643938" cy="4454525"/>
          </a:xfrm>
        </p:spPr>
        <p:txBody>
          <a:bodyPr/>
          <a:lstStyle/>
          <a:p>
            <a:pPr marL="180000" algn="ctr">
              <a:spcBef>
                <a:spcPts val="600"/>
              </a:spcBef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Struktura pevných látek</a:t>
            </a:r>
            <a:br>
              <a:rPr lang="cs-CZ" sz="2800" dirty="0" smtClean="0">
                <a:solidFill>
                  <a:srgbClr val="005A9E"/>
                </a:solidFill>
              </a:rPr>
            </a:br>
            <a:r>
              <a:rPr lang="cs-CZ" sz="2800" dirty="0" smtClean="0">
                <a:solidFill>
                  <a:srgbClr val="005A9E"/>
                </a:solidFill>
              </a:rPr>
              <a:t>Deformace pevného tělesa</a:t>
            </a:r>
            <a:br>
              <a:rPr lang="cs-CZ" sz="2800" dirty="0" smtClean="0">
                <a:solidFill>
                  <a:srgbClr val="005A9E"/>
                </a:solidFill>
              </a:rPr>
            </a:br>
            <a:r>
              <a:rPr lang="cs-CZ" sz="2800" dirty="0" err="1" smtClean="0">
                <a:solidFill>
                  <a:srgbClr val="005A9E"/>
                </a:solidFill>
              </a:rPr>
              <a:t>Hookův</a:t>
            </a:r>
            <a:r>
              <a:rPr lang="cs-CZ" sz="2800" dirty="0" smtClean="0">
                <a:solidFill>
                  <a:srgbClr val="005A9E"/>
                </a:solidFill>
              </a:rPr>
              <a:t> zákon</a:t>
            </a:r>
          </a:p>
          <a:p>
            <a:pPr marL="180000" algn="ctr">
              <a:spcBef>
                <a:spcPts val="600"/>
              </a:spcBef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Teplotní délková roztažnost </a:t>
            </a:r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r>
              <a:rPr lang="cs-CZ" sz="2400" dirty="0" smtClean="0"/>
              <a:t>Centrum pro virtuální a moderní metody a formy vzdělávání na Obchodní akademii T.G. Masaryka, Kostelec nad Orlicí </a:t>
            </a:r>
          </a:p>
          <a:p>
            <a:pPr algn="ctr">
              <a:buFontTx/>
              <a:buNone/>
            </a:pPr>
            <a:endParaRPr lang="cs-CZ" sz="2400" dirty="0" smtClean="0"/>
          </a:p>
        </p:txBody>
      </p:sp>
      <p:sp>
        <p:nvSpPr>
          <p:cNvPr id="5123" name="Zástupný symbol pro číslo snímku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3028EA-24B1-4A93-A6BF-07C4EADA47F5}" type="slidenum">
              <a:rPr lang="cs-CZ" smtClean="0"/>
              <a:pPr/>
              <a:t>1</a:t>
            </a:fld>
            <a:endParaRPr lang="cs-CZ" dirty="0" smtClean="0"/>
          </a:p>
        </p:txBody>
      </p:sp>
      <p:pic>
        <p:nvPicPr>
          <p:cNvPr id="6" name="Picture 1" descr="E:\projekt!!!!\logoProjektu%20%C5%99%C3%ADjen[1]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3714752"/>
            <a:ext cx="6215106" cy="13935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/>
          <a:lstStyle/>
          <a:p>
            <a:r>
              <a:rPr lang="cs-CZ" dirty="0" err="1" smtClean="0">
                <a:solidFill>
                  <a:srgbClr val="005A9E"/>
                </a:solidFill>
              </a:rPr>
              <a:t>Hookův</a:t>
            </a:r>
            <a:r>
              <a:rPr lang="cs-CZ" dirty="0" smtClean="0">
                <a:solidFill>
                  <a:srgbClr val="005A9E"/>
                </a:solidFill>
              </a:rPr>
              <a:t>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429684" cy="4786346"/>
          </a:xfrm>
        </p:spPr>
        <p:txBody>
          <a:bodyPr/>
          <a:lstStyle/>
          <a:p>
            <a:pPr marL="0" lvl="2" indent="0">
              <a:buClr>
                <a:schemeClr val="tx1"/>
              </a:buClr>
              <a:buNone/>
              <a:tabLst>
                <a:tab pos="3140075" algn="l"/>
              </a:tabLst>
            </a:pPr>
            <a:r>
              <a:rPr lang="cs-CZ" sz="2800" dirty="0" smtClean="0"/>
              <a:t>Působením deformujících sil se těleso prodlouží z původní délky l</a:t>
            </a:r>
            <a:r>
              <a:rPr lang="cs-CZ" sz="2800" baseline="-25000" dirty="0" smtClean="0"/>
              <a:t>1</a:t>
            </a:r>
            <a:r>
              <a:rPr lang="cs-CZ" sz="2800" dirty="0" smtClean="0"/>
              <a:t> na délku l. </a:t>
            </a:r>
          </a:p>
          <a:p>
            <a:pPr marL="0" lvl="2" indent="0">
              <a:buClr>
                <a:schemeClr val="tx1"/>
              </a:buClr>
              <a:buNone/>
              <a:tabLst>
                <a:tab pos="3140075" algn="l"/>
              </a:tabLst>
            </a:pPr>
            <a:r>
              <a:rPr lang="cs-CZ" sz="2800" dirty="0" smtClean="0"/>
              <a:t>Platí:</a:t>
            </a:r>
          </a:p>
          <a:p>
            <a:pPr marL="0" lvl="2" indent="0">
              <a:buClr>
                <a:schemeClr val="tx1"/>
              </a:buClr>
              <a:buNone/>
              <a:tabLst>
                <a:tab pos="3140075" algn="l"/>
              </a:tabLst>
            </a:pPr>
            <a:r>
              <a:rPr lang="cs-CZ" sz="2800" dirty="0" smtClean="0"/>
              <a:t>prodloužení:</a:t>
            </a:r>
          </a:p>
          <a:p>
            <a:pPr marL="0" lvl="2" indent="0">
              <a:buClr>
                <a:schemeClr val="tx1"/>
              </a:buClr>
              <a:buNone/>
              <a:tabLst>
                <a:tab pos="3140075" algn="l"/>
              </a:tabLst>
            </a:pPr>
            <a:r>
              <a:rPr lang="cs-CZ" sz="2800" dirty="0" smtClean="0"/>
              <a:t>relativní (poměrné) prodloužení:</a:t>
            </a:r>
          </a:p>
          <a:p>
            <a:pPr marL="0" lvl="2" indent="0">
              <a:buClr>
                <a:schemeClr val="tx1"/>
              </a:buClr>
              <a:buNone/>
              <a:tabLst>
                <a:tab pos="3140075" algn="l"/>
              </a:tabLst>
            </a:pPr>
            <a:r>
              <a:rPr lang="cs-CZ" sz="2800" dirty="0" err="1" smtClean="0">
                <a:solidFill>
                  <a:srgbClr val="FF0000"/>
                </a:solidFill>
              </a:rPr>
              <a:t>Hookův</a:t>
            </a:r>
            <a:r>
              <a:rPr lang="cs-CZ" sz="2800" dirty="0" smtClean="0">
                <a:solidFill>
                  <a:srgbClr val="FF0000"/>
                </a:solidFill>
              </a:rPr>
              <a:t> zákon</a:t>
            </a:r>
            <a:r>
              <a:rPr lang="cs-CZ" sz="2800" dirty="0" smtClean="0"/>
              <a:t>: Při pružné deformaci tahem je normálové napětí přímo úměrné relativnímu prodloužení.</a:t>
            </a:r>
          </a:p>
          <a:p>
            <a:pPr marL="3225800" lvl="2" indent="-3225800">
              <a:buClr>
                <a:schemeClr val="tx1"/>
              </a:buClr>
              <a:buNone/>
              <a:tabLst>
                <a:tab pos="2597150" algn="l"/>
              </a:tabLst>
            </a:pPr>
            <a:r>
              <a:rPr lang="cs-CZ" sz="2800" dirty="0" smtClean="0"/>
              <a:t>Platí:	E – modul pružnosti v tahu (látková konstanta)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428860" y="3214686"/>
            <a:ext cx="1500198" cy="523220"/>
          </a:xfrm>
          <a:prstGeom prst="rect">
            <a:avLst/>
          </a:prstGeom>
          <a:noFill/>
          <a:ln w="2540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∆l = </a:t>
            </a:r>
            <a:r>
              <a:rPr lang="cs-CZ" sz="2800" dirty="0" err="1" smtClean="0"/>
              <a:t>l</a:t>
            </a:r>
            <a:r>
              <a:rPr lang="cs-CZ" sz="2800" dirty="0" smtClean="0"/>
              <a:t> - l</a:t>
            </a:r>
            <a:r>
              <a:rPr lang="cs-CZ" sz="2800" baseline="-25000" dirty="0" smtClean="0"/>
              <a:t>1</a:t>
            </a:r>
            <a:endParaRPr lang="cs-CZ" sz="2800" baseline="-25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500694" y="3714752"/>
            <a:ext cx="1357322" cy="523220"/>
          </a:xfrm>
          <a:prstGeom prst="rect">
            <a:avLst/>
          </a:prstGeom>
          <a:noFill/>
          <a:ln w="2540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ε</a:t>
            </a:r>
            <a:r>
              <a:rPr lang="cs-CZ" sz="2800" dirty="0" smtClean="0"/>
              <a:t> = ∆l/l</a:t>
            </a:r>
            <a:r>
              <a:rPr lang="cs-CZ" sz="2800" baseline="-25000" dirty="0" smtClean="0"/>
              <a:t>1</a:t>
            </a:r>
            <a:endParaRPr lang="cs-CZ" sz="2800" baseline="-25000" dirty="0"/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1285852" y="5572140"/>
          <a:ext cx="1403350" cy="590550"/>
        </p:xfrm>
        <a:graphic>
          <a:graphicData uri="http://schemas.openxmlformats.org/presentationml/2006/ole">
            <p:oleObj spid="_x0000_s27652" name="Rovnice" r:id="rId3" imgW="545760" imgH="228600" progId="Equation.3">
              <p:embed/>
            </p:oleObj>
          </a:graphicData>
        </a:graphic>
      </p:graphicFrame>
      <p:pic>
        <p:nvPicPr>
          <p:cNvPr id="27653" name="Picture 5" descr="C:\Documents and Settings\Slečna Hlaváčková\Plocha\Obrázka fyz\Obrázek1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4" y="2214554"/>
            <a:ext cx="3214710" cy="14336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/>
          <a:lstStyle/>
          <a:p>
            <a:r>
              <a:rPr lang="cs-CZ" dirty="0" err="1" smtClean="0">
                <a:solidFill>
                  <a:srgbClr val="005A9E"/>
                </a:solidFill>
              </a:rPr>
              <a:t>Hookův</a:t>
            </a:r>
            <a:r>
              <a:rPr lang="cs-CZ" dirty="0" smtClean="0">
                <a:solidFill>
                  <a:srgbClr val="005A9E"/>
                </a:solidFill>
              </a:rPr>
              <a:t>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429684" cy="4786346"/>
          </a:xfrm>
        </p:spPr>
        <p:txBody>
          <a:bodyPr/>
          <a:lstStyle/>
          <a:p>
            <a:pPr marL="0" lvl="2" indent="0">
              <a:buClr>
                <a:schemeClr val="tx1"/>
              </a:buClr>
              <a:buNone/>
              <a:tabLst>
                <a:tab pos="3140075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Deformační diagram </a:t>
            </a:r>
            <a:r>
              <a:rPr lang="cs-CZ" sz="2800" dirty="0" smtClean="0"/>
              <a:t>– závislost normálového napětí na poměrném prodloužení.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pic>
        <p:nvPicPr>
          <p:cNvPr id="52226" name="Picture 2" descr="C:\Documents and Settings\Slečna Hlaváčková\Plocha\Obrázka fyz\fil_185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928934"/>
            <a:ext cx="3448323" cy="24981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Teplotní délková roztažnost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429684" cy="4786346"/>
          </a:xfrm>
        </p:spPr>
        <p:txBody>
          <a:bodyPr/>
          <a:lstStyle/>
          <a:p>
            <a:pPr marL="0" lvl="2" indent="0">
              <a:buClr>
                <a:schemeClr val="tx1"/>
              </a:buClr>
              <a:buNone/>
              <a:tabLst>
                <a:tab pos="3140075" algn="l"/>
              </a:tabLst>
            </a:pPr>
            <a:r>
              <a:rPr lang="cs-CZ" sz="2800" dirty="0" smtClean="0"/>
              <a:t>Změna délky tělesa je přímo úměrná změně teploty.</a:t>
            </a:r>
          </a:p>
          <a:p>
            <a:pPr marL="3770313" lvl="2" indent="-3770313">
              <a:buClr>
                <a:schemeClr val="tx1"/>
              </a:buClr>
              <a:buNone/>
              <a:tabLst>
                <a:tab pos="3140075" algn="l"/>
              </a:tabLst>
            </a:pPr>
            <a:r>
              <a:rPr lang="cs-CZ" sz="2800" dirty="0" smtClean="0"/>
              <a:t>Platí:	</a:t>
            </a:r>
            <a:r>
              <a:rPr lang="el-GR" sz="2800" dirty="0" smtClean="0"/>
              <a:t>α</a:t>
            </a:r>
            <a:r>
              <a:rPr lang="cs-CZ" sz="2800" dirty="0" smtClean="0"/>
              <a:t> – teplotní součinitel délkové roztažnosti</a:t>
            </a:r>
          </a:p>
          <a:p>
            <a:pPr marL="3770313" lvl="2" indent="-3770313">
              <a:buClr>
                <a:schemeClr val="tx1"/>
              </a:buClr>
              <a:buNone/>
              <a:tabLst>
                <a:tab pos="3406775" algn="l"/>
              </a:tabLst>
            </a:pPr>
            <a:r>
              <a:rPr lang="cs-CZ" sz="2800" dirty="0" smtClean="0"/>
              <a:t>	 – jednotkou je K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 </a:t>
            </a:r>
          </a:p>
          <a:p>
            <a:pPr marL="3770313" lvl="2" indent="-3770313">
              <a:buClr>
                <a:schemeClr val="tx1"/>
              </a:buClr>
              <a:buNone/>
              <a:tabLst>
                <a:tab pos="3140075" algn="l"/>
              </a:tabLst>
            </a:pPr>
            <a:r>
              <a:rPr lang="cs-CZ" sz="2800" dirty="0" smtClean="0"/>
              <a:t>	l</a:t>
            </a:r>
            <a:r>
              <a:rPr lang="cs-CZ" sz="2800" baseline="-25000" dirty="0" smtClean="0"/>
              <a:t>1</a:t>
            </a:r>
            <a:r>
              <a:rPr lang="cs-CZ" sz="2800" dirty="0" smtClean="0"/>
              <a:t> – počáteční délka tyče při teplotě t</a:t>
            </a:r>
            <a:r>
              <a:rPr lang="cs-CZ" sz="2800" baseline="-25000" dirty="0" smtClean="0"/>
              <a:t>1</a:t>
            </a:r>
            <a:r>
              <a:rPr lang="cs-CZ" sz="2800" dirty="0" smtClean="0"/>
              <a:t> </a:t>
            </a:r>
          </a:p>
          <a:p>
            <a:pPr marL="3770313" lvl="2" indent="-3770313">
              <a:buClr>
                <a:schemeClr val="tx1"/>
              </a:buClr>
              <a:buNone/>
              <a:tabLst>
                <a:tab pos="3140075" algn="l"/>
              </a:tabLst>
            </a:pPr>
            <a:r>
              <a:rPr lang="cs-CZ" sz="2800" dirty="0" smtClean="0"/>
              <a:t>	l – délka tyče při vyšší teplotě t</a:t>
            </a:r>
          </a:p>
          <a:p>
            <a:pPr marL="3770313" lvl="2" indent="-3770313">
              <a:buClr>
                <a:schemeClr val="tx1"/>
              </a:buClr>
              <a:buNone/>
              <a:tabLst>
                <a:tab pos="3140075" algn="l"/>
              </a:tabLst>
            </a:pPr>
            <a:r>
              <a:rPr lang="cs-CZ" sz="2800" dirty="0" smtClean="0"/>
              <a:t>	∆t – teplotní rozdíl</a:t>
            </a:r>
          </a:p>
          <a:p>
            <a:pPr marL="3770313" lvl="2" indent="-3770313">
              <a:buClr>
                <a:schemeClr val="tx1"/>
              </a:buClr>
              <a:buNone/>
              <a:tabLst>
                <a:tab pos="3140075" algn="l"/>
              </a:tabLst>
            </a:pPr>
            <a:r>
              <a:rPr lang="cs-CZ" sz="2800" dirty="0" smtClean="0"/>
              <a:t>	∆t = </a:t>
            </a:r>
            <a:r>
              <a:rPr lang="cs-CZ" sz="2800" dirty="0" err="1" smtClean="0"/>
              <a:t>t</a:t>
            </a:r>
            <a:r>
              <a:rPr lang="cs-CZ" sz="2800" dirty="0" smtClean="0"/>
              <a:t> – t</a:t>
            </a:r>
            <a:r>
              <a:rPr lang="cs-CZ" sz="2800" baseline="-25000" dirty="0" smtClean="0"/>
              <a:t>1 </a:t>
            </a:r>
            <a:r>
              <a:rPr lang="cs-CZ" sz="2800" dirty="0" smtClean="0"/>
              <a:t> </a:t>
            </a:r>
          </a:p>
          <a:p>
            <a:pPr marL="3770313" lvl="2" indent="-3770313">
              <a:buClr>
                <a:schemeClr val="tx1"/>
              </a:buClr>
              <a:buNone/>
              <a:tabLst>
                <a:tab pos="3140075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85852" y="2285992"/>
            <a:ext cx="1928826" cy="523220"/>
          </a:xfrm>
          <a:prstGeom prst="rect">
            <a:avLst/>
          </a:prstGeom>
          <a:noFill/>
          <a:ln w="2540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∆l = </a:t>
            </a:r>
            <a:r>
              <a:rPr lang="el-GR" sz="2800" dirty="0" smtClean="0"/>
              <a:t>α</a:t>
            </a:r>
            <a:r>
              <a:rPr lang="cs-CZ" sz="2800" dirty="0" smtClean="0"/>
              <a:t>l</a:t>
            </a:r>
            <a:r>
              <a:rPr lang="cs-CZ" sz="2800" baseline="-25000" dirty="0" smtClean="0"/>
              <a:t>1</a:t>
            </a:r>
            <a:r>
              <a:rPr lang="cs-CZ" sz="2800" dirty="0" smtClean="0"/>
              <a:t> ∆t</a:t>
            </a:r>
            <a:endParaRPr lang="cs-CZ" sz="2800" baseline="-25000" dirty="0"/>
          </a:p>
        </p:txBody>
      </p:sp>
      <p:pic>
        <p:nvPicPr>
          <p:cNvPr id="53251" name="Picture 3" descr="C:\Documents and Settings\Slečna Hlaváčková\Plocha\Obrázka fyz\Obrázek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214686"/>
            <a:ext cx="2928957" cy="1507613"/>
          </a:xfrm>
          <a:prstGeom prst="rect">
            <a:avLst/>
          </a:prstGeom>
          <a:noFill/>
        </p:spPr>
      </p:pic>
      <p:pic>
        <p:nvPicPr>
          <p:cNvPr id="53252" name="Picture 4" descr="C:\Documents and Settings\Slečna Hlaváčková\Plocha\Obrázka fyz\CA0S9IB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5168876"/>
            <a:ext cx="1357322" cy="1331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Teplotní délková roztažnost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429684" cy="4786346"/>
          </a:xfrm>
        </p:spPr>
        <p:txBody>
          <a:bodyPr/>
          <a:lstStyle/>
          <a:p>
            <a:pPr marL="3770313" lvl="2" indent="-3770313">
              <a:buClr>
                <a:schemeClr val="tx1"/>
              </a:buClr>
              <a:buNone/>
              <a:tabLst>
                <a:tab pos="3140075" algn="l"/>
              </a:tabLst>
            </a:pPr>
            <a:r>
              <a:rPr lang="cs-CZ" sz="2800" dirty="0" smtClean="0"/>
              <a:t>Platí: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214414" y="1714488"/>
            <a:ext cx="2286016" cy="523220"/>
          </a:xfrm>
          <a:prstGeom prst="rect">
            <a:avLst/>
          </a:prstGeom>
          <a:noFill/>
          <a:ln w="2540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l = l</a:t>
            </a:r>
            <a:r>
              <a:rPr lang="cs-CZ" sz="2800" baseline="-25000" dirty="0" smtClean="0"/>
              <a:t>1</a:t>
            </a:r>
            <a:r>
              <a:rPr lang="cs-CZ" sz="2800" dirty="0" smtClean="0"/>
              <a:t> (1+ </a:t>
            </a:r>
            <a:r>
              <a:rPr lang="el-GR" sz="2800" dirty="0" smtClean="0"/>
              <a:t>α</a:t>
            </a:r>
            <a:r>
              <a:rPr lang="cs-CZ" sz="2800" dirty="0" smtClean="0"/>
              <a:t>∆t)</a:t>
            </a:r>
            <a:endParaRPr lang="cs-CZ" sz="2800" baseline="-25000" dirty="0"/>
          </a:p>
        </p:txBody>
      </p:sp>
      <p:pic>
        <p:nvPicPr>
          <p:cNvPr id="54274" name="Picture 2" descr="C:\Documents and Settings\Slečna Hlaváčková\Plocha\Obrázka fyz\CAPN1XS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000372"/>
            <a:ext cx="1741778" cy="1157289"/>
          </a:xfrm>
          <a:prstGeom prst="rect">
            <a:avLst/>
          </a:prstGeom>
          <a:noFill/>
        </p:spPr>
      </p:pic>
      <p:pic>
        <p:nvPicPr>
          <p:cNvPr id="52226" name="Picture 2" descr="C:\Documents and Settings\Slečna Hlaváčková\Plocha\Obrázka fyz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3571876"/>
            <a:ext cx="1752609" cy="13055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01122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S jakým prodloužením je třeba počítat u kolejnice, která má při nejnižší teplotě délku 20 m, jestliže se teploty pohybují od -30 °C do 50 °C? </a:t>
            </a:r>
          </a:p>
          <a:p>
            <a:pPr marL="0" indent="0">
              <a:buNone/>
            </a:pPr>
            <a:r>
              <a:rPr lang="cs-CZ" sz="2800" dirty="0" smtClean="0"/>
              <a:t>(Součinitel </a:t>
            </a:r>
            <a:r>
              <a:rPr lang="el-GR" sz="2800" dirty="0" smtClean="0"/>
              <a:t>α</a:t>
            </a:r>
            <a:r>
              <a:rPr lang="cs-CZ" sz="2800" dirty="0" smtClean="0"/>
              <a:t> pro ocel je 1,2 </a:t>
            </a:r>
            <a:r>
              <a:rPr lang="cs-CZ" sz="2800" dirty="0" smtClean="0"/>
              <a:t>.10</a:t>
            </a:r>
            <a:r>
              <a:rPr lang="cs-CZ" sz="2800" baseline="30000" dirty="0" smtClean="0"/>
              <a:t>-5</a:t>
            </a:r>
            <a:r>
              <a:rPr lang="cs-CZ" sz="2800" dirty="0" smtClean="0"/>
              <a:t> </a:t>
            </a:r>
            <a:r>
              <a:rPr lang="cs-CZ" sz="2800" dirty="0" smtClean="0"/>
              <a:t>K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.)</a:t>
            </a: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1,9 cm</a:t>
            </a:r>
            <a:endParaRPr lang="cs-CZ" sz="2800" baseline="30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5" name="Ohnutý roh 4"/>
          <p:cNvSpPr/>
          <p:nvPr/>
        </p:nvSpPr>
        <p:spPr>
          <a:xfrm>
            <a:off x="1714480" y="5715016"/>
            <a:ext cx="1214446" cy="428628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Použitá literatura a www stránky</a:t>
            </a: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285750" y="1714500"/>
            <a:ext cx="8229600" cy="5000648"/>
          </a:xfrm>
        </p:spPr>
        <p:txBody>
          <a:bodyPr/>
          <a:lstStyle/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100" b="1" dirty="0" smtClean="0"/>
              <a:t>Fyzika pro gymnázia – Molekulová fyzika a termika</a:t>
            </a:r>
          </a:p>
          <a:p>
            <a:pPr>
              <a:buFont typeface="Arial" pitchFamily="34" charset="0"/>
              <a:buChar char="•"/>
            </a:pPr>
            <a:r>
              <a:rPr lang="cs-CZ" sz="2100" dirty="0" smtClean="0"/>
              <a:t>RNDr. Milan Bednařík,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r>
              <a:rPr lang="cs-CZ" sz="2100" dirty="0" smtClean="0"/>
              <a:t>doc. RNDr. Miroslava Široká,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pPr>
              <a:buNone/>
            </a:pPr>
            <a:r>
              <a:rPr lang="cs-CZ" sz="2100" b="1" dirty="0" smtClean="0"/>
              <a:t>Sbírka úloh pro střední školy</a:t>
            </a:r>
          </a:p>
          <a:p>
            <a:r>
              <a:rPr lang="cs-CZ" sz="2100" dirty="0" smtClean="0"/>
              <a:t>Oldřich Lepil a kolektiv</a:t>
            </a:r>
          </a:p>
          <a:p>
            <a:pPr>
              <a:buNone/>
            </a:pPr>
            <a:r>
              <a:rPr lang="cs-CZ" sz="2100" b="1" dirty="0" smtClean="0"/>
              <a:t>Fyzika pro střední školy</a:t>
            </a:r>
          </a:p>
          <a:p>
            <a:r>
              <a:rPr lang="cs-CZ" sz="2100" dirty="0" smtClean="0"/>
              <a:t>doc. RNDr. Oldřich Lepil,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r>
              <a:rPr lang="cs-CZ" sz="2100" dirty="0" smtClean="0"/>
              <a:t>RNDr. Milan Bednařík,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pPr>
              <a:buNone/>
            </a:pPr>
            <a:r>
              <a:rPr lang="cs-CZ" sz="2100" b="1" dirty="0" err="1" smtClean="0"/>
              <a:t>Fyzweb.cz</a:t>
            </a:r>
            <a:endParaRPr lang="cs-CZ" sz="2100" b="1" dirty="0" smtClean="0"/>
          </a:p>
          <a:p>
            <a:pPr>
              <a:buNone/>
            </a:pPr>
            <a:endParaRPr lang="cs-CZ" dirty="0" smtClean="0"/>
          </a:p>
        </p:txBody>
      </p:sp>
      <p:pic>
        <p:nvPicPr>
          <p:cNvPr id="10" name="Picture 2" descr="E:\projekt!!!!\logoProjektu%20%C5%99%C3%ADjen[1]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1857364"/>
            <a:ext cx="4248150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Struktura pevných látek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85926"/>
            <a:ext cx="8572560" cy="4714908"/>
          </a:xfrm>
        </p:spPr>
        <p:txBody>
          <a:bodyPr/>
          <a:lstStyle/>
          <a:p>
            <a:pPr marL="1698625" indent="-1698625">
              <a:buNone/>
            </a:pPr>
            <a:r>
              <a:rPr lang="cs-CZ" sz="2800" dirty="0" smtClean="0"/>
              <a:t>Pevné látky lze rozdělit do dvou skupin:</a:t>
            </a:r>
          </a:p>
          <a:p>
            <a:pPr marL="449263" indent="-449263">
              <a:buClr>
                <a:schemeClr val="tx1"/>
              </a:buClr>
              <a:buFont typeface="+mj-lt"/>
              <a:buAutoNum type="arabicParenR"/>
            </a:pPr>
            <a:r>
              <a:rPr lang="cs-CZ" sz="2800" dirty="0" smtClean="0">
                <a:solidFill>
                  <a:srgbClr val="00B0F0"/>
                </a:solidFill>
              </a:rPr>
              <a:t>krystalické</a:t>
            </a:r>
            <a:r>
              <a:rPr lang="cs-CZ" sz="2800" dirty="0" smtClean="0"/>
              <a:t> (krystaly)</a:t>
            </a:r>
          </a:p>
          <a:p>
            <a:pPr marL="449263" indent="-449263">
              <a:buClr>
                <a:schemeClr val="tx1"/>
              </a:buClr>
              <a:buFont typeface="+mj-lt"/>
              <a:buAutoNum type="arabicParenR"/>
            </a:pPr>
            <a:r>
              <a:rPr lang="cs-CZ" sz="2800" dirty="0" smtClean="0">
                <a:solidFill>
                  <a:srgbClr val="00B0F0"/>
                </a:solidFill>
              </a:rPr>
              <a:t>amorfní</a:t>
            </a:r>
            <a:r>
              <a:rPr lang="cs-CZ" sz="2800" dirty="0" smtClean="0"/>
              <a:t> (beztvaré)</a:t>
            </a:r>
          </a:p>
          <a:p>
            <a:pPr marL="0" indent="0">
              <a:buNone/>
            </a:pPr>
            <a:r>
              <a:rPr lang="cs-CZ" sz="2800" dirty="0" smtClean="0"/>
              <a:t>Krystalické látky jsou charakterizovány pravidelným uspořádáním částic z nichž jsou složeny. Vyskytují se jako monokrystaly nebo polykrystaly.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pic>
        <p:nvPicPr>
          <p:cNvPr id="33794" name="Picture 2" descr="C:\Documents and Settings\Slečna Hlaváčková\Plocha\Obrázka fyz\CAWDG0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1423344"/>
            <a:ext cx="1357322" cy="1829434"/>
          </a:xfrm>
          <a:prstGeom prst="rect">
            <a:avLst/>
          </a:prstGeom>
          <a:noFill/>
        </p:spPr>
      </p:pic>
      <p:pic>
        <p:nvPicPr>
          <p:cNvPr id="33795" name="Picture 3" descr="C:\Documents and Settings\Slečna Hlaváčková\Plocha\Obrázka fyz\CAYRWX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2214554"/>
            <a:ext cx="1571636" cy="1178728"/>
          </a:xfrm>
          <a:prstGeom prst="rect">
            <a:avLst/>
          </a:prstGeom>
          <a:noFill/>
        </p:spPr>
      </p:pic>
      <p:pic>
        <p:nvPicPr>
          <p:cNvPr id="33796" name="Picture 4" descr="C:\Documents and Settings\Slečna Hlaváčková\Plocha\Obrázka fyz\CAI7IZ6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2" y="4857760"/>
            <a:ext cx="1428760" cy="1293274"/>
          </a:xfrm>
          <a:prstGeom prst="rect">
            <a:avLst/>
          </a:prstGeom>
          <a:noFill/>
        </p:spPr>
      </p:pic>
      <p:pic>
        <p:nvPicPr>
          <p:cNvPr id="33797" name="Picture 5" descr="C:\Documents and Settings\Slečna Hlaváčková\Plocha\Obrázka fyz\CA492VK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8148" y="642918"/>
            <a:ext cx="1104900" cy="923925"/>
          </a:xfrm>
          <a:prstGeom prst="rect">
            <a:avLst/>
          </a:prstGeom>
          <a:noFill/>
        </p:spPr>
      </p:pic>
      <p:pic>
        <p:nvPicPr>
          <p:cNvPr id="33799" name="Picture 7" descr="C:\Documents and Settings\Slečna Hlaváčková\Plocha\Obrázka fyz\image009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5785" y="5072074"/>
            <a:ext cx="4414531" cy="128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Deformace pevného tělesa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143932" cy="4525963"/>
          </a:xfrm>
        </p:spPr>
        <p:txBody>
          <a:bodyPr/>
          <a:lstStyle/>
          <a:p>
            <a:pPr marL="0" lvl="2" indent="0">
              <a:buNone/>
              <a:tabLst>
                <a:tab pos="3140075" algn="l"/>
              </a:tabLst>
            </a:pPr>
            <a:r>
              <a:rPr lang="cs-CZ" sz="2800" dirty="0" smtClean="0"/>
              <a:t>Deformace = změna tvaru tělesa vyvolaná vnější silou. </a:t>
            </a:r>
          </a:p>
          <a:p>
            <a:pPr marL="0" lvl="2" indent="0">
              <a:buNone/>
              <a:tabLst>
                <a:tab pos="3140075" algn="l"/>
              </a:tabLst>
            </a:pPr>
            <a:r>
              <a:rPr lang="cs-CZ" sz="2800" dirty="0" smtClean="0"/>
              <a:t>Existují dva druhy deformace:</a:t>
            </a:r>
          </a:p>
          <a:p>
            <a:pPr marL="514350" lvl="2" indent="-514350">
              <a:buClr>
                <a:schemeClr val="tx1"/>
              </a:buClr>
              <a:buFont typeface="+mj-lt"/>
              <a:buAutoNum type="alphaLcParenR"/>
              <a:tabLst>
                <a:tab pos="3140075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elastická</a:t>
            </a:r>
            <a:r>
              <a:rPr lang="cs-CZ" sz="2800" dirty="0" smtClean="0"/>
              <a:t> (pružná) – přestane-li deformační síla působit, vrátí se těleso do původního stavu</a:t>
            </a:r>
          </a:p>
          <a:p>
            <a:pPr marL="514350" lvl="2" indent="-514350">
              <a:buClr>
                <a:schemeClr val="tx1"/>
              </a:buClr>
              <a:buNone/>
              <a:tabLst>
                <a:tab pos="3140075" algn="l"/>
              </a:tabLst>
            </a:pPr>
            <a:r>
              <a:rPr lang="cs-CZ" sz="2800" dirty="0" smtClean="0"/>
              <a:t>	- </a:t>
            </a:r>
            <a:r>
              <a:rPr lang="cs-CZ" sz="2800" dirty="0" smtClean="0">
                <a:solidFill>
                  <a:srgbClr val="FF0000"/>
                </a:solidFill>
              </a:rPr>
              <a:t>dočasná</a:t>
            </a:r>
            <a:r>
              <a:rPr lang="cs-CZ" sz="2800" dirty="0" smtClean="0"/>
              <a:t> deformace</a:t>
            </a:r>
          </a:p>
          <a:p>
            <a:pPr marL="534988" lvl="2" indent="-534988">
              <a:buClr>
                <a:schemeClr val="tx1"/>
              </a:buClr>
              <a:buFont typeface="+mj-lt"/>
              <a:buAutoNum type="alphaLcParenR" startAt="2"/>
            </a:pPr>
            <a:r>
              <a:rPr lang="cs-CZ" sz="2800" dirty="0" smtClean="0">
                <a:solidFill>
                  <a:srgbClr val="00B0F0"/>
                </a:solidFill>
              </a:rPr>
              <a:t>plastická</a:t>
            </a:r>
            <a:r>
              <a:rPr lang="cs-CZ" sz="2800" dirty="0" smtClean="0"/>
              <a:t> (tvárná) – změna tvaru tělesa je </a:t>
            </a:r>
            <a:r>
              <a:rPr lang="cs-CZ" sz="2800" dirty="0" smtClean="0">
                <a:solidFill>
                  <a:srgbClr val="FF0000"/>
                </a:solidFill>
              </a:rPr>
              <a:t>trvalá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pic>
        <p:nvPicPr>
          <p:cNvPr id="32769" name="Picture 1" descr="C:\Documents and Settings\Slečna Hlaváčková\Plocha\Obrázka fyz\CAFMZ6Z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2428868"/>
            <a:ext cx="1821660" cy="728664"/>
          </a:xfrm>
          <a:prstGeom prst="rect">
            <a:avLst/>
          </a:prstGeom>
          <a:noFill/>
        </p:spPr>
      </p:pic>
      <p:pic>
        <p:nvPicPr>
          <p:cNvPr id="32770" name="Picture 2" descr="C:\Documents and Settings\Slečna Hlaváčková\Plocha\Obrázka fyz\CAGHQRQ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5366333"/>
            <a:ext cx="1857388" cy="10011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Deformace pevného tělesa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143932" cy="4525963"/>
          </a:xfrm>
        </p:spPr>
        <p:txBody>
          <a:bodyPr/>
          <a:lstStyle/>
          <a:p>
            <a:pPr marL="0" lvl="2" indent="0">
              <a:buNone/>
              <a:tabLst>
                <a:tab pos="3140075" algn="l"/>
              </a:tabLst>
            </a:pPr>
            <a:r>
              <a:rPr lang="cs-CZ" sz="2800" dirty="0" smtClean="0"/>
              <a:t>Deformační síly mohou působit různým směrem – podle toho nastává změna tvaru tělesa:</a:t>
            </a:r>
          </a:p>
          <a:p>
            <a:pPr marL="514350" lvl="2" indent="-514350">
              <a:buClr>
                <a:schemeClr val="tx1"/>
              </a:buClr>
              <a:buFont typeface="+mj-lt"/>
              <a:buAutoNum type="arabicParenR"/>
              <a:tabLst>
                <a:tab pos="3140075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deformace tahem </a:t>
            </a:r>
          </a:p>
          <a:p>
            <a:pPr marL="534988" lvl="2" indent="-534988">
              <a:buNone/>
              <a:tabLst>
                <a:tab pos="801688" algn="l"/>
                <a:tab pos="3140075" algn="l"/>
              </a:tabLst>
            </a:pPr>
            <a:r>
              <a:rPr lang="cs-CZ" sz="2800" dirty="0" smtClean="0"/>
              <a:t>	– vzniká působením dvou stejně velkých sil 	směrem ven z tělesa </a:t>
            </a:r>
          </a:p>
          <a:p>
            <a:pPr marL="534988" lvl="2" indent="-534988">
              <a:buNone/>
              <a:tabLst>
                <a:tab pos="3140075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	</a:t>
            </a:r>
            <a:r>
              <a:rPr lang="cs-CZ" sz="2800" dirty="0" smtClean="0"/>
              <a:t>– dochází k prodloužení</a:t>
            </a:r>
          </a:p>
          <a:p>
            <a:pPr marL="534988" lvl="2" indent="-534988">
              <a:buNone/>
              <a:tabLst>
                <a:tab pos="3140075" algn="l"/>
              </a:tabLst>
            </a:pPr>
            <a:r>
              <a:rPr lang="cs-CZ" sz="2800" dirty="0" smtClean="0"/>
              <a:t>	– např. lana výtahů, jeřábů, tažné háky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pic>
        <p:nvPicPr>
          <p:cNvPr id="31745" name="Picture 1" descr="deformace tah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5286388"/>
            <a:ext cx="441007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Deformace pevného tělesa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143932" cy="4525963"/>
          </a:xfrm>
        </p:spPr>
        <p:txBody>
          <a:bodyPr/>
          <a:lstStyle/>
          <a:p>
            <a:pPr marL="514350" lvl="2" indent="-514350">
              <a:buClr>
                <a:schemeClr val="tx1"/>
              </a:buClr>
              <a:buFont typeface="+mj-lt"/>
              <a:buAutoNum type="arabicParenR" startAt="2"/>
              <a:tabLst>
                <a:tab pos="3140075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deformace tlakem</a:t>
            </a:r>
          </a:p>
          <a:p>
            <a:pPr marL="514350" lvl="2" indent="-514350">
              <a:buClr>
                <a:schemeClr val="tx1"/>
              </a:buClr>
              <a:buNone/>
              <a:tabLst>
                <a:tab pos="3140075" algn="l"/>
              </a:tabLst>
            </a:pPr>
            <a:r>
              <a:rPr lang="cs-CZ" sz="2800" dirty="0" smtClean="0"/>
              <a:t>	– síly působí směrem dovnitř tělesa</a:t>
            </a:r>
          </a:p>
          <a:p>
            <a:pPr marL="514350" lvl="2" indent="-514350">
              <a:buClr>
                <a:schemeClr val="tx1"/>
              </a:buClr>
              <a:buNone/>
              <a:tabLst>
                <a:tab pos="801688" algn="l"/>
              </a:tabLst>
            </a:pPr>
            <a:r>
              <a:rPr lang="cs-CZ" sz="2800" dirty="0" smtClean="0"/>
              <a:t>	– zmenšuje se délka a zároveň se zvětšuje 	příčný rozměr</a:t>
            </a:r>
          </a:p>
          <a:p>
            <a:pPr marL="514350" lvl="2" indent="-514350">
              <a:buClr>
                <a:schemeClr val="tx1"/>
              </a:buClr>
              <a:buNone/>
              <a:tabLst>
                <a:tab pos="801688" algn="l"/>
              </a:tabLst>
            </a:pPr>
            <a:r>
              <a:rPr lang="cs-CZ" sz="2800" dirty="0" smtClean="0"/>
              <a:t>	– např. pilíře, nosníky, podpěry, stěny budov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pic>
        <p:nvPicPr>
          <p:cNvPr id="30721" name="Picture 1" descr="deformace tlak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4423553"/>
            <a:ext cx="4000528" cy="1484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Deformace pevného tělesa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429684" cy="4525963"/>
          </a:xfrm>
        </p:spPr>
        <p:txBody>
          <a:bodyPr/>
          <a:lstStyle/>
          <a:p>
            <a:pPr marL="514350" lvl="2" indent="-514350">
              <a:buClr>
                <a:schemeClr val="tx1"/>
              </a:buClr>
              <a:buFont typeface="+mj-lt"/>
              <a:buAutoNum type="arabicParenR" startAt="3"/>
              <a:tabLst>
                <a:tab pos="3140075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deformace ohybem</a:t>
            </a:r>
          </a:p>
          <a:p>
            <a:pPr marL="514350" lvl="2" indent="-514350">
              <a:buClr>
                <a:schemeClr val="tx1"/>
              </a:buClr>
              <a:buNone/>
              <a:tabLst>
                <a:tab pos="3140075" algn="l"/>
              </a:tabLst>
            </a:pPr>
            <a:r>
              <a:rPr lang="cs-CZ" sz="2800" dirty="0" smtClean="0"/>
              <a:t>	– vzniká při průhybu nosníku</a:t>
            </a:r>
          </a:p>
          <a:p>
            <a:pPr marL="514350" lvl="2" indent="-514350">
              <a:buClr>
                <a:schemeClr val="tx1"/>
              </a:buClr>
              <a:buNone/>
              <a:tabLst>
                <a:tab pos="801688" algn="l"/>
              </a:tabLst>
            </a:pPr>
            <a:r>
              <a:rPr lang="cs-CZ" sz="2800" dirty="0" smtClean="0"/>
              <a:t>	– dolní vrstvy se prodlužují a jsou deformovány 	tahem, horní vrstvy se zkracují a jsou 	deformovány tlakem, střední vrstva je neutrální</a:t>
            </a:r>
          </a:p>
          <a:p>
            <a:pPr marL="514350" lvl="2" indent="-514350">
              <a:buClr>
                <a:schemeClr val="tx1"/>
              </a:buClr>
              <a:buNone/>
              <a:tabLst>
                <a:tab pos="801688" algn="l"/>
              </a:tabLst>
            </a:pPr>
            <a:r>
              <a:rPr lang="cs-CZ" sz="2800" dirty="0" smtClean="0"/>
              <a:t>	– závisí na profilu (příčném řezu) – L, U, 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pic>
        <p:nvPicPr>
          <p:cNvPr id="29697" name="Picture 1" descr="deformace ohyb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4822612"/>
            <a:ext cx="2571768" cy="150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Deformace pevného tělesa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429684" cy="4525963"/>
          </a:xfrm>
        </p:spPr>
        <p:txBody>
          <a:bodyPr/>
          <a:lstStyle/>
          <a:p>
            <a:pPr marL="514350" lvl="2" indent="-514350">
              <a:buClr>
                <a:schemeClr val="tx1"/>
              </a:buClr>
              <a:buFont typeface="+mj-lt"/>
              <a:buAutoNum type="arabicParenR" startAt="4"/>
              <a:tabLst>
                <a:tab pos="3140075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deformace kroucením</a:t>
            </a:r>
          </a:p>
          <a:p>
            <a:pPr marL="514350" lvl="2" indent="-514350">
              <a:buClr>
                <a:schemeClr val="tx1"/>
              </a:buClr>
              <a:buNone/>
              <a:tabLst>
                <a:tab pos="715963" algn="l"/>
              </a:tabLst>
            </a:pPr>
            <a:r>
              <a:rPr lang="cs-CZ" sz="2800" dirty="0" smtClean="0"/>
              <a:t>	– dvě silové dvojice způsobují otáčení válce 	opačným směrem</a:t>
            </a:r>
          </a:p>
          <a:p>
            <a:pPr marL="514350" lvl="2" indent="-514350">
              <a:buClr>
                <a:schemeClr val="tx1"/>
              </a:buClr>
              <a:buNone/>
              <a:tabLst>
                <a:tab pos="801688" algn="l"/>
              </a:tabLst>
            </a:pPr>
            <a:r>
              <a:rPr lang="cs-CZ" sz="2800" dirty="0" smtClean="0"/>
              <a:t>	– např. hřídele, vrtáky, závitníky, šroubováky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pic>
        <p:nvPicPr>
          <p:cNvPr id="28673" name="Picture 1" descr="deformace kroucen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3843406"/>
            <a:ext cx="1928826" cy="225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Deformace pevného tělesa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786874" cy="4525963"/>
          </a:xfrm>
        </p:spPr>
        <p:txBody>
          <a:bodyPr/>
          <a:lstStyle/>
          <a:p>
            <a:pPr marL="514350" lvl="2" indent="-514350">
              <a:buClr>
                <a:schemeClr val="tx1"/>
              </a:buClr>
              <a:buFont typeface="+mj-lt"/>
              <a:buAutoNum type="arabicParenR" startAt="5"/>
              <a:tabLst>
                <a:tab pos="3140075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deformace smykem</a:t>
            </a:r>
          </a:p>
          <a:p>
            <a:pPr marL="514350" lvl="2" indent="-514350">
              <a:buClr>
                <a:schemeClr val="tx1"/>
              </a:buClr>
              <a:buNone/>
              <a:tabLst>
                <a:tab pos="715963" algn="l"/>
              </a:tabLst>
            </a:pPr>
            <a:r>
              <a:rPr lang="cs-CZ" sz="2800" dirty="0" smtClean="0"/>
              <a:t>	– síly působí rovnoběžně s horní a dolní podstavou </a:t>
            </a:r>
          </a:p>
          <a:p>
            <a:pPr marL="514350" lvl="2" indent="-514350">
              <a:buClr>
                <a:schemeClr val="tx1"/>
              </a:buClr>
              <a:buNone/>
              <a:tabLst>
                <a:tab pos="801688" algn="l"/>
              </a:tabLst>
            </a:pPr>
            <a:r>
              <a:rPr lang="cs-CZ" sz="2800" dirty="0" smtClean="0"/>
              <a:t>	– např. nýty, šrouby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pic>
        <p:nvPicPr>
          <p:cNvPr id="51201" name="Picture 1" descr="deformace smyk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3786190"/>
            <a:ext cx="4619247" cy="1333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/>
          <a:lstStyle/>
          <a:p>
            <a:r>
              <a:rPr lang="cs-CZ" dirty="0" err="1" smtClean="0">
                <a:solidFill>
                  <a:srgbClr val="005A9E"/>
                </a:solidFill>
              </a:rPr>
              <a:t>Hookův</a:t>
            </a:r>
            <a:r>
              <a:rPr lang="cs-CZ" dirty="0" smtClean="0">
                <a:solidFill>
                  <a:srgbClr val="005A9E"/>
                </a:solidFill>
              </a:rPr>
              <a:t>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786874" cy="4525963"/>
          </a:xfrm>
        </p:spPr>
        <p:txBody>
          <a:bodyPr/>
          <a:lstStyle/>
          <a:p>
            <a:pPr marL="514350" lvl="2" indent="-514350">
              <a:buClr>
                <a:schemeClr val="tx1"/>
              </a:buClr>
              <a:buNone/>
              <a:tabLst>
                <a:tab pos="3140075" algn="l"/>
              </a:tabLst>
            </a:pPr>
            <a:r>
              <a:rPr lang="cs-CZ" sz="2800" dirty="0" smtClean="0"/>
              <a:t>Platí pro pružnou deformaci tahem (tlakem).</a:t>
            </a:r>
          </a:p>
          <a:p>
            <a:pPr marL="514350" lvl="2" indent="-514350">
              <a:buClr>
                <a:schemeClr val="tx1"/>
              </a:buClr>
              <a:buNone/>
              <a:tabLst>
                <a:tab pos="3140075" algn="l"/>
              </a:tabLst>
            </a:pPr>
            <a:r>
              <a:rPr lang="cs-CZ" sz="2800" dirty="0" smtClean="0"/>
              <a:t>V tělese vznikají síly pružnosti </a:t>
            </a:r>
            <a:r>
              <a:rPr lang="cs-CZ" sz="2800" dirty="0" err="1" smtClean="0"/>
              <a:t>F</a:t>
            </a:r>
            <a:r>
              <a:rPr lang="cs-CZ" sz="2800" baseline="-25000" dirty="0" err="1" smtClean="0"/>
              <a:t>p</a:t>
            </a:r>
            <a:r>
              <a:rPr lang="cs-CZ" sz="2800" dirty="0" smtClean="0"/>
              <a:t>.</a:t>
            </a:r>
          </a:p>
          <a:p>
            <a:pPr marL="514350" lvl="2" indent="-514350">
              <a:buClr>
                <a:schemeClr val="tx1"/>
              </a:buClr>
              <a:buNone/>
              <a:tabLst>
                <a:tab pos="3140075" algn="l"/>
              </a:tabLst>
            </a:pPr>
            <a:endParaRPr lang="cs-CZ" sz="2800" dirty="0" smtClean="0"/>
          </a:p>
          <a:p>
            <a:pPr marL="514350" lvl="2" indent="-514350">
              <a:buClr>
                <a:schemeClr val="tx1"/>
              </a:buClr>
              <a:buNone/>
              <a:tabLst>
                <a:tab pos="3140075" algn="l"/>
              </a:tabLst>
            </a:pPr>
            <a:endParaRPr lang="cs-CZ" sz="4000" dirty="0" smtClean="0"/>
          </a:p>
          <a:p>
            <a:pPr marL="514350" lvl="2" indent="-514350">
              <a:buClr>
                <a:schemeClr val="tx1"/>
              </a:buClr>
              <a:buNone/>
              <a:tabLst>
                <a:tab pos="3140075" algn="l"/>
              </a:tabLst>
            </a:pPr>
            <a:endParaRPr lang="cs-CZ" sz="2800" dirty="0" smtClean="0"/>
          </a:p>
          <a:p>
            <a:pPr marL="0" lvl="2" indent="0">
              <a:buClr>
                <a:schemeClr val="tx1"/>
              </a:buClr>
              <a:buNone/>
              <a:tabLst>
                <a:tab pos="3140075" algn="l"/>
              </a:tabLst>
            </a:pPr>
            <a:r>
              <a:rPr lang="cs-CZ" sz="2800" dirty="0" smtClean="0"/>
              <a:t>Při deformaci vzniká stav napjatosti, který charakterizuje veličina </a:t>
            </a:r>
            <a:r>
              <a:rPr lang="cs-CZ" sz="2800" dirty="0" smtClean="0">
                <a:solidFill>
                  <a:srgbClr val="FF0000"/>
                </a:solidFill>
              </a:rPr>
              <a:t>normálové napětí </a:t>
            </a:r>
            <a:r>
              <a:rPr lang="el-GR" sz="2800" dirty="0" smtClean="0">
                <a:solidFill>
                  <a:srgbClr val="FF0000"/>
                </a:solidFill>
              </a:rPr>
              <a:t>σ</a:t>
            </a:r>
            <a:r>
              <a:rPr lang="cs-CZ" sz="2800" baseline="-25000" dirty="0" smtClean="0">
                <a:solidFill>
                  <a:srgbClr val="FF0000"/>
                </a:solidFill>
              </a:rPr>
              <a:t>n</a:t>
            </a:r>
            <a:r>
              <a:rPr lang="cs-CZ" sz="2800" dirty="0" smtClean="0"/>
              <a:t>. </a:t>
            </a:r>
          </a:p>
          <a:p>
            <a:pPr marL="0" lvl="2" indent="0">
              <a:buClr>
                <a:schemeClr val="tx1"/>
              </a:buClr>
              <a:buNone/>
              <a:tabLst>
                <a:tab pos="3140075" algn="l"/>
              </a:tabLst>
            </a:pPr>
            <a:endParaRPr lang="cs-CZ" sz="2800" dirty="0" smtClean="0"/>
          </a:p>
          <a:p>
            <a:pPr marL="0" lvl="2" indent="0">
              <a:buClr>
                <a:schemeClr val="tx1"/>
              </a:buClr>
              <a:buNone/>
              <a:tabLst>
                <a:tab pos="2597150" algn="l"/>
              </a:tabLst>
            </a:pPr>
            <a:r>
              <a:rPr lang="cs-CZ" sz="2800" dirty="0" smtClean="0"/>
              <a:t>Platí:	[</a:t>
            </a:r>
            <a:r>
              <a:rPr lang="cs-CZ" sz="2800" dirty="0" err="1" smtClean="0"/>
              <a:t>N.m</a:t>
            </a:r>
            <a:r>
              <a:rPr lang="cs-CZ" sz="2800" baseline="30000" dirty="0" smtClean="0"/>
              <a:t>-2</a:t>
            </a:r>
            <a:r>
              <a:rPr lang="cs-CZ" sz="2800" dirty="0" smtClean="0"/>
              <a:t> , </a:t>
            </a:r>
            <a:r>
              <a:rPr lang="cs-CZ" sz="2800" dirty="0" err="1" smtClean="0"/>
              <a:t>Pa</a:t>
            </a:r>
            <a:r>
              <a:rPr lang="cs-CZ" sz="2800" dirty="0" smtClean="0"/>
              <a:t>]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1285852" y="5429264"/>
          <a:ext cx="1404937" cy="1081088"/>
        </p:xfrm>
        <a:graphic>
          <a:graphicData uri="http://schemas.openxmlformats.org/presentationml/2006/ole">
            <p:oleObj spid="_x0000_s26626" name="Rovnice" r:id="rId3" imgW="545760" imgH="419040" progId="Equation.3">
              <p:embed/>
            </p:oleObj>
          </a:graphicData>
        </a:graphic>
      </p:graphicFrame>
      <p:pic>
        <p:nvPicPr>
          <p:cNvPr id="26629" name="Picture 5" descr="C:\Documents and Settings\Slečna Hlaváčková\Plocha\Obrázka fyz\image04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57422" y="2928934"/>
            <a:ext cx="3034686" cy="128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4118</TotalTime>
  <Words>367</Words>
  <Application>Microsoft Office PowerPoint</Application>
  <PresentationFormat>Předvádění na obrazovce (4:3)</PresentationFormat>
  <Paragraphs>113</Paragraphs>
  <Slides>15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Výchozí návrh</vt:lpstr>
      <vt:lpstr>Rovnice</vt:lpstr>
      <vt:lpstr>  Struktura a vlastnosti pevných látek  </vt:lpstr>
      <vt:lpstr>Struktura pevných látek</vt:lpstr>
      <vt:lpstr>Deformace pevného tělesa</vt:lpstr>
      <vt:lpstr>Deformace pevného tělesa</vt:lpstr>
      <vt:lpstr>Deformace pevného tělesa</vt:lpstr>
      <vt:lpstr>Deformace pevného tělesa</vt:lpstr>
      <vt:lpstr>Deformace pevného tělesa</vt:lpstr>
      <vt:lpstr>Deformace pevného tělesa</vt:lpstr>
      <vt:lpstr>Hookův zákon</vt:lpstr>
      <vt:lpstr>Hookův zákon</vt:lpstr>
      <vt:lpstr>Hookův zákon</vt:lpstr>
      <vt:lpstr>Teplotní délková roztažnost</vt:lpstr>
      <vt:lpstr>Teplotní délková roztažnost</vt:lpstr>
      <vt:lpstr>Příklad:</vt:lpstr>
      <vt:lpstr>Použitá literatura a www stránky</vt:lpstr>
    </vt:vector>
  </TitlesOfParts>
  <Company>projekce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Josef Čermák</dc:creator>
  <cp:lastModifiedBy>Petra</cp:lastModifiedBy>
  <cp:revision>420</cp:revision>
  <dcterms:created xsi:type="dcterms:W3CDTF">2005-08-09T19:25:46Z</dcterms:created>
  <dcterms:modified xsi:type="dcterms:W3CDTF">2011-11-20T20:28:45Z</dcterms:modified>
</cp:coreProperties>
</file>