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76799"/>
            <a:ext cx="8153401" cy="1463040"/>
          </a:xfrm>
        </p:spPr>
        <p:txBody>
          <a:bodyPr/>
          <a:lstStyle/>
          <a:p>
            <a:r>
              <a:rPr lang="cs-CZ" dirty="0" err="1" smtClean="0"/>
              <a:t>Oncreate</a:t>
            </a:r>
            <a:r>
              <a:rPr lang="cs-CZ" dirty="0" smtClean="0"/>
              <a:t>, </a:t>
            </a:r>
            <a:r>
              <a:rPr lang="cs-CZ" dirty="0" err="1" smtClean="0"/>
              <a:t>S</a:t>
            </a:r>
            <a:r>
              <a:rPr lang="cs-CZ" cap="none" dirty="0" err="1" smtClean="0"/>
              <a:t>ave</a:t>
            </a:r>
            <a:r>
              <a:rPr lang="cs-CZ" dirty="0" err="1" smtClean="0"/>
              <a:t>I</a:t>
            </a:r>
            <a:r>
              <a:rPr lang="cs-CZ" cap="none" dirty="0" err="1" smtClean="0"/>
              <a:t>nstance</a:t>
            </a:r>
            <a:r>
              <a:rPr lang="cs-CZ" dirty="0" err="1" smtClean="0"/>
              <a:t>s</a:t>
            </a:r>
            <a:r>
              <a:rPr lang="cs-CZ" cap="none" dirty="0" err="1" smtClean="0"/>
              <a:t>tate</a:t>
            </a:r>
            <a:r>
              <a:rPr lang="cs-CZ" dirty="0" smtClean="0"/>
              <a:t> - demo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55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prvním demo příkladu jste se naučili využít objekt </a:t>
            </a:r>
            <a:r>
              <a:rPr lang="cs-CZ" sz="2800" b="1" i="1" dirty="0" err="1" smtClean="0">
                <a:solidFill>
                  <a:srgbClr val="00B0F0"/>
                </a:solidFill>
              </a:rPr>
              <a:t>Bundle</a:t>
            </a:r>
            <a:r>
              <a:rPr lang="cs-CZ" sz="2800" dirty="0" smtClean="0"/>
              <a:t> a metodu </a:t>
            </a:r>
            <a:r>
              <a:rPr lang="cs-CZ" sz="2800" b="1" i="1" dirty="0" err="1" smtClean="0">
                <a:solidFill>
                  <a:srgbClr val="00B0F0"/>
                </a:solidFill>
              </a:rPr>
              <a:t>OnCreate</a:t>
            </a:r>
            <a:r>
              <a:rPr lang="cs-CZ" sz="2800" dirty="0" smtClean="0"/>
              <a:t> a </a:t>
            </a:r>
            <a:r>
              <a:rPr lang="cs-CZ" sz="2800" b="1" i="1" dirty="0" err="1" smtClean="0">
                <a:solidFill>
                  <a:srgbClr val="00B0F0"/>
                </a:solidFill>
              </a:rPr>
              <a:t>OnSaveInstanceState</a:t>
            </a:r>
            <a:r>
              <a:rPr lang="cs-CZ" sz="2800" dirty="0" smtClean="0"/>
              <a:t> k tomu, aby nedocházelo ke ztrátě informace Vaší aplikace například při otočení telefonu tedy události spadající do skupiny událostí </a:t>
            </a:r>
            <a:r>
              <a:rPr lang="cs-CZ" sz="2800" b="1" i="1" dirty="0" err="1" smtClean="0">
                <a:solidFill>
                  <a:srgbClr val="00B0F0"/>
                </a:solidFill>
              </a:rPr>
              <a:t>Configuration</a:t>
            </a:r>
            <a:r>
              <a:rPr lang="cs-CZ" sz="2800" b="1" i="1" dirty="0" smtClean="0">
                <a:solidFill>
                  <a:srgbClr val="00B0F0"/>
                </a:solidFill>
              </a:rPr>
              <a:t> </a:t>
            </a:r>
            <a:r>
              <a:rPr lang="cs-CZ" sz="2800" b="1" i="1" dirty="0" err="1" smtClean="0">
                <a:solidFill>
                  <a:srgbClr val="00B0F0"/>
                </a:solidFill>
              </a:rPr>
              <a:t>Change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5219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Ukázat práci s první metodou, která je volána, když je aktivita spuštěna.</a:t>
            </a:r>
          </a:p>
          <a:p>
            <a:r>
              <a:rPr lang="cs-CZ" dirty="0" smtClean="0"/>
              <a:t>Má jako parametr </a:t>
            </a:r>
            <a:r>
              <a:rPr lang="cs-CZ" b="1" i="1" dirty="0" err="1" smtClean="0">
                <a:solidFill>
                  <a:srgbClr val="00B0F0"/>
                </a:solidFill>
              </a:rPr>
              <a:t>Bundle</a:t>
            </a:r>
            <a:r>
              <a:rPr lang="cs-CZ" dirty="0" smtClean="0"/>
              <a:t>, který pokud není prázdný indikuje, že aktivita je pouze restartována a hodnoty které obsahuje slouží k obnovení uloženého stavu aktivity.</a:t>
            </a:r>
          </a:p>
          <a:p>
            <a:r>
              <a:rPr lang="cs-CZ" dirty="0" smtClean="0"/>
              <a:t>Ve vytvořené aplikaci ukážeme jak uložit stav aktivity tak, aby při otočení telefonu nedošlo ke ztrátě stavu aktivity.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992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Vytvořte nový projekt:</a:t>
            </a:r>
          </a:p>
          <a:p>
            <a:r>
              <a:rPr lang="cs-CZ" b="1" i="1" dirty="0" err="1" smtClean="0"/>
              <a:t>Solution</a:t>
            </a:r>
            <a:r>
              <a:rPr lang="cs-CZ" b="1" i="1" dirty="0" smtClean="0"/>
              <a:t> </a:t>
            </a:r>
            <a:r>
              <a:rPr lang="cs-CZ" b="1" i="1" dirty="0" err="1" smtClean="0"/>
              <a:t>name</a:t>
            </a:r>
            <a:r>
              <a:rPr lang="cs-CZ" b="1" i="1" dirty="0" smtClean="0"/>
              <a:t>: </a:t>
            </a:r>
            <a:r>
              <a:rPr lang="cs-CZ" b="1" dirty="0" err="1" smtClean="0">
                <a:solidFill>
                  <a:srgbClr val="00B0F0"/>
                </a:solidFill>
              </a:rPr>
              <a:t>Lifecycle</a:t>
            </a:r>
            <a:endParaRPr lang="cs-CZ" b="1" dirty="0" smtClean="0">
              <a:solidFill>
                <a:srgbClr val="00B0F0"/>
              </a:solidFill>
            </a:endParaRPr>
          </a:p>
          <a:p>
            <a:r>
              <a:rPr lang="cs-CZ" b="1" i="1" dirty="0" smtClean="0"/>
              <a:t>Project </a:t>
            </a:r>
            <a:r>
              <a:rPr lang="cs-CZ" b="1" i="1" dirty="0" err="1" smtClean="0"/>
              <a:t>name</a:t>
            </a:r>
            <a:r>
              <a:rPr lang="cs-CZ" b="1" i="1" dirty="0" smtClean="0"/>
              <a:t>: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F0"/>
                </a:solidFill>
              </a:rPr>
              <a:t>Lifecycle_Demo_1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963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38325"/>
            <a:ext cx="9720073" cy="84772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Do projektu vložte jeden prvek </a:t>
            </a:r>
            <a:r>
              <a:rPr lang="cs-CZ" b="1" dirty="0" err="1" smtClean="0">
                <a:solidFill>
                  <a:srgbClr val="00B0F0"/>
                </a:solidFill>
              </a:rPr>
              <a:t>TextView</a:t>
            </a:r>
            <a:r>
              <a:rPr lang="cs-CZ" dirty="0" smtClean="0"/>
              <a:t> a jeden </a:t>
            </a:r>
            <a:r>
              <a:rPr lang="cs-CZ" b="1" dirty="0" err="1" smtClean="0">
                <a:solidFill>
                  <a:srgbClr val="00B0F0"/>
                </a:solidFill>
              </a:rPr>
              <a:t>Button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Nastavte parametry ovládacích prvků podle obrázku: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413" y="2887218"/>
            <a:ext cx="4209524" cy="306666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5751" y="3310052"/>
            <a:ext cx="3619048" cy="18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399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1871472" cy="4023360"/>
          </a:xfrm>
        </p:spPr>
        <p:txBody>
          <a:bodyPr/>
          <a:lstStyle/>
          <a:p>
            <a:r>
              <a:rPr lang="cs-CZ" dirty="0" smtClean="0"/>
              <a:t>Doplňte kód aktivity </a:t>
            </a:r>
            <a:r>
              <a:rPr lang="cs-CZ" dirty="0" err="1" smtClean="0"/>
              <a:t>Main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008" y="114683"/>
            <a:ext cx="6890941" cy="665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13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1654847"/>
            <a:ext cx="2816137" cy="511968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5688" y="1765010"/>
            <a:ext cx="695238" cy="500952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350" y="2084832"/>
            <a:ext cx="6713590" cy="4088728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1123949" y="2409825"/>
            <a:ext cx="752475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5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5354339" y="3068738"/>
            <a:ext cx="752475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0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4115688" y="3248025"/>
            <a:ext cx="695238" cy="4684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8849" y="205904"/>
            <a:ext cx="1871091" cy="187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423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05001"/>
            <a:ext cx="9720073" cy="104774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Doplňte do metody </a:t>
            </a:r>
            <a:r>
              <a:rPr lang="cs-CZ" dirty="0" err="1" smtClean="0"/>
              <a:t>Main</a:t>
            </a:r>
            <a:r>
              <a:rPr lang="cs-CZ" dirty="0" smtClean="0"/>
              <a:t> globální metodu </a:t>
            </a:r>
            <a:r>
              <a:rPr lang="cs-CZ" b="1" i="1" dirty="0" err="1" smtClean="0">
                <a:solidFill>
                  <a:srgbClr val="00B0F0"/>
                </a:solidFill>
              </a:rPr>
              <a:t>OnSaveInstanceState</a:t>
            </a:r>
            <a:r>
              <a:rPr lang="cs-CZ" dirty="0" smtClean="0"/>
              <a:t>:</a:t>
            </a:r>
          </a:p>
          <a:p>
            <a:r>
              <a:rPr lang="cs-CZ" dirty="0" smtClean="0"/>
              <a:t>(metoda se postará o uložení stavu aktivity – v našem případě uloží počet kliků tlačítka)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288" y="3095625"/>
            <a:ext cx="10144594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06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76425"/>
            <a:ext cx="9720073" cy="581025"/>
          </a:xfrm>
        </p:spPr>
        <p:txBody>
          <a:bodyPr/>
          <a:lstStyle/>
          <a:p>
            <a:r>
              <a:rPr lang="cs-CZ" dirty="0" smtClean="0"/>
              <a:t>Upravte metodu </a:t>
            </a:r>
            <a:r>
              <a:rPr lang="cs-CZ" b="1" i="1" dirty="0" err="1" smtClean="0">
                <a:solidFill>
                  <a:srgbClr val="00B0F0"/>
                </a:solidFill>
              </a:rPr>
              <a:t>OnCreate</a:t>
            </a:r>
            <a:r>
              <a:rPr lang="cs-CZ" b="1" i="1" dirty="0" smtClean="0">
                <a:solidFill>
                  <a:srgbClr val="00B0F0"/>
                </a:solidFill>
              </a:rPr>
              <a:t>()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195" y="476509"/>
            <a:ext cx="7057730" cy="620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427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6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5688" y="1765010"/>
            <a:ext cx="695238" cy="5009524"/>
          </a:xfrm>
          <a:prstGeom prst="rect">
            <a:avLst/>
          </a:prstGeom>
        </p:spPr>
      </p:pic>
      <p:grpSp>
        <p:nvGrpSpPr>
          <p:cNvPr id="12" name="Skupina 11"/>
          <p:cNvGrpSpPr/>
          <p:nvPr/>
        </p:nvGrpSpPr>
        <p:grpSpPr>
          <a:xfrm>
            <a:off x="1024128" y="1654847"/>
            <a:ext cx="10775812" cy="5119687"/>
            <a:chOff x="1024128" y="1654847"/>
            <a:chExt cx="10775812" cy="5119687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24128" y="1654847"/>
              <a:ext cx="2816137" cy="5119687"/>
            </a:xfrm>
            <a:prstGeom prst="rect">
              <a:avLst/>
            </a:prstGeom>
          </p:spPr>
        </p:pic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86350" y="2084832"/>
              <a:ext cx="6713590" cy="4088728"/>
            </a:xfrm>
            <a:prstGeom prst="rect">
              <a:avLst/>
            </a:prstGeom>
          </p:spPr>
        </p:pic>
        <p:pic>
          <p:nvPicPr>
            <p:cNvPr id="8" name="Obrázek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15688" y="1765010"/>
              <a:ext cx="695238" cy="5009524"/>
            </a:xfrm>
            <a:prstGeom prst="rect">
              <a:avLst/>
            </a:prstGeom>
          </p:spPr>
        </p:pic>
        <p:sp>
          <p:nvSpPr>
            <p:cNvPr id="9" name="Ovál 8"/>
            <p:cNvSpPr/>
            <p:nvPr/>
          </p:nvSpPr>
          <p:spPr>
            <a:xfrm>
              <a:off x="1123949" y="2409825"/>
              <a:ext cx="752475" cy="647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5</a:t>
              </a:r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10" name="Ovál 9"/>
            <p:cNvSpPr/>
            <p:nvPr/>
          </p:nvSpPr>
          <p:spPr>
            <a:xfrm>
              <a:off x="5354339" y="3068738"/>
              <a:ext cx="752475" cy="6477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tx1"/>
                  </a:solidFill>
                </a:rPr>
                <a:t>5</a:t>
              </a:r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11" name="Ovál 10"/>
            <p:cNvSpPr/>
            <p:nvPr/>
          </p:nvSpPr>
          <p:spPr>
            <a:xfrm>
              <a:off x="4115688" y="3248025"/>
              <a:ext cx="695238" cy="468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3" name="Obrázek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995" y="212380"/>
            <a:ext cx="1978369" cy="197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72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151</TotalTime>
  <Words>192</Words>
  <Application>Microsoft Office PowerPoint</Application>
  <PresentationFormat>Širokoúhlá obrazovka</PresentationFormat>
  <Paragraphs>28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Integrál</vt:lpstr>
      <vt:lpstr>Oncreate, SaveInstancestate - demo</vt:lpstr>
      <vt:lpstr>cíl</vt:lpstr>
      <vt:lpstr>DEMO 1</vt:lpstr>
      <vt:lpstr>STEP 1</vt:lpstr>
      <vt:lpstr>STEP 2</vt:lpstr>
      <vt:lpstr>STEP 3</vt:lpstr>
      <vt:lpstr>STEP 4</vt:lpstr>
      <vt:lpstr>Step 5</vt:lpstr>
      <vt:lpstr>STEP 6</vt:lpstr>
      <vt:lpstr>Závěr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Oncreate - demo</dc:title>
  <dc:creator>Jaroslav Kudr</dc:creator>
  <cp:lastModifiedBy>Jaroslav Kudr</cp:lastModifiedBy>
  <cp:revision>10</cp:revision>
  <dcterms:created xsi:type="dcterms:W3CDTF">2017-03-03T10:25:33Z</dcterms:created>
  <dcterms:modified xsi:type="dcterms:W3CDTF">2017-03-03T12:57:12Z</dcterms:modified>
</cp:coreProperties>
</file>