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3/3/2017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3/3/2017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3/3/2017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3/3/2017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3/3/2017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3/3/2017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3/3/2017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3/3/2017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3/3/2017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3/3/2017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3/3/2017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3/3/2017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Metody </a:t>
            </a:r>
            <a:r>
              <a:rPr lang="cs-CZ" dirty="0" err="1" smtClean="0"/>
              <a:t>O</a:t>
            </a:r>
            <a:r>
              <a:rPr lang="cs-CZ" cap="none" dirty="0" err="1" smtClean="0"/>
              <a:t>n</a:t>
            </a:r>
            <a:r>
              <a:rPr lang="cs-CZ" sz="5400" dirty="0" err="1" smtClean="0"/>
              <a:t>R</a:t>
            </a:r>
            <a:r>
              <a:rPr lang="cs-CZ" sz="5400" cap="none" dirty="0" err="1" smtClean="0"/>
              <a:t>esume</a:t>
            </a:r>
            <a:r>
              <a:rPr lang="cs-CZ" dirty="0" smtClean="0"/>
              <a:t> a </a:t>
            </a:r>
            <a:r>
              <a:rPr lang="cs-CZ" dirty="0" err="1" smtClean="0"/>
              <a:t>O</a:t>
            </a:r>
            <a:r>
              <a:rPr lang="cs-CZ" cap="none" dirty="0" err="1" smtClean="0"/>
              <a:t>n</a:t>
            </a:r>
            <a:r>
              <a:rPr lang="cs-CZ" dirty="0" err="1" smtClean="0"/>
              <a:t>P</a:t>
            </a:r>
            <a:r>
              <a:rPr lang="cs-CZ" cap="none" dirty="0" err="1" smtClean="0"/>
              <a:t>ause</a:t>
            </a:r>
            <a:endParaRPr lang="cs-CZ" cap="none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Jaroslav Kudr pro OATGM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1545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ĆIL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885950"/>
            <a:ext cx="9720073" cy="442341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Dalšími z metod životního cyklu aplikací jsou metody </a:t>
            </a:r>
            <a:r>
              <a:rPr lang="cs-CZ" b="1" i="1" dirty="0" err="1">
                <a:solidFill>
                  <a:srgbClr val="0070C0"/>
                </a:solidFill>
              </a:rPr>
              <a:t>O</a:t>
            </a:r>
            <a:r>
              <a:rPr lang="cs-CZ" b="1" i="1" dirty="0" err="1" smtClean="0">
                <a:solidFill>
                  <a:srgbClr val="0070C0"/>
                </a:solidFill>
              </a:rPr>
              <a:t>nResume</a:t>
            </a:r>
            <a:r>
              <a:rPr lang="cs-CZ" dirty="0" smtClean="0"/>
              <a:t> a </a:t>
            </a:r>
            <a:r>
              <a:rPr lang="cs-CZ" b="1" i="1" dirty="0" err="1" smtClean="0">
                <a:solidFill>
                  <a:srgbClr val="0070C0"/>
                </a:solidFill>
              </a:rPr>
              <a:t>OnPause</a:t>
            </a:r>
            <a:r>
              <a:rPr lang="cs-CZ" dirty="0" smtClean="0"/>
              <a:t>.</a:t>
            </a:r>
          </a:p>
          <a:p>
            <a:r>
              <a:rPr lang="cs-CZ" dirty="0" smtClean="0"/>
              <a:t>Metoda </a:t>
            </a:r>
            <a:r>
              <a:rPr lang="cs-CZ" b="1" i="1" dirty="0" err="1" smtClean="0">
                <a:solidFill>
                  <a:srgbClr val="0070C0"/>
                </a:solidFill>
              </a:rPr>
              <a:t>OnResume</a:t>
            </a:r>
            <a:r>
              <a:rPr lang="cs-CZ" dirty="0" smtClean="0"/>
              <a:t> je metodou jejíž provedení následuje po metodách </a:t>
            </a:r>
            <a:r>
              <a:rPr lang="cs-CZ" b="1" i="1" dirty="0" err="1" smtClean="0">
                <a:solidFill>
                  <a:srgbClr val="0070C0"/>
                </a:solidFill>
              </a:rPr>
              <a:t>OnCreate</a:t>
            </a:r>
            <a:r>
              <a:rPr lang="cs-CZ" dirty="0" smtClean="0"/>
              <a:t> a </a:t>
            </a:r>
            <a:r>
              <a:rPr lang="cs-CZ" b="1" i="1" dirty="0" err="1" smtClean="0">
                <a:solidFill>
                  <a:srgbClr val="0070C0"/>
                </a:solidFill>
              </a:rPr>
              <a:t>OnPause</a:t>
            </a:r>
            <a:r>
              <a:rPr lang="cs-CZ" dirty="0" smtClean="0"/>
              <a:t>.</a:t>
            </a:r>
          </a:p>
          <a:p>
            <a:r>
              <a:rPr lang="cs-CZ" b="1" i="1" dirty="0" err="1" smtClean="0">
                <a:solidFill>
                  <a:srgbClr val="0070C0"/>
                </a:solidFill>
              </a:rPr>
              <a:t>OnResume</a:t>
            </a:r>
            <a:r>
              <a:rPr lang="cs-CZ" dirty="0" smtClean="0"/>
              <a:t> je volána když je aplikace připravena na interakci s uživatelem a má v praxi význam například pro aktualizaci polohy GPS, start animací, zobrazení upozornění týkající se spuštěné aplikace.</a:t>
            </a:r>
          </a:p>
          <a:p>
            <a:r>
              <a:rPr lang="cs-CZ" b="1" i="1" dirty="0" err="1" smtClean="0">
                <a:solidFill>
                  <a:srgbClr val="0070C0"/>
                </a:solidFill>
              </a:rPr>
              <a:t>OnResume</a:t>
            </a:r>
            <a:r>
              <a:rPr lang="cs-CZ" dirty="0" smtClean="0"/>
              <a:t> má úzkou vazbu na metodu </a:t>
            </a:r>
            <a:r>
              <a:rPr lang="cs-CZ" b="1" i="1" dirty="0" err="1">
                <a:solidFill>
                  <a:srgbClr val="0070C0"/>
                </a:solidFill>
              </a:rPr>
              <a:t>O</a:t>
            </a:r>
            <a:r>
              <a:rPr lang="cs-CZ" b="1" i="1" dirty="0" err="1" smtClean="0">
                <a:solidFill>
                  <a:srgbClr val="0070C0"/>
                </a:solidFill>
              </a:rPr>
              <a:t>nPause</a:t>
            </a:r>
            <a:r>
              <a:rPr lang="cs-CZ" dirty="0" smtClean="0"/>
              <a:t> – aktivita přechází přes metodu </a:t>
            </a:r>
            <a:r>
              <a:rPr lang="cs-CZ" b="1" i="1" dirty="0" err="1" smtClean="0">
                <a:solidFill>
                  <a:srgbClr val="0070C0"/>
                </a:solidFill>
              </a:rPr>
              <a:t>OnPause</a:t>
            </a:r>
            <a:r>
              <a:rPr lang="cs-CZ" dirty="0" smtClean="0"/>
              <a:t> v případě, že je například dána do pozadí aktivity jiné. Pokud se dostane znovu do popředí neprochází už přes metody </a:t>
            </a:r>
            <a:r>
              <a:rPr lang="cs-CZ" b="1" i="1" dirty="0" err="1" smtClean="0">
                <a:solidFill>
                  <a:srgbClr val="0070C0"/>
                </a:solidFill>
              </a:rPr>
              <a:t>OnCreate</a:t>
            </a:r>
            <a:r>
              <a:rPr lang="cs-CZ" dirty="0" smtClean="0"/>
              <a:t> a </a:t>
            </a:r>
            <a:r>
              <a:rPr lang="cs-CZ" b="1" i="1" dirty="0" err="1" smtClean="0">
                <a:solidFill>
                  <a:srgbClr val="0070C0"/>
                </a:solidFill>
              </a:rPr>
              <a:t>OnStart</a:t>
            </a:r>
            <a:r>
              <a:rPr lang="cs-CZ" dirty="0" smtClean="0"/>
              <a:t> ale přes metodu </a:t>
            </a:r>
            <a:r>
              <a:rPr lang="cs-CZ" b="1" i="1" dirty="0" err="1" smtClean="0">
                <a:solidFill>
                  <a:srgbClr val="0070C0"/>
                </a:solidFill>
              </a:rPr>
              <a:t>OnResume</a:t>
            </a:r>
            <a:r>
              <a:rPr lang="cs-CZ" dirty="0" smtClean="0"/>
              <a:t>.</a:t>
            </a:r>
          </a:p>
          <a:p>
            <a:r>
              <a:rPr lang="cs-CZ" dirty="0" smtClean="0"/>
              <a:t>V metodě </a:t>
            </a:r>
            <a:r>
              <a:rPr lang="cs-CZ" b="1" i="1" dirty="0" err="1" smtClean="0">
                <a:solidFill>
                  <a:srgbClr val="0070C0"/>
                </a:solidFill>
              </a:rPr>
              <a:t>OnResume</a:t>
            </a:r>
            <a:r>
              <a:rPr lang="cs-CZ" dirty="0" smtClean="0"/>
              <a:t> by tedy měl být prováděn opak operací v metodě </a:t>
            </a:r>
            <a:r>
              <a:rPr lang="cs-CZ" b="1" i="1" dirty="0" err="1" smtClean="0">
                <a:solidFill>
                  <a:srgbClr val="0070C0"/>
                </a:solidFill>
              </a:rPr>
              <a:t>OnPause</a:t>
            </a:r>
            <a:r>
              <a:rPr lang="cs-CZ" dirty="0" smtClean="0"/>
              <a:t>. (</a:t>
            </a:r>
            <a:r>
              <a:rPr lang="cs-CZ" dirty="0" err="1" smtClean="0"/>
              <a:t>lajcky</a:t>
            </a:r>
            <a:r>
              <a:rPr lang="cs-CZ" dirty="0" smtClean="0"/>
              <a:t> řečeno)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8931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Ukáže nejjednodušším způsobem, kdy jsou volány metody </a:t>
            </a:r>
            <a:r>
              <a:rPr lang="cs-CZ" dirty="0" err="1" smtClean="0"/>
              <a:t>onResume</a:t>
            </a:r>
            <a:r>
              <a:rPr lang="cs-CZ" dirty="0" smtClean="0"/>
              <a:t>, </a:t>
            </a:r>
            <a:r>
              <a:rPr lang="cs-CZ" dirty="0" err="1" smtClean="0"/>
              <a:t>OnPause</a:t>
            </a:r>
            <a:r>
              <a:rPr lang="cs-CZ" dirty="0" smtClean="0"/>
              <a:t> a </a:t>
            </a:r>
            <a:r>
              <a:rPr lang="cs-CZ" dirty="0" err="1" smtClean="0"/>
              <a:t>OnCreate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9555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1343025"/>
          </a:xfrm>
        </p:spPr>
        <p:txBody>
          <a:bodyPr/>
          <a:lstStyle/>
          <a:p>
            <a:r>
              <a:rPr lang="cs-CZ" dirty="0" smtClean="0"/>
              <a:t>Do existujícího </a:t>
            </a:r>
            <a:r>
              <a:rPr lang="cs-CZ" dirty="0" err="1" smtClean="0"/>
              <a:t>solution</a:t>
            </a:r>
            <a:r>
              <a:rPr lang="cs-CZ" dirty="0" smtClean="0"/>
              <a:t> </a:t>
            </a:r>
            <a:r>
              <a:rPr lang="cs-CZ" b="1" i="1" dirty="0" err="1" smtClean="0">
                <a:solidFill>
                  <a:srgbClr val="0070C0"/>
                </a:solidFill>
              </a:rPr>
              <a:t>Lifecycle</a:t>
            </a:r>
            <a:r>
              <a:rPr lang="cs-CZ" dirty="0" smtClean="0"/>
              <a:t> přidejte nový projekt </a:t>
            </a:r>
            <a:r>
              <a:rPr lang="cs-CZ" b="1" i="1" dirty="0" smtClean="0">
                <a:solidFill>
                  <a:srgbClr val="0070C0"/>
                </a:solidFill>
              </a:rPr>
              <a:t>Lifecycle_DEMO_2</a:t>
            </a:r>
            <a:r>
              <a:rPr lang="cs-CZ" dirty="0" smtClean="0"/>
              <a:t>.</a:t>
            </a:r>
          </a:p>
          <a:p>
            <a:r>
              <a:rPr lang="cs-CZ" dirty="0" smtClean="0"/>
              <a:t>Do layoutu této aplikace vložte pouze jedno </a:t>
            </a:r>
            <a:r>
              <a:rPr lang="cs-CZ" b="1" i="1" dirty="0" err="1" smtClean="0"/>
              <a:t>TextView</a:t>
            </a:r>
            <a:r>
              <a:rPr lang="cs-CZ" dirty="0" smtClean="0"/>
              <a:t> s parametry </a:t>
            </a:r>
            <a:r>
              <a:rPr lang="cs-CZ" b="1" i="1" dirty="0" smtClean="0"/>
              <a:t>ID</a:t>
            </a:r>
            <a:r>
              <a:rPr lang="cs-CZ" dirty="0" smtClean="0"/>
              <a:t> a </a:t>
            </a:r>
            <a:r>
              <a:rPr lang="cs-CZ" b="1" i="1" dirty="0" smtClean="0"/>
              <a:t>TEXT</a:t>
            </a:r>
            <a:r>
              <a:rPr lang="cs-CZ" dirty="0" smtClean="0"/>
              <a:t> jako v obrázku: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4855" y="3830193"/>
            <a:ext cx="7103971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94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286000"/>
            <a:ext cx="2195322" cy="4023360"/>
          </a:xfrm>
        </p:spPr>
        <p:txBody>
          <a:bodyPr/>
          <a:lstStyle/>
          <a:p>
            <a:r>
              <a:rPr lang="cs-CZ" dirty="0" smtClean="0"/>
              <a:t>Doplňte kód aktivity </a:t>
            </a:r>
            <a:r>
              <a:rPr lang="cs-CZ" dirty="0" err="1" smtClean="0"/>
              <a:t>Main</a:t>
            </a:r>
            <a:r>
              <a:rPr lang="cs-CZ" dirty="0" smtClean="0"/>
              <a:t>: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2265" y="167060"/>
            <a:ext cx="7110010" cy="6584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752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3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50" y="1152524"/>
            <a:ext cx="2969714" cy="5400675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9860" y="1152524"/>
            <a:ext cx="3004787" cy="540067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49803" y="1152524"/>
            <a:ext cx="2980272" cy="5419875"/>
          </a:xfrm>
          <a:prstGeom prst="rect">
            <a:avLst/>
          </a:prstGeom>
        </p:spPr>
      </p:pic>
      <p:sp>
        <p:nvSpPr>
          <p:cNvPr id="6" name="Ovál 5"/>
          <p:cNvSpPr/>
          <p:nvPr/>
        </p:nvSpPr>
        <p:spPr>
          <a:xfrm>
            <a:off x="3095625" y="5486400"/>
            <a:ext cx="638175" cy="5619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7600950" y="5486400"/>
            <a:ext cx="638175" cy="5619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nice se šipkou 8"/>
          <p:cNvCxnSpPr/>
          <p:nvPr/>
        </p:nvCxnSpPr>
        <p:spPr>
          <a:xfrm>
            <a:off x="11039475" y="3686175"/>
            <a:ext cx="9525" cy="657225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3225033" y="2800350"/>
            <a:ext cx="16631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err="1" smtClean="0">
                <a:solidFill>
                  <a:srgbClr val="FF0000"/>
                </a:solidFill>
              </a:rPr>
              <a:t>OnResume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6575977" y="2800350"/>
            <a:ext cx="1432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err="1" smtClean="0">
                <a:solidFill>
                  <a:srgbClr val="FF0000"/>
                </a:solidFill>
              </a:rPr>
              <a:t>OnPause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9778233" y="4467225"/>
            <a:ext cx="16631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err="1" smtClean="0">
                <a:solidFill>
                  <a:srgbClr val="FF0000"/>
                </a:solidFill>
              </a:rPr>
              <a:t>OnResume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449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</a:t>
            </a:r>
            <a:r>
              <a:rPr lang="cs-CZ" dirty="0" smtClean="0"/>
              <a:t>kolem prezentace bylo co nejjednodušším představit dvě metody z životního cyklu aktivit, které spolu úzce souvisí.</a:t>
            </a:r>
          </a:p>
          <a:p>
            <a:r>
              <a:rPr lang="cs-CZ" dirty="0" smtClean="0"/>
              <a:t>Jestli budou tyto metody využity nebo ne záleží na tom jak chce/nechce programátor reagovat na změnu stavu dané aktivity.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9967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86103" y="2671191"/>
            <a:ext cx="9720072" cy="149961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Následovat bude poslední demo - shrnutí volání všech metod, které jsou určeny k tomu aby, reagovali na změnu stavu aktivity.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27270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33</TotalTime>
  <Words>245</Words>
  <Application>Microsoft Office PowerPoint</Application>
  <PresentationFormat>Širokoúhlá obrazovka</PresentationFormat>
  <Paragraphs>23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Tw Cen MT</vt:lpstr>
      <vt:lpstr>Tw Cen MT Condensed</vt:lpstr>
      <vt:lpstr>Wingdings 3</vt:lpstr>
      <vt:lpstr>Integrál</vt:lpstr>
      <vt:lpstr>Metody OnResume a OnPause</vt:lpstr>
      <vt:lpstr>ĆIL</vt:lpstr>
      <vt:lpstr>DEMO 2</vt:lpstr>
      <vt:lpstr>Step 1</vt:lpstr>
      <vt:lpstr>STEP 2</vt:lpstr>
      <vt:lpstr>STEP 3</vt:lpstr>
      <vt:lpstr>Závěr</vt:lpstr>
      <vt:lpstr>Následovat bude poslední demo - shrnutí volání všech metod, které jsou určeny k tomu aby, reagovali na změnu stavu aktivity.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OnResume a OnPause</dc:title>
  <dc:creator>Jaroslav Kudr</dc:creator>
  <cp:lastModifiedBy>Jaroslav Kudr</cp:lastModifiedBy>
  <cp:revision>4</cp:revision>
  <dcterms:created xsi:type="dcterms:W3CDTF">2017-03-03T13:06:03Z</dcterms:created>
  <dcterms:modified xsi:type="dcterms:W3CDTF">2017-03-03T13:39:14Z</dcterms:modified>
</cp:coreProperties>
</file>