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68" r:id="rId2"/>
    <p:sldId id="276" r:id="rId3"/>
    <p:sldId id="277" r:id="rId4"/>
    <p:sldId id="278" r:id="rId5"/>
    <p:sldId id="269" r:id="rId6"/>
    <p:sldId id="270" r:id="rId7"/>
    <p:sldId id="297" r:id="rId8"/>
    <p:sldId id="271" r:id="rId9"/>
    <p:sldId id="272" r:id="rId10"/>
    <p:sldId id="273" r:id="rId11"/>
    <p:sldId id="314" r:id="rId12"/>
    <p:sldId id="315" r:id="rId13"/>
    <p:sldId id="275" r:id="rId14"/>
    <p:sldId id="298" r:id="rId15"/>
    <p:sldId id="279" r:id="rId16"/>
    <p:sldId id="280" r:id="rId17"/>
    <p:sldId id="299" r:id="rId18"/>
    <p:sldId id="281" r:id="rId19"/>
    <p:sldId id="283" r:id="rId20"/>
    <p:sldId id="289" r:id="rId21"/>
    <p:sldId id="316" r:id="rId22"/>
    <p:sldId id="300" r:id="rId23"/>
    <p:sldId id="317" r:id="rId24"/>
    <p:sldId id="318" r:id="rId25"/>
    <p:sldId id="301" r:id="rId26"/>
    <p:sldId id="290" r:id="rId27"/>
    <p:sldId id="291" r:id="rId28"/>
    <p:sldId id="304" r:id="rId29"/>
    <p:sldId id="303" r:id="rId30"/>
    <p:sldId id="302" r:id="rId31"/>
    <p:sldId id="292" r:id="rId32"/>
    <p:sldId id="310" r:id="rId33"/>
    <p:sldId id="309" r:id="rId34"/>
    <p:sldId id="308" r:id="rId35"/>
    <p:sldId id="307" r:id="rId36"/>
    <p:sldId id="306" r:id="rId37"/>
    <p:sldId id="305" r:id="rId38"/>
    <p:sldId id="285" r:id="rId39"/>
    <p:sldId id="286" r:id="rId40"/>
    <p:sldId id="287" r:id="rId41"/>
    <p:sldId id="288" r:id="rId42"/>
    <p:sldId id="293" r:id="rId43"/>
    <p:sldId id="294" r:id="rId44"/>
    <p:sldId id="313" r:id="rId45"/>
    <p:sldId id="296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1188FF"/>
    <a:srgbClr val="6699FF"/>
    <a:srgbClr val="2FC9FF"/>
    <a:srgbClr val="C2C2EC"/>
    <a:srgbClr val="CACAEE"/>
    <a:srgbClr val="BDBDE9"/>
    <a:srgbClr val="ADADE5"/>
    <a:srgbClr val="C5C5FF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709" autoAdjust="0"/>
  </p:normalViewPr>
  <p:slideViewPr>
    <p:cSldViewPr>
      <p:cViewPr>
        <p:scale>
          <a:sx n="70" d="100"/>
          <a:sy n="70" d="100"/>
        </p:scale>
        <p:origin x="-2052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1F917B-8A6A-48F8-8C5A-11AE72A736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79779-763C-4349-8831-D43F6FF0B871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51245-5779-41F0-9D61-4C9BA9A9ECFE}" type="slidenum">
              <a:rPr lang="cs-CZ" smtClean="0"/>
              <a:pPr/>
              <a:t>43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BBA26-37CF-4E98-AE62-D0AE34B4E9A7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9CAB-8D3D-43A6-AEDF-411A26F860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859F-A0C8-42D3-A3CC-60D2E5704898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1CCD-0FD6-46E6-ACE3-2193B0A099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1CC0-367D-498F-93BA-53FA5885B064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3ABB-AD6D-4ED3-B2E1-3E3DB2F86D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A210-7A72-400F-A568-00E7B8C92D1D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FEEA-6CA9-45CD-AFFE-BE28F672BC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3C557-24B1-448E-9FAF-008430E8A814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6EFA-C0B7-4F2F-918D-C2A042A2F7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BBA7-838F-4C50-BFE4-9060E2A674BA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D5612-2B59-42A5-A38A-751FE0DE3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1109-2680-46DD-8C67-B5D669478452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8EC1-9DA9-4885-B446-42C6B38C4A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7C398-E91E-4F1C-85F0-F8E1D5D97CE5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9621-4877-4367-B6D4-DA4DEDCBC2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7377-E494-4158-965E-0F112EC4CFD4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8B9-F62C-417E-9BA0-B931612EFD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87E58-6295-4AD6-AC42-55DE15622D4A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A6EF-2455-46A7-BC0E-51921AF616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A007-A7BF-4036-8EC1-9E3FC1A6D245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47BF-6BFC-42C4-B28F-2988593B8E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A12C6-A57B-4D0D-A1F9-BFD69C1A1731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AED2-0663-49A4-A7A5-44F917658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B7FF6AF-4CE3-408C-A1CF-B6E1EDB87E13}" type="datetime1">
              <a:rPr lang="cs-CZ" smtClean="0"/>
              <a:pPr>
                <a:defRPr/>
              </a:pPr>
              <a:t>20.11.2011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4FD740-F1BD-4F64-B7FF-05832C702E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s.wikipedia.org/wiki/Soubor:Parsek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pef.zcu.cz/hvezdy/obr/dira/fotosfera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200" b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Astrofyzika</a:t>
            </a:r>
            <a:r>
              <a:rPr lang="cs-CZ" b="1" dirty="0" smtClean="0">
                <a:solidFill>
                  <a:srgbClr val="00B0F0"/>
                </a:solidFill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00B0F0"/>
                </a:solidFill>
                <a:cs typeface="Times New Roman" pitchFamily="18" charset="0"/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 smtClean="0"/>
          </a:p>
        </p:txBody>
      </p:sp>
      <p:sp>
        <p:nvSpPr>
          <p:cNvPr id="5125" name="Zástupný symbol pro obsah 7"/>
          <p:cNvSpPr>
            <a:spLocks noGrp="1"/>
          </p:cNvSpPr>
          <p:nvPr>
            <p:ph idx="1"/>
          </p:nvPr>
        </p:nvSpPr>
        <p:spPr>
          <a:xfrm>
            <a:off x="285720" y="1714488"/>
            <a:ext cx="8643938" cy="445452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Slunce a hvězdy</a:t>
            </a:r>
            <a:br>
              <a:rPr lang="cs-CZ" sz="2800" dirty="0" smtClean="0">
                <a:solidFill>
                  <a:srgbClr val="005A9E"/>
                </a:solidFill>
              </a:rPr>
            </a:br>
            <a:r>
              <a:rPr lang="cs-CZ" sz="2800" dirty="0" smtClean="0">
                <a:solidFill>
                  <a:srgbClr val="005A9E"/>
                </a:solidFill>
              </a:rPr>
              <a:t>Galaxie a vývoj vesmíru</a:t>
            </a:r>
            <a:br>
              <a:rPr lang="cs-CZ" sz="2800" dirty="0" smtClean="0">
                <a:solidFill>
                  <a:srgbClr val="005A9E"/>
                </a:solidFill>
              </a:rPr>
            </a:br>
            <a:r>
              <a:rPr lang="cs-CZ" sz="2800" dirty="0" smtClean="0">
                <a:solidFill>
                  <a:srgbClr val="005A9E"/>
                </a:solidFill>
              </a:rPr>
              <a:t> Výzkum vesmíru</a:t>
            </a:r>
            <a:br>
              <a:rPr lang="cs-CZ" sz="2800" dirty="0" smtClean="0">
                <a:solidFill>
                  <a:srgbClr val="005A9E"/>
                </a:solidFill>
              </a:rPr>
            </a:br>
            <a:endParaRPr lang="cs-CZ" sz="2800" dirty="0" smtClean="0">
              <a:solidFill>
                <a:srgbClr val="005A9E"/>
              </a:solidFill>
            </a:endParaRPr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r>
              <a:rPr lang="cs-CZ" sz="2400" dirty="0" smtClean="0"/>
              <a:t>Centrum pro virtuální a moderní metody a formy vzdělávání na Obchodní akademii T.G. Masaryka, Kostelec nad Orlicí </a:t>
            </a:r>
          </a:p>
          <a:p>
            <a:pPr algn="ctr">
              <a:buFontTx/>
              <a:buNone/>
            </a:pPr>
            <a:endParaRPr lang="cs-CZ" sz="2400" dirty="0" smtClean="0"/>
          </a:p>
        </p:txBody>
      </p:sp>
      <p:sp>
        <p:nvSpPr>
          <p:cNvPr id="5123" name="Zástupný symbol pro číslo snímku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3028EA-24B1-4A93-A6BF-07C4EADA47F5}" type="slidenum">
              <a:rPr lang="cs-CZ" smtClean="0"/>
              <a:pPr/>
              <a:t>1</a:t>
            </a:fld>
            <a:endParaRPr lang="cs-CZ" dirty="0" smtClean="0"/>
          </a:p>
        </p:txBody>
      </p:sp>
      <p:pic>
        <p:nvPicPr>
          <p:cNvPr id="26625" name="Picture 1" descr="E:\projekt!!!!\logoProjektu%20%C5%99%C3%ADjen[1]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14752"/>
            <a:ext cx="6215106" cy="13935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005A9E"/>
                </a:solidFill>
              </a:rPr>
              <a:t>Charakteristiky hvězd</a:t>
            </a:r>
            <a:endParaRPr lang="cs-CZ" sz="4000" b="1" dirty="0" smtClean="0">
              <a:solidFill>
                <a:srgbClr val="E2002B"/>
              </a:solidFill>
            </a:endParaRPr>
          </a:p>
        </p:txBody>
      </p:sp>
      <p:sp>
        <p:nvSpPr>
          <p:cNvPr id="1229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78AA79-D971-4150-8965-44A0B2CB71EB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714488"/>
            <a:ext cx="8406676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Charakteristiky hvězd</a:t>
            </a:r>
          </a:p>
          <a:p>
            <a:r>
              <a:rPr lang="cs-CZ" sz="2800" b="1" dirty="0" smtClean="0"/>
              <a:t>vzdálenost</a:t>
            </a:r>
          </a:p>
          <a:p>
            <a:r>
              <a:rPr lang="cs-CZ" sz="2800" b="1" dirty="0" smtClean="0"/>
              <a:t>magnituda</a:t>
            </a:r>
          </a:p>
          <a:p>
            <a:r>
              <a:rPr lang="cs-CZ" sz="2800" b="1" dirty="0" smtClean="0"/>
              <a:t>spektrální třída</a:t>
            </a:r>
          </a:p>
          <a:p>
            <a:r>
              <a:rPr lang="cs-CZ" sz="2800" b="1" dirty="0" smtClean="0"/>
              <a:t>hmotnost</a:t>
            </a:r>
          </a:p>
          <a:p>
            <a:r>
              <a:rPr lang="cs-CZ" sz="2800" b="1" dirty="0" smtClean="0"/>
              <a:t>rozměr</a:t>
            </a:r>
          </a:p>
          <a:p>
            <a:r>
              <a:rPr lang="cs-CZ" sz="2800" b="1" dirty="0" smtClean="0"/>
              <a:t>hustota</a:t>
            </a:r>
          </a:p>
          <a:p>
            <a:r>
              <a:rPr lang="cs-CZ" sz="2800" b="1" dirty="0" smtClean="0"/>
              <a:t>vlastní pohyb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005A9E"/>
                </a:solidFill>
              </a:rPr>
              <a:t>Charakteristiky hvězd</a:t>
            </a:r>
            <a:endParaRPr lang="cs-CZ" sz="4000" dirty="0" smtClean="0">
              <a:solidFill>
                <a:srgbClr val="E2002B"/>
              </a:solidFill>
            </a:endParaRPr>
          </a:p>
        </p:txBody>
      </p:sp>
      <p:sp>
        <p:nvSpPr>
          <p:cNvPr id="1331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D95041-F1B5-429F-82EA-F34C81FD751F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972072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Jednotky vzdálenosti: </a:t>
            </a:r>
          </a:p>
          <a:p>
            <a:pPr marL="0" indent="0"/>
            <a:r>
              <a:rPr lang="cs-CZ" sz="2800" dirty="0" smtClean="0">
                <a:solidFill>
                  <a:srgbClr val="FF0000"/>
                </a:solidFill>
              </a:rPr>
              <a:t> světelný rok </a:t>
            </a:r>
            <a:r>
              <a:rPr lang="cs-CZ" sz="2800" dirty="0" smtClean="0"/>
              <a:t>(</a:t>
            </a:r>
            <a:r>
              <a:rPr lang="cs-CZ" sz="2800" dirty="0" err="1" smtClean="0"/>
              <a:t>ly</a:t>
            </a:r>
            <a:r>
              <a:rPr lang="cs-CZ" sz="2800" dirty="0" smtClean="0"/>
              <a:t> = </a:t>
            </a:r>
            <a:r>
              <a:rPr lang="cs-CZ" sz="2800" dirty="0" err="1" smtClean="0"/>
              <a:t>light</a:t>
            </a:r>
            <a:r>
              <a:rPr lang="cs-CZ" sz="2800" dirty="0" smtClean="0"/>
              <a:t> year)</a:t>
            </a:r>
          </a:p>
          <a:p>
            <a:pPr marL="0" lvl="1" indent="0"/>
            <a:r>
              <a:rPr lang="cs-CZ" dirty="0" smtClean="0"/>
              <a:t> vzdálenost jakou urazí světlo za jeden rok	</a:t>
            </a:r>
          </a:p>
          <a:p>
            <a:pPr marL="0" lvl="1" indent="0">
              <a:buNone/>
            </a:pPr>
            <a:r>
              <a:rPr lang="cs-CZ" dirty="0" smtClean="0"/>
              <a:t>   1 </a:t>
            </a:r>
            <a:r>
              <a:rPr lang="cs-CZ" dirty="0" err="1" smtClean="0"/>
              <a:t>ly</a:t>
            </a:r>
            <a:r>
              <a:rPr lang="cs-CZ" dirty="0" smtClean="0"/>
              <a:t> = 9,460 5284 × 10</a:t>
            </a:r>
            <a:r>
              <a:rPr lang="cs-CZ" baseline="30000" dirty="0" smtClean="0"/>
              <a:t>15</a:t>
            </a:r>
            <a:r>
              <a:rPr lang="cs-CZ" dirty="0" smtClean="0"/>
              <a:t> m</a:t>
            </a:r>
          </a:p>
          <a:p>
            <a:pPr marL="0" lvl="1" indent="0">
              <a:buNone/>
            </a:pPr>
            <a:endParaRPr lang="cs-CZ" dirty="0" smtClean="0"/>
          </a:p>
          <a:p>
            <a:pPr marL="0" lvl="1" indent="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 astronomická jednotka </a:t>
            </a:r>
            <a:r>
              <a:rPr lang="cs-CZ" dirty="0" smtClean="0"/>
              <a:t>(AU)</a:t>
            </a:r>
          </a:p>
          <a:p>
            <a:pPr marL="177800" lvl="1" indent="-177800">
              <a:buNone/>
            </a:pPr>
            <a:r>
              <a:rPr lang="cs-CZ" dirty="0" smtClean="0"/>
              <a:t>	– vzdálenost Země od Slunce</a:t>
            </a:r>
          </a:p>
          <a:p>
            <a:pPr marL="177800" lvl="1" indent="-177800">
              <a:buNone/>
            </a:pPr>
            <a:r>
              <a:rPr lang="cs-CZ" dirty="0" smtClean="0"/>
              <a:t>	– 1 AU = 150 000 </a:t>
            </a:r>
            <a:r>
              <a:rPr lang="cs-CZ" dirty="0" err="1" smtClean="0"/>
              <a:t>000</a:t>
            </a:r>
            <a:r>
              <a:rPr lang="cs-CZ" dirty="0" smtClean="0"/>
              <a:t> km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005A9E"/>
                </a:solidFill>
              </a:rPr>
              <a:t>Charakteristiky hvězd</a:t>
            </a:r>
            <a:endParaRPr lang="cs-CZ" sz="4000" dirty="0" smtClean="0">
              <a:solidFill>
                <a:srgbClr val="E2002B"/>
              </a:solidFill>
            </a:endParaRPr>
          </a:p>
        </p:txBody>
      </p:sp>
      <p:sp>
        <p:nvSpPr>
          <p:cNvPr id="1331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D95041-F1B5-429F-82EA-F34C81FD751F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972072"/>
          </a:xfrm>
        </p:spPr>
        <p:txBody>
          <a:bodyPr/>
          <a:lstStyle/>
          <a:p>
            <a:pPr marL="177800" lvl="1" indent="-177800">
              <a:buFont typeface="Arial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parsec</a:t>
            </a:r>
            <a:r>
              <a:rPr lang="cs-CZ" dirty="0" smtClean="0"/>
              <a:t> (pc)</a:t>
            </a:r>
          </a:p>
          <a:p>
            <a:pPr marL="531813" lvl="1" indent="-258763">
              <a:buNone/>
            </a:pPr>
            <a:r>
              <a:rPr lang="cs-CZ" dirty="0" smtClean="0"/>
              <a:t>– vzdálenost, ze které by poloměr oběžné dráhy Země byl kolmo k zornému paprsku vidět pod úhlem 1“</a:t>
            </a:r>
          </a:p>
          <a:p>
            <a:pPr marL="273050" lvl="1" indent="0">
              <a:buNone/>
            </a:pPr>
            <a:r>
              <a:rPr lang="cs-CZ" dirty="0" smtClean="0"/>
              <a:t>1 pc = 3,26 </a:t>
            </a:r>
            <a:r>
              <a:rPr lang="cs-CZ" dirty="0" err="1" smtClean="0"/>
              <a:t>ly</a:t>
            </a:r>
            <a:endParaRPr lang="cs-CZ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E0E27B-B6B6-4C65-8C14-E92B3DA9C0A3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005A9E"/>
                </a:solidFill>
              </a:rPr>
              <a:t>Charakteristiky hvězd</a:t>
            </a:r>
            <a:endParaRPr lang="cs-CZ" sz="4000" dirty="0" smtClean="0">
              <a:solidFill>
                <a:srgbClr val="E2002B"/>
              </a:solidFill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1285852" y="2000240"/>
          <a:ext cx="6143668" cy="4299266"/>
        </p:xfrm>
        <a:graphic>
          <a:graphicData uri="http://schemas.openxmlformats.org/drawingml/2006/table">
            <a:tbl>
              <a:tblPr/>
              <a:tblGrid>
                <a:gridCol w="3029041"/>
                <a:gridCol w="3114627"/>
              </a:tblGrid>
              <a:tr h="25289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/>
                        <a:t>Hvězda 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/>
                        <a:t>Vzdálenost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 b="0" u="sng" dirty="0"/>
                        <a:t>Slunce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 </a:t>
                      </a:r>
                      <a:r>
                        <a:rPr lang="cs-CZ" sz="1200" dirty="0" smtClean="0"/>
                        <a:t>minut 32 sekund</a:t>
                      </a:r>
                      <a:endParaRPr lang="cs-CZ" sz="1200" dirty="0"/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 b="0" u="sng" dirty="0"/>
                        <a:t>Proxima</a:t>
                      </a:r>
                      <a:r>
                        <a:rPr lang="cs-CZ" sz="1200" u="sng" dirty="0"/>
                        <a:t> Centauri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4,27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 dirty="0"/>
                        <a:t>Alfa Cent A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4,31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Alfa Cent B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4,31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Barnardova šipka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6,0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Wolf 359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8,1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Lalande 21185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8,2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 dirty="0"/>
                        <a:t>Sírius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8,6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Luyten 726-8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8,6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Ross 154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9,6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Ross 248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10,3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eps Eridani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10,7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Ross 128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10,8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Luyten 789-6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11,1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Groomgridge 34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11,3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cs-CZ" sz="1200"/>
                        <a:t>eps Indi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11,3 l.y.</a:t>
                      </a:r>
                    </a:p>
                  </a:txBody>
                  <a:tcPr marL="30807" marR="30807" marT="30807" marB="308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E0E27B-B6B6-4C65-8C14-E92B3DA9C0A3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005A9E"/>
                </a:solidFill>
              </a:rPr>
              <a:t>Charakteristiky hvězd</a:t>
            </a:r>
            <a:endParaRPr lang="cs-CZ" sz="4000" dirty="0" smtClean="0">
              <a:solidFill>
                <a:srgbClr val="E2002B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99792" y="162880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+mn-lt"/>
              </a:rPr>
              <a:t>Astronomická délka</a:t>
            </a:r>
            <a:endParaRPr lang="cs-CZ" sz="2800" dirty="0">
              <a:latin typeface="+mn-lt"/>
            </a:endParaRPr>
          </a:p>
        </p:txBody>
      </p:sp>
      <p:pic>
        <p:nvPicPr>
          <p:cNvPr id="15361" name="Picture 1" descr="C:\Users\Jiřik\Desktop\Obrázky do Astrofyziky\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358246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005A9E"/>
                </a:solidFill>
              </a:rPr>
              <a:t>Charakteristiky hvězd</a:t>
            </a:r>
            <a:endParaRPr lang="cs-CZ" sz="4000" b="1" dirty="0" smtClean="0">
              <a:solidFill>
                <a:srgbClr val="E2002B"/>
              </a:solidFill>
            </a:endParaRP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A47A6C-82B4-4BB4-BD1D-89B2FB49F650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3500430" y="171448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+mn-lt"/>
              </a:rPr>
              <a:t>Parsec</a:t>
            </a:r>
            <a:endParaRPr lang="cs-CZ" dirty="0">
              <a:latin typeface="+mn-lt"/>
            </a:endParaRPr>
          </a:p>
        </p:txBody>
      </p:sp>
      <p:pic>
        <p:nvPicPr>
          <p:cNvPr id="8" name="Obrázek 7" descr="Schematické vysvětlení jednotky parsek">
            <a:hlinkClick r:id="rId2" tooltip="&quot;Schematické vysvětlení jednotky parse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8429684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005A9E"/>
                </a:solidFill>
              </a:rPr>
              <a:t>Charakteristiky hvězd</a:t>
            </a:r>
            <a:endParaRPr lang="cs-CZ" sz="4000" b="1" dirty="0" smtClean="0">
              <a:solidFill>
                <a:srgbClr val="E2002B"/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71490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   Magnituda</a:t>
            </a:r>
          </a:p>
          <a:p>
            <a:pPr>
              <a:defRPr/>
            </a:pPr>
            <a:r>
              <a:rPr lang="cs-CZ" sz="2800" dirty="0" smtClean="0"/>
              <a:t>logaritmická míra jasnosti objektu</a:t>
            </a:r>
          </a:p>
          <a:p>
            <a:pPr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   Spektrální třída</a:t>
            </a:r>
          </a:p>
          <a:p>
            <a:pPr>
              <a:defRPr/>
            </a:pPr>
            <a:r>
              <a:rPr lang="cs-CZ" sz="2800" dirty="0" smtClean="0"/>
              <a:t>dělení hvězd podle teploty povrchu</a:t>
            </a:r>
          </a:p>
          <a:p>
            <a:pPr>
              <a:defRPr/>
            </a:pPr>
            <a:endParaRPr lang="cs-CZ" sz="2800" dirty="0" smtClean="0"/>
          </a:p>
          <a:p>
            <a:pPr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   Hmotnost</a:t>
            </a:r>
          </a:p>
          <a:p>
            <a:pPr marL="355600" indent="0">
              <a:buNone/>
              <a:defRPr/>
            </a:pPr>
            <a:r>
              <a:rPr lang="cs-CZ" sz="2800" dirty="0" smtClean="0"/>
              <a:t>hmotnosti ostatních hvězd se porovnávají s    hmotností Slunce (0,1 až 80 M</a:t>
            </a:r>
            <a:r>
              <a:rPr lang="cs-CZ" sz="2800" baseline="-25000" dirty="0" smtClean="0"/>
              <a:t>S</a:t>
            </a:r>
            <a:r>
              <a:rPr lang="cs-CZ" sz="2800" dirty="0" smtClean="0"/>
              <a:t>), </a:t>
            </a:r>
            <a:r>
              <a:rPr lang="cs-CZ" sz="2800" dirty="0" err="1" smtClean="0"/>
              <a:t>M</a:t>
            </a:r>
            <a:r>
              <a:rPr lang="cs-CZ" sz="2800" baseline="-25000" dirty="0" err="1" smtClean="0"/>
              <a:t>S</a:t>
            </a:r>
            <a:r>
              <a:rPr lang="cs-CZ" sz="2800" dirty="0" smtClean="0"/>
              <a:t> = hmotnost 							 Slunce</a:t>
            </a:r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D9B9A7-1C6E-4C37-A882-EAB76AE51660}" type="slidenum">
              <a:rPr lang="cs-CZ" smtClean="0"/>
              <a:pPr/>
              <a:t>16</a:t>
            </a:fld>
            <a:endParaRPr lang="cs-CZ" smtClean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42910" y="3929066"/>
          <a:ext cx="7858180" cy="617220"/>
        </p:xfrm>
        <a:graphic>
          <a:graphicData uri="http://schemas.openxmlformats.org/drawingml/2006/table">
            <a:tbl>
              <a:tblPr/>
              <a:tblGrid>
                <a:gridCol w="857256"/>
                <a:gridCol w="857256"/>
                <a:gridCol w="857256"/>
                <a:gridCol w="857256"/>
                <a:gridCol w="714380"/>
                <a:gridCol w="714380"/>
                <a:gridCol w="714380"/>
                <a:gridCol w="785818"/>
                <a:gridCol w="714380"/>
                <a:gridCol w="785818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 W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O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B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A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F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L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T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80 000 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60 000 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38 000 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15 400 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9 000 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6 700 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5 400 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3 800 K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2 200 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1 499 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Charakteristiky hvězd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pic>
        <p:nvPicPr>
          <p:cNvPr id="5" name="Picture 1" descr="C:\Users\Jiřik\Desktop\Obrázky do Astrofyziky\Spektalni obraz hvez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429684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005A9E"/>
                </a:solidFill>
              </a:rPr>
              <a:t>Charakteristiky hvězd</a:t>
            </a:r>
            <a:endParaRPr lang="cs-CZ" sz="4000" b="1" dirty="0" smtClean="0">
              <a:solidFill>
                <a:srgbClr val="E2002B"/>
              </a:solidFill>
            </a:endParaRPr>
          </a:p>
        </p:txBody>
      </p:sp>
      <p:sp>
        <p:nvSpPr>
          <p:cNvPr id="1741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1925F4-4F3A-46FC-AFDB-F54A56E5E2EB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700808"/>
            <a:ext cx="8329642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Rozměr</a:t>
            </a:r>
          </a:p>
          <a:p>
            <a:r>
              <a:rPr lang="cs-CZ" sz="2800" dirty="0" smtClean="0"/>
              <a:t>rozměry hvězd se porovnávají s rozměrem Slunce (10 km až 1000 </a:t>
            </a:r>
            <a:r>
              <a:rPr lang="cs-CZ" sz="2800" i="1" dirty="0" smtClean="0"/>
              <a:t>R</a:t>
            </a:r>
            <a:r>
              <a:rPr lang="cs-CZ" sz="2800" baseline="-25000" dirty="0" smtClean="0"/>
              <a:t>S</a:t>
            </a:r>
            <a:r>
              <a:rPr lang="cs-CZ" sz="2800" dirty="0" smtClean="0"/>
              <a:t>), </a:t>
            </a:r>
            <a:r>
              <a:rPr lang="cs-CZ" sz="2800" i="1" dirty="0" smtClean="0"/>
              <a:t>R</a:t>
            </a:r>
            <a:r>
              <a:rPr lang="cs-CZ" sz="2800" baseline="-25000" dirty="0" smtClean="0"/>
              <a:t>S </a:t>
            </a:r>
            <a:r>
              <a:rPr lang="cs-CZ" sz="2800" dirty="0" smtClean="0"/>
              <a:t>= poloměr Slunce</a:t>
            </a:r>
            <a:endParaRPr lang="cs-CZ" sz="28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000100" y="3286126"/>
          <a:ext cx="7143800" cy="2928954"/>
        </p:xfrm>
        <a:graphic>
          <a:graphicData uri="http://schemas.openxmlformats.org/drawingml/2006/table">
            <a:tbl>
              <a:tblPr/>
              <a:tblGrid>
                <a:gridCol w="3571900"/>
                <a:gridCol w="3571900"/>
              </a:tblGrid>
              <a:tr h="488159">
                <a:tc>
                  <a:txBody>
                    <a:bodyPr/>
                    <a:lstStyle/>
                    <a:p>
                      <a:pPr algn="ctr"/>
                      <a:r>
                        <a:rPr lang="cs-CZ" b="1" u="none" dirty="0"/>
                        <a:t>Typ hvězdy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u="none" dirty="0"/>
                        <a:t>Rozměr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8815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veleobři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až 500 </a:t>
                      </a:r>
                      <a:r>
                        <a:rPr lang="cs-CZ" i="1"/>
                        <a:t>R</a:t>
                      </a:r>
                      <a:r>
                        <a:rPr lang="cs-CZ" baseline="-25000"/>
                        <a:t>S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48815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obři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až 80 </a:t>
                      </a:r>
                      <a:r>
                        <a:rPr lang="cs-CZ" i="1" dirty="0"/>
                        <a:t>R</a:t>
                      </a:r>
                      <a:r>
                        <a:rPr lang="cs-CZ" baseline="-25000" dirty="0"/>
                        <a:t>S</a:t>
                      </a:r>
                      <a:endParaRPr lang="cs-CZ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488159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hlavní posloupnost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0,5 až 20 </a:t>
                      </a:r>
                      <a:r>
                        <a:rPr lang="cs-CZ" i="1"/>
                        <a:t>R</a:t>
                      </a:r>
                      <a:r>
                        <a:rPr lang="cs-CZ" baseline="-25000"/>
                        <a:t>S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488159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bílí trpaslíci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1000 až 10 000 km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488159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neutronové hvězdy  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až 100 km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72250" y="6381750"/>
            <a:ext cx="2133600" cy="476250"/>
          </a:xfrm>
          <a:noFill/>
        </p:spPr>
        <p:txBody>
          <a:bodyPr/>
          <a:lstStyle/>
          <a:p>
            <a:fld id="{A84AEEE2-C749-497E-AF2C-121167C78906}" type="slidenum">
              <a:rPr lang="cs-CZ" smtClean="0"/>
              <a:pPr/>
              <a:t>19</a:t>
            </a:fld>
            <a:endParaRPr lang="cs-CZ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Charakteristiky hvězd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Hustota</a:t>
            </a:r>
          </a:p>
          <a:p>
            <a:r>
              <a:rPr lang="cs-CZ" sz="2800" dirty="0" smtClean="0"/>
              <a:t>hustota hvězd se porovnává s hustotou Slunce</a:t>
            </a:r>
          </a:p>
          <a:p>
            <a:r>
              <a:rPr lang="cs-CZ" sz="2800" dirty="0" smtClean="0"/>
              <a:t>hustotou se hvězdy liší nejvíce</a:t>
            </a:r>
            <a:endParaRPr lang="cs-CZ" sz="28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714350" y="3429000"/>
          <a:ext cx="7715304" cy="1370650"/>
        </p:xfrm>
        <a:graphic>
          <a:graphicData uri="http://schemas.openxmlformats.org/drawingml/2006/table">
            <a:tbl>
              <a:tblPr/>
              <a:tblGrid>
                <a:gridCol w="1928826"/>
                <a:gridCol w="1928826"/>
                <a:gridCol w="1928826"/>
                <a:gridCol w="1928826"/>
              </a:tblGrid>
              <a:tr h="870827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veleobr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Slunce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bílý trpaslík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neutronová hvězda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499823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</a:t>
                      </a:r>
                      <a:r>
                        <a:rPr lang="cs-CZ" baseline="30000"/>
                        <a:t>−6</a:t>
                      </a:r>
                      <a:r>
                        <a:rPr lang="cs-CZ"/>
                        <a:t> g/cm</a:t>
                      </a:r>
                      <a:r>
                        <a:rPr lang="cs-CZ" baseline="30000"/>
                        <a:t>3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1,4 g/cm</a:t>
                      </a:r>
                      <a:r>
                        <a:rPr lang="cs-CZ" baseline="30000" dirty="0"/>
                        <a:t>3</a:t>
                      </a:r>
                      <a:endParaRPr lang="cs-CZ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</a:t>
                      </a:r>
                      <a:r>
                        <a:rPr lang="cs-CZ" baseline="30000"/>
                        <a:t>6</a:t>
                      </a:r>
                      <a:r>
                        <a:rPr lang="cs-CZ"/>
                        <a:t> g/cm</a:t>
                      </a:r>
                      <a:r>
                        <a:rPr lang="cs-CZ" baseline="30000"/>
                        <a:t>3</a:t>
                      </a:r>
                      <a:endParaRPr lang="cs-CZ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 10</a:t>
                      </a:r>
                      <a:r>
                        <a:rPr lang="cs-CZ" baseline="30000" dirty="0"/>
                        <a:t>14</a:t>
                      </a:r>
                      <a:r>
                        <a:rPr lang="cs-CZ" dirty="0"/>
                        <a:t> g/cm</a:t>
                      </a:r>
                      <a:r>
                        <a:rPr lang="cs-CZ" baseline="30000" dirty="0"/>
                        <a:t>3</a:t>
                      </a:r>
                      <a:endParaRPr lang="cs-CZ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Slunce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68630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  Slunce</a:t>
            </a:r>
            <a:r>
              <a:rPr lang="cs-CZ" sz="2800" dirty="0" smtClean="0"/>
              <a:t> =  hvězda průměrné velikosti </a:t>
            </a:r>
          </a:p>
          <a:p>
            <a:pPr>
              <a:buFontTx/>
              <a:buNone/>
            </a:pPr>
            <a:r>
              <a:rPr lang="cs-CZ" sz="2800" dirty="0" smtClean="0"/>
              <a:t>-  poloha v naší Galaxii není nijak výjimečná</a:t>
            </a:r>
          </a:p>
          <a:p>
            <a:pPr>
              <a:buNone/>
            </a:pPr>
            <a:r>
              <a:rPr lang="cs-CZ" sz="2800" dirty="0" smtClean="0"/>
              <a:t>-  nejbližší hvězdou</a:t>
            </a:r>
          </a:p>
          <a:p>
            <a:pPr>
              <a:buNone/>
            </a:pPr>
            <a:r>
              <a:rPr lang="cs-CZ" sz="2800" dirty="0" smtClean="0"/>
              <a:t>-  od Země vzdálena asi 150 milionů km = </a:t>
            </a:r>
            <a:r>
              <a:rPr lang="cs-CZ" sz="2800" dirty="0" smtClean="0">
                <a:solidFill>
                  <a:srgbClr val="FF0000"/>
                </a:solidFill>
              </a:rPr>
              <a:t>1AU</a:t>
            </a:r>
            <a:r>
              <a:rPr lang="cs-CZ" sz="2800" dirty="0" smtClean="0"/>
              <a:t> (astronomická jednotka)</a:t>
            </a:r>
          </a:p>
          <a:p>
            <a:pPr>
              <a:buFontTx/>
              <a:buChar char="-"/>
            </a:pPr>
            <a:r>
              <a:rPr lang="cs-CZ" sz="2800" dirty="0" smtClean="0"/>
              <a:t>teplota na povrchu </a:t>
            </a:r>
            <a:r>
              <a:rPr lang="cs-CZ" sz="2800" dirty="0" smtClean="0">
                <a:solidFill>
                  <a:srgbClr val="FF0000"/>
                </a:solidFill>
              </a:rPr>
              <a:t>5 700 K</a:t>
            </a:r>
          </a:p>
          <a:p>
            <a:pPr>
              <a:buFontTx/>
              <a:buChar char="-"/>
            </a:pPr>
            <a:r>
              <a:rPr lang="cs-CZ" sz="2800" dirty="0" smtClean="0"/>
              <a:t>teplota jádra je asi </a:t>
            </a:r>
            <a:r>
              <a:rPr lang="cs-CZ" sz="2800" dirty="0" smtClean="0">
                <a:solidFill>
                  <a:srgbClr val="FF0000"/>
                </a:solidFill>
              </a:rPr>
              <a:t>15 000 000 K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FD8B4-A015-4537-9E69-B0944295346D}" type="slidenum">
              <a:rPr lang="cs-CZ" smtClean="0"/>
              <a:pPr/>
              <a:t>2</a:t>
            </a:fld>
            <a:endParaRPr lang="cs-CZ" dirty="0" smtClean="0"/>
          </a:p>
        </p:txBody>
      </p:sp>
      <p:pic>
        <p:nvPicPr>
          <p:cNvPr id="5" name="Picture 1" descr="C:\Users\Jiřik\Desktop\Obrázky do Astrofyziky\Slu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857628"/>
            <a:ext cx="235745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06D124-86A4-491F-83F9-030B846C93F8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Zrození hvězdy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714488"/>
            <a:ext cx="8406676" cy="4572032"/>
          </a:xfrm>
        </p:spPr>
        <p:txBody>
          <a:bodyPr/>
          <a:lstStyle/>
          <a:p>
            <a:r>
              <a:rPr lang="cs-CZ" sz="2800" dirty="0" smtClean="0"/>
              <a:t>vývoj hvězdy začíná gravitačním kolapsem obřího molekulárního mraku (GMC) tvořeného převážně </a:t>
            </a:r>
            <a:r>
              <a:rPr lang="cs-CZ" sz="2800" dirty="0" smtClean="0">
                <a:solidFill>
                  <a:srgbClr val="FF0000"/>
                </a:solidFill>
              </a:rPr>
              <a:t>H</a:t>
            </a:r>
          </a:p>
          <a:p>
            <a:r>
              <a:rPr lang="cs-CZ" sz="2800" dirty="0" smtClean="0"/>
              <a:t>při kolapsu se GMC rozdělí na menší a menší kousky, v každém z těchto fragmentů hroutícího se plynu se uvolňuje gravitační potenciální energii ve formě </a:t>
            </a:r>
            <a:r>
              <a:rPr lang="cs-CZ" sz="2800" dirty="0" smtClean="0">
                <a:solidFill>
                  <a:srgbClr val="FF0000"/>
                </a:solidFill>
              </a:rPr>
              <a:t>tepla</a:t>
            </a:r>
          </a:p>
          <a:p>
            <a:r>
              <a:rPr lang="cs-CZ" sz="2800" dirty="0" smtClean="0"/>
              <a:t>jakmile se </a:t>
            </a:r>
            <a:r>
              <a:rPr lang="cs-CZ" sz="2800" dirty="0" smtClean="0">
                <a:solidFill>
                  <a:srgbClr val="FF0000"/>
                </a:solidFill>
              </a:rPr>
              <a:t>zvyšuje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teplota</a:t>
            </a:r>
            <a:r>
              <a:rPr lang="cs-CZ" sz="2800" dirty="0" smtClean="0"/>
              <a:t> a </a:t>
            </a:r>
            <a:r>
              <a:rPr lang="cs-CZ" sz="2800" dirty="0" smtClean="0">
                <a:solidFill>
                  <a:srgbClr val="FF0000"/>
                </a:solidFill>
              </a:rPr>
              <a:t>tlak</a:t>
            </a:r>
            <a:r>
              <a:rPr lang="cs-CZ" sz="2800" dirty="0" smtClean="0"/>
              <a:t> fragmentu, tak se fragment </a:t>
            </a:r>
            <a:r>
              <a:rPr lang="cs-CZ" sz="2800" dirty="0" smtClean="0">
                <a:solidFill>
                  <a:srgbClr val="FF0000"/>
                </a:solidFill>
              </a:rPr>
              <a:t>kondenzuje</a:t>
            </a:r>
            <a:r>
              <a:rPr lang="cs-CZ" sz="2800" dirty="0" smtClean="0"/>
              <a:t> do super </a:t>
            </a:r>
            <a:r>
              <a:rPr lang="cs-CZ" sz="2800" dirty="0" smtClean="0">
                <a:solidFill>
                  <a:srgbClr val="FF0000"/>
                </a:solidFill>
              </a:rPr>
              <a:t>horké</a:t>
            </a:r>
            <a:r>
              <a:rPr lang="cs-CZ" sz="2800" dirty="0" smtClean="0"/>
              <a:t> rotující </a:t>
            </a:r>
            <a:r>
              <a:rPr lang="cs-CZ" sz="2800" dirty="0" smtClean="0">
                <a:solidFill>
                  <a:srgbClr val="FF0000"/>
                </a:solidFill>
              </a:rPr>
              <a:t>sféry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plynu</a:t>
            </a:r>
            <a:r>
              <a:rPr lang="cs-CZ" sz="2800" dirty="0" smtClean="0"/>
              <a:t>, známé jako </a:t>
            </a:r>
            <a:r>
              <a:rPr lang="cs-CZ" sz="2800" dirty="0" err="1" smtClean="0">
                <a:solidFill>
                  <a:srgbClr val="FF0000"/>
                </a:solidFill>
              </a:rPr>
              <a:t>protohvězda</a:t>
            </a:r>
            <a:endParaRPr lang="cs-CZ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06D124-86A4-491F-83F9-030B846C93F8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Zrození hvězdy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714488"/>
            <a:ext cx="8406676" cy="4525963"/>
          </a:xfrm>
        </p:spPr>
        <p:txBody>
          <a:bodyPr/>
          <a:lstStyle/>
          <a:p>
            <a:r>
              <a:rPr lang="cs-CZ" sz="2800" dirty="0" err="1" smtClean="0"/>
              <a:t>protohvězdy</a:t>
            </a:r>
            <a:r>
              <a:rPr lang="cs-CZ" sz="2800" dirty="0" smtClean="0"/>
              <a:t>, které mají menší hmotnost než asi 1,6×10</a:t>
            </a:r>
            <a:r>
              <a:rPr lang="cs-CZ" sz="2800" baseline="30000" dirty="0" smtClean="0"/>
              <a:t>29</a:t>
            </a:r>
            <a:r>
              <a:rPr lang="cs-CZ" sz="2800" dirty="0" smtClean="0"/>
              <a:t> kg, nikdy nedosáhnou teploty potřebné k rozběhnutí jaderné fúze vodíku, tyto protohvězdy jsou známé jako hnědí trpaslíci</a:t>
            </a:r>
          </a:p>
          <a:p>
            <a:r>
              <a:rPr lang="cs-CZ" sz="2800" dirty="0" smtClean="0"/>
              <a:t>pro masivnější protohvězdy není problém dosáhnout teploty jádra okolo </a:t>
            </a:r>
            <a:r>
              <a:rPr lang="cs-CZ" sz="2800" dirty="0" smtClean="0">
                <a:solidFill>
                  <a:srgbClr val="FF0000"/>
                </a:solidFill>
              </a:rPr>
              <a:t>10</a:t>
            </a:r>
            <a:r>
              <a:rPr lang="cs-CZ" sz="2800" dirty="0" smtClean="0"/>
              <a:t> </a:t>
            </a:r>
            <a:r>
              <a:rPr lang="cs-CZ" sz="2800" dirty="0" smtClean="0">
                <a:solidFill>
                  <a:srgbClr val="FF0000"/>
                </a:solidFill>
              </a:rPr>
              <a:t>miliónů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Kelvinů</a:t>
            </a:r>
            <a:r>
              <a:rPr lang="cs-CZ" sz="2800" dirty="0" smtClean="0"/>
              <a:t>, což umožňuje zahájení protonové řetězové reakce, která vede k </a:t>
            </a:r>
            <a:r>
              <a:rPr lang="cs-CZ" sz="2800" dirty="0" smtClean="0">
                <a:solidFill>
                  <a:srgbClr val="FF0000"/>
                </a:solidFill>
              </a:rPr>
              <a:t>vodíkové fúzi</a:t>
            </a:r>
            <a:r>
              <a:rPr lang="cs-CZ" sz="2800" dirty="0" smtClean="0"/>
              <a:t>, nejprve na deuterium (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H) a pak na helium</a:t>
            </a:r>
            <a:endParaRPr lang="cs-CZ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Zrození hvězdy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5" name="Picture 1" descr="C:\Users\Jiřik\Desktop\Obrázky do Astrofyziky\protohvěz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3286148" cy="3849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Jiřik\Desktop\Obrázky do Astrofyziky\proto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045129" cy="4010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131840" y="170080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Protohvězda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416CFF-A69A-47B8-BF46-DC47FF963915}" type="slidenum">
              <a:rPr lang="cs-CZ" smtClean="0"/>
              <a:pPr/>
              <a:t>23</a:t>
            </a:fld>
            <a:endParaRPr lang="cs-CZ" smtClean="0"/>
          </a:p>
        </p:txBody>
      </p:sp>
      <p:pic>
        <p:nvPicPr>
          <p:cNvPr id="20525" name="Picture 1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6" name="Picture 2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7" name="Picture 3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8" name="Picture 4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9" name="Picture 5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0" name="Picture 6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1" name="Picture 7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2" name="Picture 8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3" name="Picture 9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Zánik hvězdy</a:t>
            </a:r>
            <a:endParaRPr lang="cs-CZ" dirty="0"/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251520" y="1714488"/>
            <a:ext cx="8478114" cy="4525963"/>
          </a:xfrm>
        </p:spPr>
        <p:txBody>
          <a:bodyPr/>
          <a:lstStyle/>
          <a:p>
            <a:r>
              <a:rPr lang="cs-CZ" sz="2800" dirty="0" smtClean="0"/>
              <a:t>když hvězdě začne </a:t>
            </a:r>
            <a:r>
              <a:rPr lang="cs-CZ" sz="2800" dirty="0" smtClean="0">
                <a:solidFill>
                  <a:srgbClr val="FF0000"/>
                </a:solidFill>
              </a:rPr>
              <a:t>docházet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H</a:t>
            </a:r>
            <a:r>
              <a:rPr lang="cs-CZ" sz="2800" dirty="0" smtClean="0"/>
              <a:t>, začne </a:t>
            </a:r>
            <a:r>
              <a:rPr lang="cs-CZ" sz="2800" dirty="0" smtClean="0">
                <a:solidFill>
                  <a:srgbClr val="FF0000"/>
                </a:solidFill>
              </a:rPr>
              <a:t>klesat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tlak</a:t>
            </a:r>
            <a:r>
              <a:rPr lang="cs-CZ" sz="2800" dirty="0" smtClean="0"/>
              <a:t> v jádře</a:t>
            </a:r>
          </a:p>
          <a:p>
            <a:r>
              <a:rPr lang="cs-CZ" sz="2800" dirty="0" smtClean="0"/>
              <a:t>H v jádře postupně vyhořívá a </a:t>
            </a:r>
            <a:r>
              <a:rPr lang="cs-CZ" sz="2800" dirty="0" smtClean="0">
                <a:solidFill>
                  <a:srgbClr val="FF0000"/>
                </a:solidFill>
              </a:rPr>
              <a:t>vnější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vrstvy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stlačují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jádro</a:t>
            </a:r>
            <a:r>
              <a:rPr lang="cs-CZ" sz="2800" dirty="0" smtClean="0"/>
              <a:t> hvězdy</a:t>
            </a:r>
          </a:p>
          <a:p>
            <a:r>
              <a:rPr lang="cs-CZ" sz="2800" dirty="0" smtClean="0"/>
              <a:t>když </a:t>
            </a:r>
            <a:r>
              <a:rPr lang="cs-CZ" sz="2800" dirty="0" smtClean="0">
                <a:solidFill>
                  <a:srgbClr val="FF0000"/>
                </a:solidFill>
              </a:rPr>
              <a:t>teplota</a:t>
            </a:r>
            <a:r>
              <a:rPr lang="cs-CZ" sz="2800" dirty="0" smtClean="0"/>
              <a:t> v </a:t>
            </a:r>
            <a:r>
              <a:rPr lang="cs-CZ" sz="2800" dirty="0" smtClean="0">
                <a:solidFill>
                  <a:srgbClr val="FF0000"/>
                </a:solidFill>
              </a:rPr>
              <a:t>jádře</a:t>
            </a:r>
            <a:r>
              <a:rPr lang="cs-CZ" sz="2800" dirty="0" smtClean="0"/>
              <a:t> hvězdy dosáhne </a:t>
            </a:r>
            <a:r>
              <a:rPr lang="cs-CZ" sz="2800" dirty="0" smtClean="0">
                <a:solidFill>
                  <a:srgbClr val="FF0000"/>
                </a:solidFill>
              </a:rPr>
              <a:t>100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milionů</a:t>
            </a:r>
            <a:r>
              <a:rPr lang="cs-CZ" sz="2800" dirty="0" smtClean="0"/>
              <a:t> </a:t>
            </a:r>
            <a:r>
              <a:rPr lang="cs-CZ" sz="2800" dirty="0" smtClean="0">
                <a:solidFill>
                  <a:srgbClr val="FF0000"/>
                </a:solidFill>
              </a:rPr>
              <a:t>K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začíná</a:t>
            </a:r>
            <a:r>
              <a:rPr lang="cs-CZ" sz="2800" dirty="0" smtClean="0"/>
              <a:t> samotné </a:t>
            </a:r>
            <a:r>
              <a:rPr lang="cs-CZ" sz="2800" dirty="0" smtClean="0">
                <a:solidFill>
                  <a:srgbClr val="FF0000"/>
                </a:solidFill>
              </a:rPr>
              <a:t>helium</a:t>
            </a:r>
            <a:r>
              <a:rPr lang="cs-CZ" sz="2800" dirty="0" smtClean="0"/>
              <a:t>, tedy odpad </a:t>
            </a:r>
            <a:r>
              <a:rPr lang="cs-CZ" sz="2800" dirty="0" smtClean="0">
                <a:solidFill>
                  <a:srgbClr val="FF0000"/>
                </a:solidFill>
              </a:rPr>
              <a:t>termonukleární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reakce,</a:t>
            </a:r>
            <a:r>
              <a:rPr lang="cs-CZ" sz="2800" dirty="0" smtClean="0"/>
              <a:t> hořet na </a:t>
            </a:r>
            <a:r>
              <a:rPr lang="cs-CZ" sz="2800" dirty="0" smtClean="0">
                <a:solidFill>
                  <a:srgbClr val="FF0000"/>
                </a:solidFill>
              </a:rPr>
              <a:t>uhlík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416CFF-A69A-47B8-BF46-DC47FF963915}" type="slidenum">
              <a:rPr lang="cs-CZ" smtClean="0"/>
              <a:pPr/>
              <a:t>24</a:t>
            </a:fld>
            <a:endParaRPr lang="cs-CZ" smtClean="0"/>
          </a:p>
        </p:txBody>
      </p:sp>
      <p:pic>
        <p:nvPicPr>
          <p:cNvPr id="20525" name="Picture 1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6" name="Picture 2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7" name="Picture 3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8" name="Picture 4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9" name="Picture 5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0" name="Picture 6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1" name="Picture 7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2" name="Picture 8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3" name="Picture 9" descr="http://www.prevod.cz/pixel-bl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Zánik hvězdy</a:t>
            </a:r>
            <a:endParaRPr lang="cs-CZ" dirty="0"/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323528" y="1714488"/>
            <a:ext cx="8406106" cy="4525963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vnější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slupky</a:t>
            </a:r>
            <a:r>
              <a:rPr lang="cs-CZ" sz="2800" dirty="0" smtClean="0"/>
              <a:t> se </a:t>
            </a:r>
            <a:r>
              <a:rPr lang="cs-CZ" sz="2800" dirty="0" smtClean="0">
                <a:solidFill>
                  <a:srgbClr val="FF0000"/>
                </a:solidFill>
              </a:rPr>
              <a:t>rozepínají</a:t>
            </a:r>
            <a:r>
              <a:rPr lang="cs-CZ" sz="2800" dirty="0" smtClean="0"/>
              <a:t> a hvězda nyní </a:t>
            </a:r>
            <a:r>
              <a:rPr lang="cs-CZ" sz="2800" dirty="0" smtClean="0">
                <a:solidFill>
                  <a:srgbClr val="FF0000"/>
                </a:solidFill>
              </a:rPr>
              <a:t>zabírá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několika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násobný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objem</a:t>
            </a:r>
          </a:p>
          <a:p>
            <a:r>
              <a:rPr lang="cs-CZ" sz="2800" dirty="0" smtClean="0"/>
              <a:t>hvězda opouští hlavní posloupnost a stává se červeným obrem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Zánik hvězdy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pic>
        <p:nvPicPr>
          <p:cNvPr id="49154" name="Picture 2" descr="http://www.lcse.umn.edu/research/RedGiant/Image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619921" cy="4607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2643174" y="114298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+mn-lt"/>
              </a:rPr>
              <a:t>Červený obr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F6D6F7-1B7A-43F6-8DD7-6770E9CD73E5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714488"/>
            <a:ext cx="8406676" cy="4525963"/>
          </a:xfrm>
        </p:spPr>
        <p:txBody>
          <a:bodyPr/>
          <a:lstStyle/>
          <a:p>
            <a:r>
              <a:rPr lang="cs-CZ" sz="2800" dirty="0" smtClean="0"/>
              <a:t>u hvězd střední hmotnosti, které </a:t>
            </a:r>
            <a:r>
              <a:rPr lang="cs-CZ" sz="2800" dirty="0" smtClean="0">
                <a:solidFill>
                  <a:srgbClr val="FF0000"/>
                </a:solidFill>
              </a:rPr>
              <a:t>nedosáhly</a:t>
            </a:r>
            <a:r>
              <a:rPr lang="cs-CZ" sz="2800" dirty="0" smtClean="0"/>
              <a:t> termonukleární reakce </a:t>
            </a:r>
            <a:r>
              <a:rPr lang="cs-CZ" sz="2800" dirty="0" smtClean="0">
                <a:solidFill>
                  <a:srgbClr val="FF0000"/>
                </a:solidFill>
              </a:rPr>
              <a:t>H</a:t>
            </a:r>
            <a:r>
              <a:rPr lang="cs-CZ" sz="2800" dirty="0" smtClean="0"/>
              <a:t> se obálka </a:t>
            </a:r>
            <a:r>
              <a:rPr lang="cs-CZ" sz="2800" dirty="0" smtClean="0">
                <a:solidFill>
                  <a:srgbClr val="FF0000"/>
                </a:solidFill>
              </a:rPr>
              <a:t>rozepne</a:t>
            </a:r>
            <a:r>
              <a:rPr lang="cs-CZ" sz="2800" dirty="0" smtClean="0"/>
              <a:t> do okolí a </a:t>
            </a:r>
            <a:r>
              <a:rPr lang="cs-CZ" sz="2800" dirty="0" smtClean="0">
                <a:solidFill>
                  <a:srgbClr val="FF0000"/>
                </a:solidFill>
              </a:rPr>
              <a:t>vytvoří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planetární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mlhovinu</a:t>
            </a:r>
          </a:p>
          <a:p>
            <a:r>
              <a:rPr lang="cs-CZ" sz="2800" dirty="0" smtClean="0"/>
              <a:t>z jádra zbyde tzv. bílý trpaslík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Zánik hvězdy</a:t>
            </a:r>
            <a:endParaRPr lang="cs-CZ" dirty="0"/>
          </a:p>
        </p:txBody>
      </p:sp>
      <p:pic>
        <p:nvPicPr>
          <p:cNvPr id="8194" name="Picture 2" descr="Soubor:NGC6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214686"/>
            <a:ext cx="2693548" cy="2767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http://i.idnes.cz/07/052/gal/VSE1afa4e__bilym_trpaslikem_B_vlevo_dole_HST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14752"/>
            <a:ext cx="3071834" cy="2829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1EE851-95F8-4CEB-9708-C8D0597DC800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94290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   Supernova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cs-CZ" sz="2800" dirty="0" smtClean="0"/>
              <a:t>u </a:t>
            </a:r>
            <a:r>
              <a:rPr lang="cs-CZ" sz="2800" dirty="0" smtClean="0">
                <a:solidFill>
                  <a:srgbClr val="FF0000"/>
                </a:solidFill>
              </a:rPr>
              <a:t>velkých</a:t>
            </a:r>
            <a:r>
              <a:rPr lang="cs-CZ" sz="2800" dirty="0" smtClean="0"/>
              <a:t> hvězd s </a:t>
            </a:r>
            <a:r>
              <a:rPr lang="cs-CZ" sz="2800" dirty="0" smtClean="0">
                <a:solidFill>
                  <a:srgbClr val="FF0000"/>
                </a:solidFill>
              </a:rPr>
              <a:t>železným</a:t>
            </a:r>
            <a:r>
              <a:rPr lang="cs-CZ" sz="2800" dirty="0" smtClean="0"/>
              <a:t> jádrem, </a:t>
            </a:r>
            <a:r>
              <a:rPr lang="cs-CZ" sz="2800" dirty="0" smtClean="0">
                <a:solidFill>
                  <a:srgbClr val="FF0000"/>
                </a:solidFill>
              </a:rPr>
              <a:t>nemůže</a:t>
            </a:r>
            <a:r>
              <a:rPr lang="cs-CZ" sz="2800" dirty="0" smtClean="0"/>
              <a:t> dojít k přeměně He na C</a:t>
            </a:r>
          </a:p>
          <a:p>
            <a:r>
              <a:rPr lang="cs-CZ" sz="2800" dirty="0" smtClean="0"/>
              <a:t>dojde k </a:t>
            </a:r>
            <a:r>
              <a:rPr lang="cs-CZ" sz="2800" dirty="0" smtClean="0">
                <a:solidFill>
                  <a:srgbClr val="FF0000"/>
                </a:solidFill>
              </a:rPr>
              <a:t>zhroucení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jádra</a:t>
            </a:r>
            <a:r>
              <a:rPr lang="cs-CZ" sz="2800" dirty="0" smtClean="0"/>
              <a:t> a hvězda </a:t>
            </a:r>
            <a:r>
              <a:rPr lang="cs-CZ" sz="2800" dirty="0" smtClean="0">
                <a:solidFill>
                  <a:srgbClr val="FF0000"/>
                </a:solidFill>
              </a:rPr>
              <a:t>vybuchne</a:t>
            </a: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Zánik hvězdy</a:t>
            </a:r>
            <a:endParaRPr lang="cs-CZ" dirty="0"/>
          </a:p>
        </p:txBody>
      </p:sp>
      <p:pic>
        <p:nvPicPr>
          <p:cNvPr id="7170" name="Picture 2" descr="Soubor:Evolved star fusion shell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00504"/>
            <a:ext cx="2428868" cy="2428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Soubor:Crab Nebula 1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17032"/>
            <a:ext cx="3824303" cy="2926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Zánik hvězdy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   Neutronová hvězda</a:t>
            </a:r>
          </a:p>
          <a:p>
            <a:r>
              <a:rPr lang="cs-CZ" sz="2800" dirty="0" smtClean="0"/>
              <a:t>je pozůstatkem po výbuchu supernovy typu II.</a:t>
            </a:r>
          </a:p>
          <a:p>
            <a:r>
              <a:rPr lang="cs-CZ" sz="2800" dirty="0" smtClean="0"/>
              <a:t>jedna špendlíková hlavička neutronové hvězdy by vážila několik milionů tun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52226" name="Picture 2" descr="Soubor:Neutronova-hvezda-vyrez-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86190"/>
            <a:ext cx="3446714" cy="2761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Zánik hvězdy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97150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   Pulsar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rotující</a:t>
            </a:r>
            <a:r>
              <a:rPr lang="cs-CZ" sz="2800" dirty="0" smtClean="0"/>
              <a:t> </a:t>
            </a:r>
            <a:r>
              <a:rPr lang="cs-CZ" sz="2800" dirty="0" smtClean="0">
                <a:solidFill>
                  <a:srgbClr val="FF0000"/>
                </a:solidFill>
              </a:rPr>
              <a:t>neutronové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hvězdy</a:t>
            </a:r>
            <a:r>
              <a:rPr lang="cs-CZ" sz="2800" dirty="0" smtClean="0"/>
              <a:t>, které </a:t>
            </a:r>
            <a:r>
              <a:rPr lang="cs-CZ" sz="2800" dirty="0" smtClean="0">
                <a:solidFill>
                  <a:srgbClr val="FF0000"/>
                </a:solidFill>
              </a:rPr>
              <a:t>vyzařují</a:t>
            </a:r>
            <a:r>
              <a:rPr lang="cs-CZ" sz="2800" dirty="0" smtClean="0"/>
              <a:t> </a:t>
            </a:r>
            <a:r>
              <a:rPr lang="cs-CZ" sz="2800" dirty="0" smtClean="0">
                <a:solidFill>
                  <a:srgbClr val="FF0000"/>
                </a:solidFill>
              </a:rPr>
              <a:t>elektromagnetické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záření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pulsary mají svůj název odvozený z toho, že vysílají </a:t>
            </a:r>
            <a:r>
              <a:rPr lang="cs-CZ" sz="2800" dirty="0" smtClean="0">
                <a:solidFill>
                  <a:srgbClr val="FF0000"/>
                </a:solidFill>
              </a:rPr>
              <a:t>periodické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pulsy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pic>
        <p:nvPicPr>
          <p:cNvPr id="53250" name="Picture 2" descr="Soubor:Chandra-c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2786058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252" name="Picture 4" descr="Soubor:Vela Pulsar j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143380"/>
            <a:ext cx="2643206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Slunce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9"/>
            <a:ext cx="8715375" cy="4214842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 smtClean="0"/>
              <a:t>hmotnost </a:t>
            </a:r>
            <a:r>
              <a:rPr lang="cs-CZ" sz="2800" b="1" dirty="0" smtClean="0"/>
              <a:t>1,989 × 10</a:t>
            </a:r>
            <a:r>
              <a:rPr lang="cs-CZ" sz="2800" b="1" baseline="30000" dirty="0" smtClean="0"/>
              <a:t>30</a:t>
            </a:r>
            <a:r>
              <a:rPr lang="cs-CZ" sz="2800" b="1" dirty="0" smtClean="0"/>
              <a:t> kg</a:t>
            </a:r>
          </a:p>
          <a:p>
            <a:pPr>
              <a:buFontTx/>
              <a:buChar char="-"/>
            </a:pPr>
            <a:r>
              <a:rPr lang="cs-CZ" sz="2800" dirty="0" smtClean="0"/>
              <a:t>průměr </a:t>
            </a:r>
            <a:r>
              <a:rPr lang="cs-CZ" sz="2800" b="1" dirty="0" smtClean="0"/>
              <a:t>1 400 000 km </a:t>
            </a:r>
            <a:r>
              <a:rPr lang="cs-CZ" sz="2800" dirty="0" smtClean="0"/>
              <a:t>(průměr Země je 12 756 km)</a:t>
            </a:r>
          </a:p>
          <a:p>
            <a:pPr>
              <a:buNone/>
            </a:pPr>
            <a:r>
              <a:rPr lang="cs-CZ" sz="2800" dirty="0" smtClean="0"/>
              <a:t>	           je přibližně 1,3 </a:t>
            </a:r>
            <a:r>
              <a:rPr lang="cs-CZ" sz="2800" dirty="0" smtClean="0">
                <a:solidFill>
                  <a:srgbClr val="FF0000"/>
                </a:solidFill>
              </a:rPr>
              <a:t>milionkrát</a:t>
            </a:r>
            <a:r>
              <a:rPr lang="cs-CZ" sz="2800" dirty="0" smtClean="0"/>
              <a:t> větší než Země</a:t>
            </a:r>
          </a:p>
          <a:p>
            <a:pPr>
              <a:buNone/>
              <a:tabLst>
                <a:tab pos="4124325" algn="l"/>
              </a:tabLst>
            </a:pPr>
            <a:r>
              <a:rPr lang="cs-CZ" sz="2800" dirty="0" smtClean="0"/>
              <a:t>-  doba otočení kolem osy 	</a:t>
            </a:r>
            <a:r>
              <a:rPr lang="cs-CZ" sz="2800" b="1" dirty="0" smtClean="0">
                <a:solidFill>
                  <a:srgbClr val="FF0000"/>
                </a:solidFill>
              </a:rPr>
              <a:t>25</a:t>
            </a:r>
            <a:r>
              <a:rPr lang="cs-CZ" sz="2800" b="1" dirty="0" smtClean="0"/>
              <a:t> dní rovník   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	     </a:t>
            </a:r>
            <a:r>
              <a:rPr lang="cs-CZ" sz="2800" b="1" dirty="0" smtClean="0">
                <a:solidFill>
                  <a:srgbClr val="FF0000"/>
                </a:solidFill>
              </a:rPr>
              <a:t>36</a:t>
            </a:r>
            <a:r>
              <a:rPr lang="cs-CZ" sz="2800" b="1" dirty="0" smtClean="0"/>
              <a:t> dní póly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-  chemické složení </a:t>
            </a:r>
            <a:r>
              <a:rPr lang="cs-CZ" sz="2800" dirty="0" smtClean="0">
                <a:solidFill>
                  <a:srgbClr val="FF0000"/>
                </a:solidFill>
              </a:rPr>
              <a:t>H</a:t>
            </a:r>
            <a:r>
              <a:rPr lang="cs-CZ" sz="2800" dirty="0" smtClean="0"/>
              <a:t> </a:t>
            </a:r>
            <a:r>
              <a:rPr lang="cs-CZ" sz="2800" b="1" dirty="0" smtClean="0"/>
              <a:t>92,1 %, </a:t>
            </a:r>
            <a:r>
              <a:rPr lang="cs-CZ" sz="2800" dirty="0" smtClean="0">
                <a:solidFill>
                  <a:srgbClr val="FF0000"/>
                </a:solidFill>
              </a:rPr>
              <a:t>He</a:t>
            </a:r>
            <a:r>
              <a:rPr lang="cs-CZ" sz="2800" dirty="0" smtClean="0"/>
              <a:t> </a:t>
            </a:r>
            <a:r>
              <a:rPr lang="cs-CZ" sz="2800" b="1" dirty="0" smtClean="0"/>
              <a:t>7,8 %, </a:t>
            </a:r>
            <a:r>
              <a:rPr lang="cs-CZ" sz="2800" dirty="0" smtClean="0"/>
              <a:t>O </a:t>
            </a:r>
            <a:r>
              <a:rPr lang="cs-CZ" sz="2800" b="1" dirty="0" smtClean="0"/>
              <a:t>0,061 %,   </a:t>
            </a:r>
            <a:r>
              <a:rPr lang="cs-CZ" sz="2800" dirty="0" smtClean="0"/>
              <a:t>C </a:t>
            </a:r>
            <a:r>
              <a:rPr lang="cs-CZ" sz="2800" b="1" dirty="0" smtClean="0"/>
              <a:t>0,03 %</a:t>
            </a:r>
          </a:p>
          <a:p>
            <a:pPr>
              <a:buFontTx/>
              <a:buChar char="-"/>
            </a:pPr>
            <a:endParaRPr lang="cs-CZ" sz="2800" dirty="0" smtClean="0"/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4B342D-11EA-4592-8376-5B292371620A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5" name="Šipka doprava 4"/>
          <p:cNvSpPr/>
          <p:nvPr/>
        </p:nvSpPr>
        <p:spPr>
          <a:xfrm>
            <a:off x="714348" y="2786058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Zánik hvězdy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97150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   Černá díra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tlak</a:t>
            </a:r>
            <a:r>
              <a:rPr lang="cs-CZ" sz="2800" dirty="0" smtClean="0"/>
              <a:t> degenerovaných </a:t>
            </a:r>
            <a:r>
              <a:rPr lang="cs-CZ" sz="2800" dirty="0" smtClean="0">
                <a:solidFill>
                  <a:srgbClr val="FF0000"/>
                </a:solidFill>
              </a:rPr>
              <a:t>neutronů</a:t>
            </a:r>
            <a:r>
              <a:rPr lang="cs-CZ" sz="2800" dirty="0" smtClean="0"/>
              <a:t> je </a:t>
            </a:r>
            <a:r>
              <a:rPr lang="cs-CZ" sz="2800" dirty="0" smtClean="0">
                <a:solidFill>
                  <a:srgbClr val="FF0000"/>
                </a:solidFill>
              </a:rPr>
              <a:t>příliš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slabý</a:t>
            </a:r>
          </a:p>
          <a:p>
            <a:r>
              <a:rPr lang="cs-CZ" sz="2800" dirty="0" smtClean="0"/>
              <a:t>tuto kontrakci pak můžeme pozorovat až do doby, kdy se hvězda </a:t>
            </a:r>
            <a:r>
              <a:rPr lang="cs-CZ" sz="2800" dirty="0" smtClean="0">
                <a:solidFill>
                  <a:srgbClr val="FF0000"/>
                </a:solidFill>
              </a:rPr>
              <a:t>uzavře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před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okolním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vesmírem</a:t>
            </a:r>
            <a:r>
              <a:rPr lang="cs-CZ" sz="2800" dirty="0" smtClean="0"/>
              <a:t> vytvořením tzv. </a:t>
            </a:r>
            <a:r>
              <a:rPr lang="cs-CZ" sz="2800" i="1" dirty="0" smtClean="0"/>
              <a:t>Schwarzschildova poloměru</a:t>
            </a:r>
            <a:r>
              <a:rPr lang="cs-CZ" sz="2800" dirty="0" smtClean="0"/>
              <a:t>, neboli </a:t>
            </a:r>
            <a:r>
              <a:rPr lang="cs-CZ" sz="2800" i="1" dirty="0" smtClean="0">
                <a:solidFill>
                  <a:srgbClr val="FF0000"/>
                </a:solidFill>
              </a:rPr>
              <a:t>horizontu</a:t>
            </a:r>
            <a:r>
              <a:rPr lang="cs-CZ" sz="2800" i="1" dirty="0" smtClean="0"/>
              <a:t> </a:t>
            </a:r>
            <a:r>
              <a:rPr lang="cs-CZ" sz="2800" i="1" dirty="0" smtClean="0">
                <a:solidFill>
                  <a:srgbClr val="FF0000"/>
                </a:solidFill>
              </a:rPr>
              <a:t>událostí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54274" name="Picture 2" descr="http://upload.wikimedia.org/wikipedia/commons/thumb/c/cd/Black_Hole_Milkyway.jpg/300px-Black_Hole_Milky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500570"/>
            <a:ext cx="2500330" cy="2000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fotosfer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4357718" cy="2120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B9A041-5D81-4964-9EEE-EB87F0124FC7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Galaxie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Galaxie</a:t>
            </a:r>
          </a:p>
          <a:p>
            <a:r>
              <a:rPr lang="cs-CZ" sz="2800" dirty="0" smtClean="0"/>
              <a:t>galaxie je tvořena miliardami planet, hvězd, měsíců, planetek, vesmírným prachem, kometami, meteory, ...</a:t>
            </a:r>
          </a:p>
          <a:p>
            <a:pPr defTabSz="893763">
              <a:buNone/>
            </a:pPr>
            <a:r>
              <a:rPr lang="cs-CZ" sz="2800" dirty="0" smtClean="0"/>
              <a:t>    tvary: 	eliptické - E</a:t>
            </a:r>
          </a:p>
          <a:p>
            <a:pPr marL="1797050" indent="-1797050" defTabSz="893763">
              <a:buNone/>
            </a:pPr>
            <a:r>
              <a:rPr lang="cs-CZ" sz="2800" dirty="0" smtClean="0"/>
              <a:t>	spirální - S</a:t>
            </a:r>
          </a:p>
          <a:p>
            <a:pPr marL="1797050" indent="-1797050" defTabSz="893763">
              <a:buNone/>
            </a:pPr>
            <a:r>
              <a:rPr lang="cs-CZ" sz="2800" dirty="0" smtClean="0"/>
              <a:t>	spirální s příčkou - SB</a:t>
            </a:r>
          </a:p>
          <a:p>
            <a:pPr marL="1797050" indent="-1797050" defTabSz="893763">
              <a:buNone/>
            </a:pPr>
            <a:r>
              <a:rPr lang="cs-CZ" sz="2800" dirty="0" smtClean="0"/>
              <a:t>	nepravidelné - Ir</a:t>
            </a:r>
          </a:p>
          <a:p>
            <a:endParaRPr lang="cs-CZ" sz="2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Galaxie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5" name="Picture 2" descr="Soubor:Hubble sequence ph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7620000" cy="42195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000496" y="114298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Tvary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Galaxie - Mléčná dráha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334668" cy="4468205"/>
          </a:xfrm>
        </p:spPr>
        <p:txBody>
          <a:bodyPr/>
          <a:lstStyle/>
          <a:p>
            <a:r>
              <a:rPr lang="cs-CZ" sz="2800" dirty="0" smtClean="0"/>
              <a:t>naše galaxie se nazývá </a:t>
            </a:r>
            <a:r>
              <a:rPr lang="cs-CZ" sz="2800" dirty="0" smtClean="0">
                <a:solidFill>
                  <a:srgbClr val="FF0000"/>
                </a:solidFill>
              </a:rPr>
              <a:t>Mléčná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dráha</a:t>
            </a:r>
          </a:p>
          <a:p>
            <a:r>
              <a:rPr lang="cs-CZ" sz="2800" dirty="0" smtClean="0"/>
              <a:t>v porovnání s okolními galaxiemi patří Mléčná dráha mezi největší</a:t>
            </a:r>
          </a:p>
          <a:p>
            <a:r>
              <a:rPr lang="cs-CZ" sz="2800" dirty="0" smtClean="0"/>
              <a:t>obsahuje přibližně </a:t>
            </a:r>
            <a:r>
              <a:rPr lang="cs-CZ" sz="2800" dirty="0" smtClean="0">
                <a:solidFill>
                  <a:srgbClr val="FF0000"/>
                </a:solidFill>
              </a:rPr>
              <a:t>300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miliard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hvězd</a:t>
            </a:r>
          </a:p>
          <a:p>
            <a:r>
              <a:rPr lang="cs-CZ" sz="2800" dirty="0" smtClean="0"/>
              <a:t>má </a:t>
            </a:r>
            <a:r>
              <a:rPr lang="cs-CZ" sz="2800" dirty="0" smtClean="0">
                <a:solidFill>
                  <a:srgbClr val="FF0000"/>
                </a:solidFill>
              </a:rPr>
              <a:t>spirální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tvar</a:t>
            </a:r>
          </a:p>
          <a:p>
            <a:r>
              <a:rPr lang="cs-CZ" sz="2800" dirty="0" smtClean="0"/>
              <a:t>v jejím </a:t>
            </a:r>
            <a:r>
              <a:rPr lang="cs-CZ" sz="2800" dirty="0" smtClean="0">
                <a:solidFill>
                  <a:srgbClr val="FF0000"/>
                </a:solidFill>
              </a:rPr>
              <a:t>středu</a:t>
            </a:r>
            <a:r>
              <a:rPr lang="cs-CZ" sz="2800" dirty="0" smtClean="0"/>
              <a:t> je </a:t>
            </a:r>
            <a:r>
              <a:rPr lang="cs-CZ" sz="2800" dirty="0" smtClean="0">
                <a:solidFill>
                  <a:srgbClr val="FF0000"/>
                </a:solidFill>
              </a:rPr>
              <a:t>pravděpodobně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supermasivní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černá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díra</a:t>
            </a:r>
            <a:r>
              <a:rPr lang="cs-CZ" sz="2800" dirty="0" smtClean="0"/>
              <a:t>, která vyzařuje energii jako 100 mil. Sluncí a svou gravitační silou </a:t>
            </a:r>
            <a:r>
              <a:rPr lang="cs-CZ" sz="2800" dirty="0" smtClean="0">
                <a:solidFill>
                  <a:srgbClr val="FF0000"/>
                </a:solidFill>
              </a:rPr>
              <a:t>drží</a:t>
            </a:r>
            <a:r>
              <a:rPr lang="cs-CZ" sz="2800" dirty="0" smtClean="0"/>
              <a:t> pohromadě </a:t>
            </a:r>
            <a:r>
              <a:rPr lang="cs-CZ" sz="2800" dirty="0" smtClean="0">
                <a:solidFill>
                  <a:srgbClr val="FF0000"/>
                </a:solidFill>
              </a:rPr>
              <a:t>celou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galaxii</a:t>
            </a:r>
            <a:r>
              <a:rPr lang="cs-CZ" sz="2800" dirty="0" smtClean="0"/>
              <a:t> (jako Slunce drží sluneční soustavu)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Galaxie - Mléčná dráha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pic>
        <p:nvPicPr>
          <p:cNvPr id="5" name="Picture 2" descr="C:\Documents and Settings\Jiřik\Plocha\Fyzika prezentace astronomie\milkyway_garlick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117208" cy="4786322"/>
          </a:xfrm>
          <a:prstGeom prst="rect">
            <a:avLst/>
          </a:prstGeom>
          <a:noFill/>
        </p:spPr>
      </p:pic>
      <p:pic>
        <p:nvPicPr>
          <p:cNvPr id="7" name="Picture 3" descr="C:\Documents and Settings\Jiřik\Plocha\Fyzika prezentace astronomie\The_Earth_seen_from_Apollo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00438"/>
            <a:ext cx="928694" cy="929339"/>
          </a:xfrm>
          <a:prstGeom prst="rect">
            <a:avLst/>
          </a:prstGeom>
          <a:noFill/>
        </p:spPr>
      </p:pic>
      <p:grpSp>
        <p:nvGrpSpPr>
          <p:cNvPr id="10" name="Skupina 9"/>
          <p:cNvGrpSpPr/>
          <p:nvPr/>
        </p:nvGrpSpPr>
        <p:grpSpPr>
          <a:xfrm>
            <a:off x="1357290" y="3786190"/>
            <a:ext cx="6072230" cy="642942"/>
            <a:chOff x="1285852" y="3857628"/>
            <a:chExt cx="6072230" cy="642942"/>
          </a:xfrm>
        </p:grpSpPr>
        <p:sp>
          <p:nvSpPr>
            <p:cNvPr id="6" name="Obousměrná vodorovná šipka 5"/>
            <p:cNvSpPr/>
            <p:nvPr/>
          </p:nvSpPr>
          <p:spPr>
            <a:xfrm>
              <a:off x="1285852" y="3857628"/>
              <a:ext cx="6072230" cy="642942"/>
            </a:xfrm>
            <a:prstGeom prst="leftRightArrow">
              <a:avLst>
                <a:gd name="adj1" fmla="val 45001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928926" y="4000504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rgbClr val="002060"/>
                  </a:solidFill>
                </a:rPr>
                <a:t>100 000 LY</a:t>
              </a:r>
              <a:endParaRPr lang="cs-CZ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2571736" y="3571876"/>
            <a:ext cx="2143140" cy="642942"/>
            <a:chOff x="-2428924" y="2857496"/>
            <a:chExt cx="1857388" cy="642942"/>
          </a:xfrm>
        </p:grpSpPr>
        <p:sp>
          <p:nvSpPr>
            <p:cNvPr id="11" name="Obousměrná vodorovná šipka 10"/>
            <p:cNvSpPr/>
            <p:nvPr/>
          </p:nvSpPr>
          <p:spPr>
            <a:xfrm>
              <a:off x="-2428924" y="2857496"/>
              <a:ext cx="1857388" cy="642942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-2071734" y="300037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25 000 LY</a:t>
              </a:r>
              <a:endParaRPr lang="cs-CZ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Galaxie - Mléčná dráha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pic>
        <p:nvPicPr>
          <p:cNvPr id="5" name="Picture 2" descr="C:\Documents and Settings\Jiřik\Plocha\Fyzika prezentace astronomie\16500feetmilkywaykc2_brun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494374" cy="4632331"/>
          </a:xfrm>
          <a:prstGeom prst="rect">
            <a:avLst/>
          </a:prstGeom>
          <a:noFill/>
        </p:spPr>
      </p:pic>
      <p:sp>
        <p:nvSpPr>
          <p:cNvPr id="6" name="Obousměrná svislá šipka 5"/>
          <p:cNvSpPr/>
          <p:nvPr/>
        </p:nvSpPr>
        <p:spPr>
          <a:xfrm rot="19186719">
            <a:off x="4249638" y="3097657"/>
            <a:ext cx="350345" cy="1342447"/>
          </a:xfrm>
          <a:prstGeom prst="upDownArrow">
            <a:avLst>
              <a:gd name="adj1" fmla="val 32222"/>
              <a:gd name="adj2" fmla="val 25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3504" y="4214818"/>
            <a:ext cx="140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15 000 LY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Vesmír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714488"/>
            <a:ext cx="8401080" cy="4483113"/>
          </a:xfrm>
        </p:spPr>
        <p:txBody>
          <a:bodyPr/>
          <a:lstStyle/>
          <a:p>
            <a:r>
              <a:rPr lang="cs-CZ" sz="2800" dirty="0" smtClean="0"/>
              <a:t>před </a:t>
            </a:r>
            <a:r>
              <a:rPr lang="cs-CZ" sz="2800" dirty="0" smtClean="0">
                <a:solidFill>
                  <a:srgbClr val="FF0000"/>
                </a:solidFill>
              </a:rPr>
              <a:t>13,7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miliardami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let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vznikl</a:t>
            </a:r>
            <a:r>
              <a:rPr lang="cs-CZ" sz="2800" dirty="0" smtClean="0"/>
              <a:t> náš </a:t>
            </a:r>
            <a:r>
              <a:rPr lang="cs-CZ" sz="2800" dirty="0" smtClean="0">
                <a:solidFill>
                  <a:srgbClr val="FF0000"/>
                </a:solidFill>
              </a:rPr>
              <a:t>vesmír</a:t>
            </a:r>
            <a:r>
              <a:rPr lang="cs-CZ" sz="2800" dirty="0" smtClean="0"/>
              <a:t> jako výsledek obřího výbuchu známého pod pojmem </a:t>
            </a:r>
            <a:r>
              <a:rPr lang="cs-CZ" sz="2800" dirty="0" smtClean="0">
                <a:solidFill>
                  <a:srgbClr val="FF0000"/>
                </a:solidFill>
              </a:rPr>
              <a:t>Velký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třesk</a:t>
            </a:r>
          </a:p>
          <a:p>
            <a:r>
              <a:rPr lang="cs-CZ" sz="2800" dirty="0" smtClean="0"/>
              <a:t>tato exploze </a:t>
            </a:r>
            <a:r>
              <a:rPr lang="cs-CZ" sz="2800" dirty="0" smtClean="0">
                <a:solidFill>
                  <a:srgbClr val="FF0000"/>
                </a:solidFill>
              </a:rPr>
              <a:t>vytvořila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veškerou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hmotu</a:t>
            </a:r>
            <a:r>
              <a:rPr lang="cs-CZ" sz="2800" dirty="0" smtClean="0"/>
              <a:t> vesmíru</a:t>
            </a:r>
          </a:p>
          <a:p>
            <a:r>
              <a:rPr lang="cs-CZ" sz="2800" dirty="0" smtClean="0"/>
              <a:t>na začátku byla všechna hmota v bodu o nulovém objemu, zvaném </a:t>
            </a:r>
            <a:r>
              <a:rPr lang="cs-CZ" sz="2800" dirty="0" smtClean="0">
                <a:solidFill>
                  <a:srgbClr val="FF0000"/>
                </a:solidFill>
              </a:rPr>
              <a:t>singularita, 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   </a:t>
            </a:r>
            <a:r>
              <a:rPr lang="cs-CZ" sz="2800" dirty="0" smtClean="0">
                <a:solidFill>
                  <a:srgbClr val="002060"/>
                </a:solidFill>
              </a:rPr>
              <a:t> a </a:t>
            </a:r>
            <a:r>
              <a:rPr lang="cs-CZ" sz="2800" dirty="0" smtClean="0"/>
              <a:t>o nekonečné teplotě</a:t>
            </a:r>
          </a:p>
          <a:p>
            <a:r>
              <a:rPr lang="cs-CZ" sz="2800" dirty="0" smtClean="0"/>
              <a:t>po výbuchu vznikl čas a prostor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Reliktní záření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= </a:t>
            </a:r>
            <a:r>
              <a:rPr lang="cs-CZ" sz="2800" dirty="0" smtClean="0"/>
              <a:t>elektromagnetické záření, které přichází z vesmíru ze všech směrů a mohlo by být pozůstatkem z období nedlouho po velkém třesku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pic>
        <p:nvPicPr>
          <p:cNvPr id="6145" name="Picture 1" descr="C:\Users\Jiřik\Desktop\Obrázky do Astrofyziky\reliktní záření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143248"/>
            <a:ext cx="5929354" cy="2964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Výzkum vesmíru</a:t>
            </a:r>
          </a:p>
        </p:txBody>
      </p:sp>
      <p:sp>
        <p:nvSpPr>
          <p:cNvPr id="2458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53A7E2-2555-4D8A-8033-8953F0A3F344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425355"/>
          </a:xfrm>
        </p:spPr>
        <p:txBody>
          <a:bodyPr/>
          <a:lstStyle/>
          <a:p>
            <a:r>
              <a:rPr lang="cs-CZ" sz="2800" dirty="0" smtClean="0"/>
              <a:t>éra výzkumu vesmíru </a:t>
            </a:r>
            <a:r>
              <a:rPr lang="cs-CZ" sz="2800" dirty="0" smtClean="0">
                <a:solidFill>
                  <a:srgbClr val="FF0000"/>
                </a:solidFill>
              </a:rPr>
              <a:t>začala</a:t>
            </a:r>
            <a:r>
              <a:rPr lang="cs-CZ" sz="2800" dirty="0" smtClean="0"/>
              <a:t> vypuštěním </a:t>
            </a:r>
            <a:r>
              <a:rPr lang="cs-CZ" sz="2800" dirty="0" smtClean="0">
                <a:solidFill>
                  <a:srgbClr val="FF0000"/>
                </a:solidFill>
              </a:rPr>
              <a:t>první</a:t>
            </a:r>
            <a:r>
              <a:rPr lang="cs-CZ" sz="2800" dirty="0" smtClean="0"/>
              <a:t> umělé </a:t>
            </a:r>
            <a:r>
              <a:rPr lang="cs-CZ" sz="2800" dirty="0" smtClean="0">
                <a:solidFill>
                  <a:srgbClr val="FF0000"/>
                </a:solidFill>
              </a:rPr>
              <a:t>družice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SPUTNIK 1</a:t>
            </a:r>
          </a:p>
          <a:p>
            <a:r>
              <a:rPr lang="cs-CZ" sz="2800" dirty="0" smtClean="0"/>
              <a:t>prvním živočichem vypuštěným do vesmíru byl pes Lajka vypuštěn ve Sputniku 2</a:t>
            </a:r>
          </a:p>
          <a:p>
            <a:endParaRPr lang="cs-CZ" sz="2800" dirty="0"/>
          </a:p>
        </p:txBody>
      </p:sp>
      <p:pic>
        <p:nvPicPr>
          <p:cNvPr id="5122" name="Picture 2" descr="http://upload.wikimedia.org/wikipedia/commons/thumb/b/be/Sputnik_asm.jpg/250px-Sputnik_a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2643206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142976" y="371475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Sputnik 1</a:t>
            </a:r>
            <a:endParaRPr lang="cs-CZ" sz="2000" dirty="0"/>
          </a:p>
        </p:txBody>
      </p:sp>
      <p:pic>
        <p:nvPicPr>
          <p:cNvPr id="5124" name="Picture 4" descr="http://library.thinkquest.org/21418/spacee/sputni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857628"/>
            <a:ext cx="4293083" cy="2372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Výzkum vesmíru</a:t>
            </a:r>
          </a:p>
        </p:txBody>
      </p:sp>
      <p:sp>
        <p:nvSpPr>
          <p:cNvPr id="2560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FBAC01-D7E5-4D69-B98A-48BD23375B09}" type="slidenum">
              <a:rPr lang="cs-CZ" smtClean="0"/>
              <a:pPr/>
              <a:t>39</a:t>
            </a:fld>
            <a:endParaRPr lang="cs-CZ" smtClean="0"/>
          </a:p>
        </p:txBody>
      </p:sp>
      <p:pic>
        <p:nvPicPr>
          <p:cNvPr id="4098" name="Picture 2" descr="http://kosmonautik.com/grafiken/Spou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429024" cy="24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ovéPole 23"/>
          <p:cNvSpPr txBox="1"/>
          <p:nvPr/>
        </p:nvSpPr>
        <p:spPr>
          <a:xfrm>
            <a:off x="1214414" y="178592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Sputnik 2</a:t>
            </a:r>
            <a:endParaRPr lang="cs-CZ" dirty="0"/>
          </a:p>
        </p:txBody>
      </p:sp>
      <p:pic>
        <p:nvPicPr>
          <p:cNvPr id="4100" name="Picture 4" descr="http://upload.wikimedia.org/wikipedia/commons/a/ab/Sputnik2_v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786322"/>
            <a:ext cx="1785950" cy="1762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2" name="Picture 6" descr="http://laughingsquid.com/wp-content/uploads/laika-sputnik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86058"/>
            <a:ext cx="4000528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Slunce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85778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sz="2800" dirty="0" smtClean="0"/>
              <a:t>-   každou sekundu se přibližně 700 mil. tun </a:t>
            </a:r>
            <a:r>
              <a:rPr lang="cs-CZ" sz="2800" dirty="0" smtClean="0">
                <a:solidFill>
                  <a:srgbClr val="FF0000"/>
                </a:solidFill>
              </a:rPr>
              <a:t>H</a:t>
            </a:r>
            <a:r>
              <a:rPr lang="cs-CZ" sz="2800" dirty="0" smtClean="0"/>
              <a:t>  přemění na 695 mil. tun </a:t>
            </a:r>
            <a:r>
              <a:rPr lang="cs-CZ" sz="2800" dirty="0" smtClean="0">
                <a:solidFill>
                  <a:srgbClr val="FF0000"/>
                </a:solidFill>
              </a:rPr>
              <a:t>He</a:t>
            </a:r>
            <a:r>
              <a:rPr lang="cs-CZ" sz="2800" dirty="0" smtClean="0"/>
              <a:t> a zbylých 5 mil. tun hmotnosti se přemění na energii (96 % elektromagnetické záření, 4 % odnášejí elektronová neutrina)</a:t>
            </a:r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F917B9-48A4-4007-9B32-AC3AE47FF13B}" type="slidenum">
              <a:rPr lang="cs-CZ" smtClean="0"/>
              <a:pPr/>
              <a:t>4</a:t>
            </a:fld>
            <a:endParaRPr lang="cs-CZ" smtClean="0"/>
          </a:p>
        </p:txBody>
      </p:sp>
      <p:pic>
        <p:nvPicPr>
          <p:cNvPr id="22529" name="Picture 1" descr="C:\Users\Jiřik\Desktop\Obrázky do Astrofyziky\reakce na slu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14752"/>
            <a:ext cx="3354115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Výzkum vesmíru</a:t>
            </a:r>
          </a:p>
        </p:txBody>
      </p:sp>
      <p:sp>
        <p:nvSpPr>
          <p:cNvPr id="2662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8A43B2-5433-41CF-ABB4-6966CF881FF3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48" name="Zástupný symbol pro obsah 47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</a:t>
            </a:r>
            <a:r>
              <a:rPr lang="cs-CZ" b="1" dirty="0" err="1" smtClean="0">
                <a:solidFill>
                  <a:srgbClr val="FF0000"/>
                </a:solidFill>
              </a:rPr>
              <a:t>Hubblův</a:t>
            </a:r>
            <a:r>
              <a:rPr lang="cs-CZ" b="1" dirty="0" smtClean="0">
                <a:solidFill>
                  <a:srgbClr val="FF0000"/>
                </a:solidFill>
              </a:rPr>
              <a:t> teleskop</a:t>
            </a:r>
          </a:p>
          <a:p>
            <a:r>
              <a:rPr lang="cs-CZ" sz="2800" dirty="0" smtClean="0"/>
              <a:t>pojmenovaný podle amerického astronoma Edwina Hubbla</a:t>
            </a:r>
          </a:p>
          <a:p>
            <a:endParaRPr lang="cs-CZ" sz="2800" b="1" dirty="0"/>
          </a:p>
        </p:txBody>
      </p:sp>
      <p:pic>
        <p:nvPicPr>
          <p:cNvPr id="59394" name="Picture 2" descr="http://www.astro.cz/_data/images/news/2009/04/29/hub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071810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Výzkum vesmíru</a:t>
            </a:r>
          </a:p>
        </p:txBody>
      </p:sp>
      <p:sp>
        <p:nvSpPr>
          <p:cNvPr id="20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82BB77-8603-4E9C-88F4-8EEEE13FFAD9}" type="slidenum">
              <a:rPr lang="cs-CZ" smtClean="0"/>
              <a:pPr/>
              <a:t>41</a:t>
            </a:fld>
            <a:endParaRPr lang="cs-CZ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Rovnice" r:id="rId3" imgW="114120" imgH="215640" progId="Equation.3">
              <p:embed/>
            </p:oleObj>
          </a:graphicData>
        </a:graphic>
      </p:graphicFrame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46" name="Picture 4" descr="http://www.tipyainspirace.cz/files/hu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857364"/>
            <a:ext cx="721523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005A9E"/>
                </a:solidFill>
              </a:rPr>
              <a:t>Výzkum vesmíru</a:t>
            </a:r>
            <a:endParaRPr lang="cs-CZ" dirty="0"/>
          </a:p>
        </p:txBody>
      </p:sp>
      <p:sp>
        <p:nvSpPr>
          <p:cNvPr id="2765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4A2E1D-76F4-4980-98E8-750E6258E846}" type="slidenum">
              <a:rPr lang="cs-CZ" smtClean="0"/>
              <a:pPr/>
              <a:t>42</a:t>
            </a:fld>
            <a:endParaRPr lang="cs-CZ" smtClean="0"/>
          </a:p>
        </p:txBody>
      </p:sp>
      <p:pic>
        <p:nvPicPr>
          <p:cNvPr id="58370" name="Picture 2" descr="http://upload.wikimedia.org/wikipedia/commons/7/73/HubbleExplodedcze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8072494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5A9E"/>
                </a:solidFill>
              </a:rPr>
              <a:t>Výzkum vesmíru</a:t>
            </a:r>
            <a:endParaRPr lang="cs-CZ" dirty="0"/>
          </a:p>
        </p:txBody>
      </p:sp>
      <p:sp>
        <p:nvSpPr>
          <p:cNvPr id="2867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A0F16C-E3B5-40E7-9A8D-8BFFC13C16EC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62" name="Zástupný symbol pro obsah 61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   </a:t>
            </a:r>
            <a:r>
              <a:rPr lang="cs-CZ" b="1" dirty="0" smtClean="0">
                <a:solidFill>
                  <a:srgbClr val="FF0000"/>
                </a:solidFill>
              </a:rPr>
              <a:t>Laboratoře v kosmu</a:t>
            </a:r>
          </a:p>
          <a:p>
            <a:r>
              <a:rPr lang="cs-CZ" sz="2800" dirty="0" smtClean="0"/>
              <a:t>další část kosmického výzkumu probíhá v blízkosti Země</a:t>
            </a:r>
          </a:p>
          <a:p>
            <a:r>
              <a:rPr lang="cs-CZ" sz="2800" dirty="0" smtClean="0"/>
              <a:t>spočívá v umisťování kosmických stanic, na oběžných dráhách kolem Země</a:t>
            </a:r>
          </a:p>
          <a:p>
            <a:r>
              <a:rPr lang="cs-CZ" sz="2800" dirty="0" smtClean="0"/>
              <a:t>tyto kosmické stanice, jakými jsou např.Skylab nebo ruský Mir setrvávají v kosmu a mohou být navštěvovány astronauty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Výzkum vesmíru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  <p:pic>
        <p:nvPicPr>
          <p:cNvPr id="61442" name="Picture 2" descr="http://www.hdtvblog.cz/obrazky/mezinarodni-vesmirna-sta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928802"/>
            <a:ext cx="3810027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44" name="Picture 4" descr="http://www.aldebaran.cz/bulletin/2008_05/Colum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92" y="3357562"/>
            <a:ext cx="3986198" cy="2702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Použitá literatura a www stránky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714908"/>
          </a:xfrm>
        </p:spPr>
        <p:txBody>
          <a:bodyPr/>
          <a:lstStyle/>
          <a:p>
            <a:pPr>
              <a:buNone/>
            </a:pPr>
            <a:endParaRPr lang="cs-CZ" sz="2100" b="1" dirty="0" smtClean="0"/>
          </a:p>
          <a:p>
            <a:pPr>
              <a:buNone/>
            </a:pPr>
            <a:endParaRPr lang="cs-CZ" sz="2100" b="1" dirty="0" smtClean="0"/>
          </a:p>
          <a:p>
            <a:pPr>
              <a:buNone/>
            </a:pPr>
            <a:endParaRPr lang="cs-CZ" sz="2100" b="1" dirty="0" smtClean="0"/>
          </a:p>
          <a:p>
            <a:pPr>
              <a:buNone/>
            </a:pPr>
            <a:endParaRPr lang="cs-CZ" sz="2100" b="1" dirty="0" smtClean="0"/>
          </a:p>
          <a:p>
            <a:pPr>
              <a:buNone/>
            </a:pPr>
            <a:endParaRPr lang="cs-CZ" sz="2100" b="1" dirty="0" smtClean="0"/>
          </a:p>
          <a:p>
            <a:pPr>
              <a:buNone/>
            </a:pPr>
            <a:endParaRPr lang="cs-CZ" sz="2100" b="1" dirty="0" smtClean="0"/>
          </a:p>
          <a:p>
            <a:pPr>
              <a:buNone/>
            </a:pPr>
            <a:r>
              <a:rPr lang="cs-CZ" sz="2100" b="1" dirty="0" smtClean="0"/>
              <a:t>aldebaran.cz</a:t>
            </a:r>
          </a:p>
          <a:p>
            <a:pPr>
              <a:buNone/>
            </a:pPr>
            <a:r>
              <a:rPr lang="cs-CZ" sz="2100" b="1" dirty="0" smtClean="0"/>
              <a:t>astronomia.zcu.cz</a:t>
            </a:r>
          </a:p>
          <a:p>
            <a:pPr>
              <a:buNone/>
            </a:pPr>
            <a:r>
              <a:rPr lang="cs-CZ" sz="2100" b="1" dirty="0" smtClean="0"/>
              <a:t>helios.kx.cz</a:t>
            </a:r>
          </a:p>
          <a:p>
            <a:pPr>
              <a:buNone/>
            </a:pPr>
            <a:r>
              <a:rPr lang="cs-CZ" sz="2100" b="1" dirty="0" smtClean="0"/>
              <a:t>objekty.astro.cz</a:t>
            </a:r>
          </a:p>
          <a:p>
            <a:pPr>
              <a:buNone/>
            </a:pPr>
            <a:r>
              <a:rPr lang="cs-CZ" sz="2100" b="1" dirty="0" smtClean="0"/>
              <a:t>wikipedia.com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297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BB689C-C37D-438E-B3E8-8A64A12CF3EC}" type="slidenum">
              <a:rPr lang="cs-CZ" smtClean="0"/>
              <a:pPr/>
              <a:t>45</a:t>
            </a:fld>
            <a:endParaRPr lang="cs-CZ" smtClean="0"/>
          </a:p>
        </p:txBody>
      </p:sp>
      <p:pic>
        <p:nvPicPr>
          <p:cNvPr id="46082" name="Picture 2" descr="E:\projekt!!!!\logoProjektu%20%C5%99%C3%ADjen[1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424815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Atmosféra Slunce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143511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Tx/>
              <a:buNone/>
              <a:defRPr/>
            </a:pPr>
            <a:r>
              <a:rPr lang="cs-CZ" sz="2800" dirty="0" smtClean="0">
                <a:solidFill>
                  <a:srgbClr val="005A9E"/>
                </a:solidFill>
              </a:rPr>
              <a:t>Sluneční atmosféru můžeme podle fyzikálních vlastností rozdělit na tři vrstvy: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FontTx/>
              <a:buNone/>
              <a:defRPr/>
            </a:pPr>
            <a:endParaRPr lang="cs-CZ" sz="2800" kern="1200" dirty="0" smtClean="0">
              <a:solidFill>
                <a:srgbClr val="005A9E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70000"/>
              <a:buFont typeface="Arial" pitchFamily="34" charset="0"/>
              <a:buChar char="•"/>
              <a:defRPr/>
            </a:pPr>
            <a:r>
              <a:rPr lang="cs-CZ" sz="2800" kern="1200" dirty="0" smtClean="0">
                <a:solidFill>
                  <a:prstClr val="black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fotosféra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70000"/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 chromosféra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70000"/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 koróna</a:t>
            </a:r>
            <a:endParaRPr lang="cs-CZ" sz="2800" kern="1200" dirty="0" smtClean="0">
              <a:solidFill>
                <a:srgbClr val="FF0000"/>
              </a:solidFill>
            </a:endParaRPr>
          </a:p>
        </p:txBody>
      </p:sp>
      <p:sp>
        <p:nvSpPr>
          <p:cNvPr id="102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F13FCC-9A60-4961-B162-8BCD1B0A7D31}" type="slidenum">
              <a:rPr lang="cs-CZ" smtClean="0"/>
              <a:pPr/>
              <a:t>5</a:t>
            </a:fld>
            <a:endParaRPr lang="cs-CZ" smtClean="0"/>
          </a:p>
        </p:txBody>
      </p:sp>
      <p:pic>
        <p:nvPicPr>
          <p:cNvPr id="21505" name="Picture 1" descr="C:\Users\Jiřik\Desktop\Obrázky do Astrofyziky\Stavba slunce - odborně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786058"/>
            <a:ext cx="4305300" cy="3721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7D2657-2DFC-4A1E-BA95-6E967CD55FB6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757758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Fotosféra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vnější vrstva</a:t>
            </a:r>
            <a:r>
              <a:rPr lang="cs-CZ" sz="2800" dirty="0" smtClean="0"/>
              <a:t>, ze které přichází viditelné záření,</a:t>
            </a:r>
          </a:p>
          <a:p>
            <a:pPr>
              <a:buNone/>
            </a:pPr>
            <a:r>
              <a:rPr lang="cs-CZ" sz="2800" dirty="0" smtClean="0"/>
              <a:t>	její tloušťka je asi 300 km</a:t>
            </a:r>
          </a:p>
          <a:p>
            <a:r>
              <a:rPr lang="cs-CZ" sz="2800" dirty="0" smtClean="0"/>
              <a:t>tato vrstva má na své spodní hranici teplotu přibližně </a:t>
            </a:r>
            <a:r>
              <a:rPr lang="cs-CZ" sz="2800" dirty="0" smtClean="0">
                <a:solidFill>
                  <a:srgbClr val="FF0000"/>
                </a:solidFill>
              </a:rPr>
              <a:t>5 700 K</a:t>
            </a:r>
          </a:p>
          <a:p>
            <a:r>
              <a:rPr lang="cs-CZ" sz="2800" dirty="0" smtClean="0"/>
              <a:t>typickými útvary ve fotosféře jsou </a:t>
            </a:r>
            <a:r>
              <a:rPr lang="cs-CZ" sz="2800" dirty="0" smtClean="0">
                <a:solidFill>
                  <a:srgbClr val="FF0000"/>
                </a:solidFill>
              </a:rPr>
              <a:t>sluneční skvrny</a:t>
            </a:r>
          </a:p>
          <a:p>
            <a:r>
              <a:rPr lang="cs-CZ" sz="2800" dirty="0" smtClean="0"/>
              <a:t>z fotosféry jsou vyvrhovány </a:t>
            </a:r>
            <a:r>
              <a:rPr lang="cs-CZ" sz="2800" dirty="0" smtClean="0">
                <a:solidFill>
                  <a:srgbClr val="FF0000"/>
                </a:solidFill>
              </a:rPr>
              <a:t>protuberance </a:t>
            </a:r>
            <a:r>
              <a:rPr lang="cs-CZ" sz="2800" dirty="0" smtClean="0"/>
              <a:t>= výtrysk plazmatu desítky tisíc km nad povrch</a:t>
            </a: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Atmosféra Slunce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Atmosféra Slunce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46082" name="Picture 2" descr="C:\Users\Jiřik\Desktop\Obrázky do Astrofyziky\slunce pov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3975095" cy="2699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083" name="Picture 3" descr="C:\Users\Jiřik\Desktop\Obrázky do Astrofyziky\protube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357562"/>
            <a:ext cx="3657557" cy="2743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1000100" y="178592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+mn-lt"/>
              </a:rPr>
              <a:t>Sluneční skvrna</a:t>
            </a:r>
            <a:endParaRPr lang="cs-CZ" sz="2800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14942" y="285749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+mn-lt"/>
              </a:rPr>
              <a:t>Protuberance</a:t>
            </a:r>
            <a:endParaRPr lang="cs-CZ" sz="2800" dirty="0">
              <a:latin typeface="+mn-lt"/>
            </a:endParaRPr>
          </a:p>
        </p:txBody>
      </p:sp>
      <p:pic>
        <p:nvPicPr>
          <p:cNvPr id="46085" name="Picture 5" descr="Sluneční skvr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214950"/>
            <a:ext cx="2214578" cy="148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C9BF71-0A29-41F1-98E8-8DD96977CE00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6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Atmosféra Slunce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Chromosféra</a:t>
            </a:r>
            <a:endParaRPr lang="cs-CZ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střední oblast </a:t>
            </a:r>
            <a:r>
              <a:rPr lang="cs-CZ" sz="2800" dirty="0" smtClean="0"/>
              <a:t>sluneční atmosféry, relativně tenká a řídká, její tloušťka je přibližně </a:t>
            </a:r>
          </a:p>
          <a:p>
            <a:pPr>
              <a:buNone/>
            </a:pPr>
            <a:r>
              <a:rPr lang="cs-CZ" sz="2800" dirty="0" smtClean="0"/>
              <a:t>   10 000 – 16 000 km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v ní se teplota zvyšuje na </a:t>
            </a:r>
            <a:r>
              <a:rPr lang="cs-CZ" sz="2800" dirty="0" smtClean="0">
                <a:solidFill>
                  <a:srgbClr val="FF0000"/>
                </a:solidFill>
              </a:rPr>
              <a:t>1 mil. K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typickými útvary jsou například chromosférické </a:t>
            </a:r>
            <a:r>
              <a:rPr lang="cs-CZ" sz="2800" dirty="0" smtClean="0">
                <a:solidFill>
                  <a:srgbClr val="FF0000"/>
                </a:solidFill>
              </a:rPr>
              <a:t>erupce </a:t>
            </a:r>
            <a:r>
              <a:rPr lang="cs-CZ" sz="2800" dirty="0" smtClean="0"/>
              <a:t>= náhlá zjasnění ve fotosféře a chromosféře doprovázená výrazným uvolněním hmoty a energie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58246" cy="1417638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005A9E"/>
                </a:solidFill>
              </a:rPr>
              <a:t>Atmosféra Slunce</a:t>
            </a:r>
            <a:endParaRPr lang="cs-CZ" dirty="0">
              <a:solidFill>
                <a:srgbClr val="005A9E"/>
              </a:solidFill>
              <a:latin typeface="+mn-lt"/>
            </a:endParaRPr>
          </a:p>
        </p:txBody>
      </p:sp>
      <p:sp>
        <p:nvSpPr>
          <p:cNvPr id="1126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6124F-830D-41B4-BC1F-0818B57DADF5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464496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Koróna</a:t>
            </a:r>
            <a:endParaRPr lang="cs-CZ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oblast </a:t>
            </a:r>
            <a:r>
              <a:rPr lang="cs-CZ" dirty="0" smtClean="0">
                <a:solidFill>
                  <a:srgbClr val="FF0000"/>
                </a:solidFill>
              </a:rPr>
              <a:t>nad chromosférou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je nestabilní, </a:t>
            </a:r>
            <a:r>
              <a:rPr lang="cs-CZ" dirty="0" smtClean="0">
                <a:solidFill>
                  <a:srgbClr val="FF0000"/>
                </a:solidFill>
              </a:rPr>
              <a:t>rozpíná se </a:t>
            </a:r>
            <a:r>
              <a:rPr lang="cs-CZ" dirty="0" smtClean="0"/>
              <a:t>a v oblasti Země přechází v tzv. </a:t>
            </a:r>
            <a:r>
              <a:rPr lang="cs-CZ" dirty="0" smtClean="0">
                <a:solidFill>
                  <a:srgbClr val="FF0000"/>
                </a:solidFill>
              </a:rPr>
              <a:t>sluneční vítr </a:t>
            </a:r>
            <a:r>
              <a:rPr lang="cs-CZ" dirty="0" smtClean="0"/>
              <a:t>= proud ionizovaných částic  vanoucí od Slunce rychlostí 500 km/s</a:t>
            </a:r>
            <a:endParaRPr lang="cs-CZ" b="1" dirty="0"/>
          </a:p>
        </p:txBody>
      </p:sp>
      <p:pic>
        <p:nvPicPr>
          <p:cNvPr id="18434" name="Picture 2" descr="Koró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357694"/>
            <a:ext cx="2841170" cy="2262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1006</Words>
  <Application>Microsoft Office PowerPoint</Application>
  <PresentationFormat>Předvádění na obrazovce (4:3)</PresentationFormat>
  <Paragraphs>307</Paragraphs>
  <Slides>45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7" baseType="lpstr">
      <vt:lpstr>Výchozí návrh</vt:lpstr>
      <vt:lpstr>Rovnice</vt:lpstr>
      <vt:lpstr>  Astrofyzika  </vt:lpstr>
      <vt:lpstr>Slunce</vt:lpstr>
      <vt:lpstr>Slunce</vt:lpstr>
      <vt:lpstr>Slunce</vt:lpstr>
      <vt:lpstr>Atmosféra Slunce</vt:lpstr>
      <vt:lpstr>Atmosféra Slunce</vt:lpstr>
      <vt:lpstr>Atmosféra Slunce</vt:lpstr>
      <vt:lpstr>Atmosféra Slunce</vt:lpstr>
      <vt:lpstr>Atmosféra Slunce</vt:lpstr>
      <vt:lpstr>Charakteristiky hvězd</vt:lpstr>
      <vt:lpstr>Charakteristiky hvězd</vt:lpstr>
      <vt:lpstr>Charakteristiky hvězd</vt:lpstr>
      <vt:lpstr>Charakteristiky hvězd</vt:lpstr>
      <vt:lpstr>Charakteristiky hvězd</vt:lpstr>
      <vt:lpstr>Charakteristiky hvězd</vt:lpstr>
      <vt:lpstr>Charakteristiky hvězd</vt:lpstr>
      <vt:lpstr>Charakteristiky hvězd</vt:lpstr>
      <vt:lpstr>Charakteristiky hvězd</vt:lpstr>
      <vt:lpstr>Charakteristiky hvězd</vt:lpstr>
      <vt:lpstr>Zrození hvězdy</vt:lpstr>
      <vt:lpstr>Zrození hvězdy</vt:lpstr>
      <vt:lpstr>Zrození hvězdy</vt:lpstr>
      <vt:lpstr>Zánik hvězdy</vt:lpstr>
      <vt:lpstr>Zánik hvězdy</vt:lpstr>
      <vt:lpstr>Zánik hvězdy</vt:lpstr>
      <vt:lpstr>Zánik hvězdy</vt:lpstr>
      <vt:lpstr>Zánik hvězdy</vt:lpstr>
      <vt:lpstr>Zánik hvězdy</vt:lpstr>
      <vt:lpstr>Zánik hvězdy</vt:lpstr>
      <vt:lpstr>Zánik hvězdy</vt:lpstr>
      <vt:lpstr>Galaxie</vt:lpstr>
      <vt:lpstr>Galaxie</vt:lpstr>
      <vt:lpstr>Galaxie - Mléčná dráha</vt:lpstr>
      <vt:lpstr>Galaxie - Mléčná dráha</vt:lpstr>
      <vt:lpstr>Galaxie - Mléčná dráha</vt:lpstr>
      <vt:lpstr>Vesmír</vt:lpstr>
      <vt:lpstr>Reliktní záření</vt:lpstr>
      <vt:lpstr>Výzkum vesmíru</vt:lpstr>
      <vt:lpstr>Výzkum vesmíru</vt:lpstr>
      <vt:lpstr>Výzkum vesmíru</vt:lpstr>
      <vt:lpstr>Výzkum vesmíru</vt:lpstr>
      <vt:lpstr>Výzkum vesmíru</vt:lpstr>
      <vt:lpstr>Výzkum vesmíru</vt:lpstr>
      <vt:lpstr>Výzkum vesmíru</vt:lpstr>
      <vt:lpstr>Použitá literatura a www stránky</vt:lpstr>
    </vt:vector>
  </TitlesOfParts>
  <Company>projekce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</dc:creator>
  <cp:lastModifiedBy>Petra</cp:lastModifiedBy>
  <cp:revision>248</cp:revision>
  <dcterms:created xsi:type="dcterms:W3CDTF">2005-08-09T19:25:46Z</dcterms:created>
  <dcterms:modified xsi:type="dcterms:W3CDTF">2011-11-20T21:31:41Z</dcterms:modified>
</cp:coreProperties>
</file>