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9"/>
  </p:notesMasterIdLst>
  <p:sldIdLst>
    <p:sldId id="268" r:id="rId2"/>
    <p:sldId id="291" r:id="rId3"/>
    <p:sldId id="319" r:id="rId4"/>
    <p:sldId id="320" r:id="rId5"/>
    <p:sldId id="302" r:id="rId6"/>
    <p:sldId id="321" r:id="rId7"/>
    <p:sldId id="322" r:id="rId8"/>
    <p:sldId id="323" r:id="rId9"/>
    <p:sldId id="304" r:id="rId10"/>
    <p:sldId id="305" r:id="rId11"/>
    <p:sldId id="324" r:id="rId12"/>
    <p:sldId id="308" r:id="rId13"/>
    <p:sldId id="325" r:id="rId14"/>
    <p:sldId id="306" r:id="rId15"/>
    <p:sldId id="309" r:id="rId16"/>
    <p:sldId id="326" r:id="rId17"/>
    <p:sldId id="330" r:id="rId18"/>
    <p:sldId id="327" r:id="rId19"/>
    <p:sldId id="338" r:id="rId20"/>
    <p:sldId id="328" r:id="rId21"/>
    <p:sldId id="331" r:id="rId22"/>
    <p:sldId id="314" r:id="rId23"/>
    <p:sldId id="315" r:id="rId24"/>
    <p:sldId id="332" r:id="rId25"/>
    <p:sldId id="335" r:id="rId26"/>
    <p:sldId id="336" r:id="rId27"/>
    <p:sldId id="316" r:id="rId28"/>
    <p:sldId id="334" r:id="rId29"/>
    <p:sldId id="337" r:id="rId30"/>
    <p:sldId id="317" r:id="rId31"/>
    <p:sldId id="333" r:id="rId32"/>
    <p:sldId id="339" r:id="rId33"/>
    <p:sldId id="343" r:id="rId34"/>
    <p:sldId id="342" r:id="rId35"/>
    <p:sldId id="341" r:id="rId36"/>
    <p:sldId id="340" r:id="rId37"/>
    <p:sldId id="344" r:id="rId38"/>
    <p:sldId id="345" r:id="rId39"/>
    <p:sldId id="347" r:id="rId40"/>
    <p:sldId id="346" r:id="rId41"/>
    <p:sldId id="348" r:id="rId42"/>
    <p:sldId id="349" r:id="rId43"/>
    <p:sldId id="350" r:id="rId44"/>
    <p:sldId id="351" r:id="rId45"/>
    <p:sldId id="352" r:id="rId46"/>
    <p:sldId id="353" r:id="rId47"/>
    <p:sldId id="356" r:id="rId48"/>
    <p:sldId id="355" r:id="rId49"/>
    <p:sldId id="354" r:id="rId50"/>
    <p:sldId id="357" r:id="rId51"/>
    <p:sldId id="359" r:id="rId52"/>
    <p:sldId id="358" r:id="rId53"/>
    <p:sldId id="360" r:id="rId54"/>
    <p:sldId id="361" r:id="rId55"/>
    <p:sldId id="363" r:id="rId56"/>
    <p:sldId id="362" r:id="rId57"/>
    <p:sldId id="367" r:id="rId58"/>
    <p:sldId id="366" r:id="rId59"/>
    <p:sldId id="365" r:id="rId60"/>
    <p:sldId id="364" r:id="rId61"/>
    <p:sldId id="369" r:id="rId62"/>
    <p:sldId id="368" r:id="rId63"/>
    <p:sldId id="370" r:id="rId64"/>
    <p:sldId id="374" r:id="rId65"/>
    <p:sldId id="373" r:id="rId66"/>
    <p:sldId id="372" r:id="rId67"/>
    <p:sldId id="371" r:id="rId68"/>
    <p:sldId id="376" r:id="rId69"/>
    <p:sldId id="377" r:id="rId70"/>
    <p:sldId id="379" r:id="rId71"/>
    <p:sldId id="378" r:id="rId72"/>
    <p:sldId id="380" r:id="rId73"/>
    <p:sldId id="382" r:id="rId74"/>
    <p:sldId id="384" r:id="rId75"/>
    <p:sldId id="381" r:id="rId76"/>
    <p:sldId id="383" r:id="rId77"/>
    <p:sldId id="275" r:id="rId7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  <a:srgbClr val="D68F00"/>
    <a:srgbClr val="339966"/>
    <a:srgbClr val="00001A"/>
    <a:srgbClr val="E2002B"/>
    <a:srgbClr val="000050"/>
    <a:srgbClr val="005A9E"/>
    <a:srgbClr val="00FF00"/>
    <a:srgbClr val="66FF99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28" autoAdjust="0"/>
    <p:restoredTop sz="94491" autoAdjust="0"/>
  </p:normalViewPr>
  <p:slideViewPr>
    <p:cSldViewPr>
      <p:cViewPr>
        <p:scale>
          <a:sx n="80" d="100"/>
          <a:sy n="80" d="100"/>
        </p:scale>
        <p:origin x="-75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F917B-8A6A-48F8-8C5A-11AE72A736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9779-763C-4349-8831-D43F6FF0B871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27D1-D64B-4E6C-9889-82736D2A4BD8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9CAB-8D3D-43A6-AEDF-411A26F860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613C-D737-4496-A616-E5C5E177B556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1CCD-0FD6-46E6-ACE3-2193B0A099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77CA-DBFD-4E90-8020-6264EA706AB1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3ABB-AD6D-4ED3-B2E1-3E3DB2F86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A05-364E-4118-8648-5CEC47625723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FEEA-6CA9-45CD-AFFE-BE28F672BC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4BDF-C2FD-4E1C-9ABE-8D9970A18BEA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EFA-C0B7-4F2F-918D-C2A042A2F7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470-D2D6-4A26-AF0C-FD6681D71A59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5612-2B59-42A5-A38A-751FE0DE3A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47D3-AD0F-4B21-B67D-BD8B5091A6F7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8EC1-9DA9-4885-B446-42C6B38C4A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FA07-670F-4A14-9616-7C622650F3E8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9621-4877-4367-B6D4-DA4DEDCBC2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FE33-5FF4-419F-A93D-E0250EFBF0BE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8B9-F62C-417E-9BA0-B931612EFD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A052-CF60-4DB7-A4AB-463C31325EAE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A6EF-2455-46A7-BC0E-51921AF616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CD-5FA6-4F78-BBC4-80AF1ADB03B3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47BF-6BFC-42C4-B28F-2988593B8E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6C64-9525-4219-BA1E-01496C452A44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AED2-0663-49A4-A7A5-44F917658C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2F599C-C0AB-40E1-A155-28E83CD257C2}" type="datetime1">
              <a:rPr lang="cs-CZ" smtClean="0"/>
              <a:pPr>
                <a:defRPr/>
              </a:pPr>
              <a:t>11.11.2011</a:t>
            </a:fld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4FD740-F1BD-4F64-B7FF-05832C702E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jpeg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0.jpeg"/><Relationship Id="rId4" Type="http://schemas.openxmlformats.org/officeDocument/2006/relationships/oleObject" Target="../embeddings/oleObject3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07.jpeg"/><Relationship Id="rId4" Type="http://schemas.openxmlformats.org/officeDocument/2006/relationships/oleObject" Target="../embeddings/oleObject36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4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18573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6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Mechanické kmitání a vlnění </a:t>
            </a:r>
            <a: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B0F0"/>
                </a:solidFill>
                <a:cs typeface="Times New Roman" pitchFamily="18" charset="0"/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 smtClean="0"/>
          </a:p>
        </p:txBody>
      </p:sp>
      <p:sp>
        <p:nvSpPr>
          <p:cNvPr id="5125" name="Zástupný symbol pro obsah 7"/>
          <p:cNvSpPr>
            <a:spLocks noGrp="1"/>
          </p:cNvSpPr>
          <p:nvPr>
            <p:ph idx="1"/>
          </p:nvPr>
        </p:nvSpPr>
        <p:spPr>
          <a:xfrm>
            <a:off x="285720" y="1714488"/>
            <a:ext cx="8643938" cy="4454525"/>
          </a:xfrm>
        </p:spPr>
        <p:txBody>
          <a:bodyPr/>
          <a:lstStyle/>
          <a:p>
            <a:pPr marL="180000" algn="ctr">
              <a:spcBef>
                <a:spcPts val="600"/>
              </a:spcBef>
              <a:buFontTx/>
              <a:buNone/>
            </a:pPr>
            <a:endParaRPr lang="cs-CZ" sz="2800" dirty="0" smtClean="0">
              <a:solidFill>
                <a:srgbClr val="005A9E"/>
              </a:solidFill>
            </a:endParaRP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Kmitání mechanického oscilátoru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 Mechanické vlnění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Zvukové vlnění</a:t>
            </a:r>
            <a:br>
              <a:rPr lang="cs-CZ" sz="2800" dirty="0" smtClean="0">
                <a:solidFill>
                  <a:srgbClr val="005A9E"/>
                </a:solidFill>
              </a:rPr>
            </a:br>
            <a:r>
              <a:rPr lang="cs-CZ" sz="2800" dirty="0" smtClean="0">
                <a:solidFill>
                  <a:srgbClr val="005A9E"/>
                </a:solidFill>
              </a:rPr>
              <a:t/>
            </a:r>
            <a:br>
              <a:rPr lang="cs-CZ" sz="2800" dirty="0" smtClean="0">
                <a:solidFill>
                  <a:srgbClr val="005A9E"/>
                </a:solidFill>
              </a:rPr>
            </a:b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r>
              <a:rPr lang="cs-CZ" sz="2400" dirty="0" smtClean="0"/>
              <a:t>Centrum pro virtuální a moderní metody a formy vzdělávání na Obchodní akademii T.G. Masaryka, Kostelec nad Orlicí </a:t>
            </a:r>
          </a:p>
          <a:p>
            <a:pPr algn="ctr">
              <a:buFontTx/>
              <a:buNone/>
            </a:pPr>
            <a:endParaRPr lang="cs-CZ" sz="2400" dirty="0" smtClean="0"/>
          </a:p>
        </p:txBody>
      </p:sp>
      <p:sp>
        <p:nvSpPr>
          <p:cNvPr id="5123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028EA-24B1-4A93-A6BF-07C4EADA47F5}" type="slidenum">
              <a:rPr lang="cs-CZ" smtClean="0"/>
              <a:pPr/>
              <a:t>1</a:t>
            </a:fld>
            <a:endParaRPr lang="cs-CZ" dirty="0" smtClean="0"/>
          </a:p>
        </p:txBody>
      </p:sp>
      <p:pic>
        <p:nvPicPr>
          <p:cNvPr id="6" name="Picture 1" descr="E:\projekt!!!!\logoProjektu%20%C5%99%C3%ADjen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143380"/>
            <a:ext cx="6215106" cy="139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Okamžitá výchylka </a:t>
            </a:r>
            <a:r>
              <a:rPr lang="cs-CZ" sz="2800" dirty="0" smtClean="0"/>
              <a:t>kmitavého pohybu</a:t>
            </a:r>
          </a:p>
          <a:p>
            <a:pPr>
              <a:buNone/>
            </a:pPr>
            <a:r>
              <a:rPr lang="cs-CZ" sz="2800" dirty="0" smtClean="0"/>
              <a:t>Platí: </a:t>
            </a:r>
          </a:p>
          <a:p>
            <a:pPr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ω</a:t>
            </a:r>
            <a:r>
              <a:rPr lang="cs-CZ" sz="2800" dirty="0" smtClean="0">
                <a:solidFill>
                  <a:srgbClr val="FF0000"/>
                </a:solidFill>
              </a:rPr>
              <a:t>t </a:t>
            </a:r>
            <a:r>
              <a:rPr lang="cs-CZ" sz="2800" dirty="0" smtClean="0">
                <a:solidFill>
                  <a:srgbClr val="00001A"/>
                </a:solidFill>
              </a:rPr>
              <a:t>= fáze kmitání</a:t>
            </a:r>
          </a:p>
          <a:p>
            <a:pPr>
              <a:buNone/>
            </a:pPr>
            <a:r>
              <a:rPr lang="el-GR" sz="2800" dirty="0" smtClean="0">
                <a:solidFill>
                  <a:srgbClr val="00001A"/>
                </a:solidFill>
              </a:rPr>
              <a:t>φ</a:t>
            </a:r>
            <a:r>
              <a:rPr lang="cs-CZ" sz="2800" dirty="0" smtClean="0">
                <a:solidFill>
                  <a:srgbClr val="00001A"/>
                </a:solidFill>
              </a:rPr>
              <a:t> = </a:t>
            </a:r>
            <a:r>
              <a:rPr lang="el-GR" sz="2800" dirty="0" smtClean="0">
                <a:solidFill>
                  <a:srgbClr val="00001A"/>
                </a:solidFill>
              </a:rPr>
              <a:t>ω</a:t>
            </a:r>
            <a:r>
              <a:rPr lang="cs-CZ" sz="2800" dirty="0" smtClean="0">
                <a:solidFill>
                  <a:srgbClr val="00001A"/>
                </a:solidFill>
              </a:rPr>
              <a:t>t </a:t>
            </a:r>
          </a:p>
          <a:p>
            <a:pPr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ω</a:t>
            </a:r>
            <a:r>
              <a:rPr lang="cs-CZ" sz="2800" dirty="0" smtClean="0">
                <a:solidFill>
                  <a:srgbClr val="00001A"/>
                </a:solidFill>
              </a:rPr>
              <a:t> = úhlová frekvence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55576" y="371475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chemeClr val="tx2"/>
                </a:solidFill>
                <a:sym typeface="Symbol" pitchFamily="18" charset="2"/>
              </a:rPr>
              <a:t/>
            </a:r>
            <a:br>
              <a:rPr lang="cs-CZ" sz="3200" dirty="0" smtClean="0">
                <a:solidFill>
                  <a:schemeClr val="tx2"/>
                </a:solidFill>
                <a:sym typeface="Symbol" pitchFamily="18" charset="2"/>
              </a:rPr>
            </a:br>
            <a:endParaRPr lang="cs-CZ" sz="3200" dirty="0"/>
          </a:p>
        </p:txBody>
      </p:sp>
      <p:pic>
        <p:nvPicPr>
          <p:cNvPr id="10" name="Picture 8" descr="sejmout0114"/>
          <p:cNvPicPr>
            <a:picLocks noChangeAspect="1" noChangeArrowheads="1"/>
          </p:cNvPicPr>
          <p:nvPr/>
        </p:nvPicPr>
        <p:blipFill>
          <a:blip r:embed="rId3" cstate="print">
            <a:lum bright="-13000" contrast="69000"/>
          </a:blip>
          <a:srcRect/>
          <a:stretch>
            <a:fillRect/>
          </a:stretch>
        </p:blipFill>
        <p:spPr bwMode="auto">
          <a:xfrm>
            <a:off x="4857752" y="2786058"/>
            <a:ext cx="3929090" cy="3597550"/>
          </a:xfrm>
          <a:prstGeom prst="rect">
            <a:avLst/>
          </a:prstGeom>
          <a:noFill/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85786" y="4572008"/>
          <a:ext cx="3455987" cy="1084262"/>
        </p:xfrm>
        <a:graphic>
          <a:graphicData uri="http://schemas.openxmlformats.org/presentationml/2006/ole">
            <p:oleObj spid="_x0000_s27650" name="Rovnice" r:id="rId4" imgW="888840" imgH="39348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85852" y="2214554"/>
          <a:ext cx="3005138" cy="539750"/>
        </p:xfrm>
        <a:graphic>
          <a:graphicData uri="http://schemas.openxmlformats.org/presentationml/2006/ole">
            <p:oleObj spid="_x0000_s27651" name="Rovnice" r:id="rId5" imgW="825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78634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Čím se navzájem liší kmitáni, jejichž časové diagramy jsou na obrázku? Napiš rovnice pro okamžitou výchylku zobrazených harmonických kmitání.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3000" contrast="79000"/>
          </a:blip>
          <a:srcRect/>
          <a:stretch>
            <a:fillRect/>
          </a:stretch>
        </p:blipFill>
        <p:spPr bwMode="auto">
          <a:xfrm>
            <a:off x="2000232" y="3214686"/>
            <a:ext cx="6143668" cy="3214710"/>
          </a:xfrm>
          <a:prstGeom prst="rect">
            <a:avLst/>
          </a:prstGeom>
          <a:solidFill>
            <a:srgbClr val="66FF99">
              <a:alpha val="16000"/>
            </a:srgbClr>
          </a:solidFill>
          <a:ln w="9525">
            <a:solidFill>
              <a:srgbClr val="000050">
                <a:alpha val="8000"/>
              </a:srgb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69688" cy="4525963"/>
          </a:xfrm>
        </p:spPr>
        <p:txBody>
          <a:bodyPr/>
          <a:lstStyle/>
          <a:p>
            <a:pPr>
              <a:buNone/>
            </a:pPr>
            <a:r>
              <a:rPr lang="cs-CZ" u="sng" dirty="0" smtClean="0">
                <a:solidFill>
                  <a:srgbClr val="00B0F0"/>
                </a:solidFill>
              </a:rPr>
              <a:t>Rychlost a zrychlení kmitavého pohybu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Rychlost </a:t>
            </a:r>
            <a:r>
              <a:rPr lang="cs-CZ" sz="2800" dirty="0" smtClean="0">
                <a:solidFill>
                  <a:srgbClr val="00001A"/>
                </a:solidFill>
              </a:rPr>
              <a:t>kmitavého pohybu :</a:t>
            </a:r>
          </a:p>
          <a:p>
            <a:pPr>
              <a:buNone/>
            </a:pPr>
            <a:endParaRPr lang="cs-CZ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Zrychlení</a:t>
            </a:r>
            <a:r>
              <a:rPr lang="cs-CZ" sz="2800" dirty="0" smtClean="0">
                <a:solidFill>
                  <a:srgbClr val="00001A"/>
                </a:solidFill>
              </a:rPr>
              <a:t> kmitavého pohybu: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55576" y="2420889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/>
          </a:p>
        </p:txBody>
      </p:sp>
      <p:pic>
        <p:nvPicPr>
          <p:cNvPr id="13" name="Picture 19" descr="sejmout0115"/>
          <p:cNvPicPr>
            <a:picLocks noChangeAspect="1" noChangeArrowheads="1"/>
          </p:cNvPicPr>
          <p:nvPr/>
        </p:nvPicPr>
        <p:blipFill>
          <a:blip r:embed="rId2" cstate="print">
            <a:lum bright="-33000" contrast="69000"/>
          </a:blip>
          <a:srcRect/>
          <a:stretch>
            <a:fillRect/>
          </a:stretch>
        </p:blipFill>
        <p:spPr bwMode="auto">
          <a:xfrm>
            <a:off x="5000628" y="2214554"/>
            <a:ext cx="3714776" cy="3838934"/>
          </a:xfrm>
          <a:prstGeom prst="rect">
            <a:avLst/>
          </a:prstGeom>
          <a:noFill/>
        </p:spPr>
      </p:pic>
      <p:grpSp>
        <p:nvGrpSpPr>
          <p:cNvPr id="14" name="Skupina 13"/>
          <p:cNvGrpSpPr/>
          <p:nvPr/>
        </p:nvGrpSpPr>
        <p:grpSpPr>
          <a:xfrm>
            <a:off x="500034" y="2857496"/>
            <a:ext cx="4214842" cy="785818"/>
            <a:chOff x="500034" y="2857496"/>
            <a:chExt cx="4214842" cy="785818"/>
          </a:xfrm>
        </p:grpSpPr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2857496"/>
              <a:ext cx="4054605" cy="721220"/>
            </a:xfrm>
            <a:prstGeom prst="rect">
              <a:avLst/>
            </a:prstGeom>
            <a:noFill/>
            <a:ln w="38100" cmpd="dbl">
              <a:noFill/>
            </a:ln>
          </p:spPr>
        </p:pic>
        <p:sp>
          <p:nvSpPr>
            <p:cNvPr id="10" name="Obdélník 9"/>
            <p:cNvSpPr/>
            <p:nvPr/>
          </p:nvSpPr>
          <p:spPr>
            <a:xfrm>
              <a:off x="500034" y="2857496"/>
              <a:ext cx="4214842" cy="785818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71472" y="5143512"/>
            <a:ext cx="4071966" cy="785818"/>
            <a:chOff x="571472" y="5143512"/>
            <a:chExt cx="4071966" cy="785818"/>
          </a:xfrm>
        </p:grpSpPr>
        <p:pic>
          <p:nvPicPr>
            <p:cNvPr id="12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5143512"/>
              <a:ext cx="3960440" cy="770410"/>
            </a:xfrm>
            <a:prstGeom prst="rect">
              <a:avLst/>
            </a:prstGeom>
            <a:noFill/>
            <a:ln w="38100" cap="sq" cmpd="dbl">
              <a:noFill/>
              <a:miter lim="800000"/>
            </a:ln>
          </p:spPr>
        </p:pic>
        <p:sp>
          <p:nvSpPr>
            <p:cNvPr id="15" name="Obdélník 14"/>
            <p:cNvSpPr/>
            <p:nvPr/>
          </p:nvSpPr>
          <p:spPr>
            <a:xfrm>
              <a:off x="571472" y="5143512"/>
              <a:ext cx="4071966" cy="785818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Hmotný bod kmitá harmonicky podle rovnice</a:t>
            </a:r>
          </a:p>
          <a:p>
            <a:pPr marL="5199063" indent="-5199063">
              <a:buNone/>
            </a:pPr>
            <a:r>
              <a:rPr lang="cs-CZ" sz="2800" dirty="0" smtClean="0"/>
              <a:t>	.</a:t>
            </a:r>
          </a:p>
          <a:p>
            <a:pPr marL="0" indent="0">
              <a:buNone/>
            </a:pPr>
            <a:r>
              <a:rPr lang="cs-CZ" sz="2800" dirty="0" smtClean="0"/>
              <a:t>Urči amplitudu rychlosti a zrychlení hmotného bodu.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/>
              <a:t>2</a:t>
            </a:r>
            <a:r>
              <a:rPr lang="el-GR" sz="2800" dirty="0" smtClean="0"/>
              <a:t>π·</a:t>
            </a:r>
            <a:r>
              <a:rPr lang="cs-CZ" sz="2800" dirty="0" smtClean="0"/>
              <a:t>10</a:t>
            </a:r>
            <a:r>
              <a:rPr lang="cs-CZ" sz="2800" baseline="30000" dirty="0" smtClean="0"/>
              <a:t>-2  </a:t>
            </a:r>
            <a:r>
              <a:rPr lang="cs-CZ" sz="2800" dirty="0" smtClean="0"/>
              <a:t>m</a:t>
            </a:r>
            <a:r>
              <a:rPr lang="el-GR" sz="2800" dirty="0" smtClean="0"/>
              <a:t>·</a:t>
            </a:r>
            <a:r>
              <a:rPr lang="cs-CZ" sz="2800" dirty="0" smtClean="0"/>
              <a:t>s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,4</a:t>
            </a:r>
            <a:r>
              <a:rPr lang="el-GR" sz="2800" dirty="0" smtClean="0"/>
              <a:t>π</a:t>
            </a:r>
            <a:r>
              <a:rPr lang="cs-CZ" sz="2800" baseline="30000" dirty="0" smtClean="0"/>
              <a:t>2</a:t>
            </a:r>
            <a:r>
              <a:rPr lang="el-GR" sz="2800" baseline="30000" dirty="0" smtClean="0"/>
              <a:t>·</a:t>
            </a:r>
            <a:r>
              <a:rPr lang="cs-CZ" sz="2800" dirty="0" smtClean="0"/>
              <a:t>10</a:t>
            </a:r>
            <a:r>
              <a:rPr lang="cs-CZ" sz="2800" baseline="30000" dirty="0" smtClean="0"/>
              <a:t>-2  </a:t>
            </a:r>
            <a:r>
              <a:rPr lang="cs-CZ" sz="2800" dirty="0" smtClean="0"/>
              <a:t>m</a:t>
            </a:r>
            <a:r>
              <a:rPr lang="el-GR" sz="2800" dirty="0" smtClean="0"/>
              <a:t>·</a:t>
            </a:r>
            <a:r>
              <a:rPr lang="cs-CZ" sz="2800" dirty="0" smtClean="0"/>
              <a:t>s</a:t>
            </a:r>
            <a:r>
              <a:rPr lang="cs-CZ" sz="2800" baseline="30000" dirty="0" smtClean="0"/>
              <a:t>-2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57158" y="2214554"/>
          <a:ext cx="5178425" cy="539750"/>
        </p:xfrm>
        <a:graphic>
          <a:graphicData uri="http://schemas.openxmlformats.org/presentationml/2006/ole">
            <p:oleObj spid="_x0000_s62466" name="Rovnice" r:id="rId3" imgW="1422360" imgH="228600" progId="Equation.3">
              <p:embed/>
            </p:oleObj>
          </a:graphicData>
        </a:graphic>
      </p:graphicFrame>
      <p:sp>
        <p:nvSpPr>
          <p:cNvPr id="7" name="Ohnutý roh 6"/>
          <p:cNvSpPr/>
          <p:nvPr/>
        </p:nvSpPr>
        <p:spPr>
          <a:xfrm>
            <a:off x="1714480" y="5786454"/>
            <a:ext cx="4572032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857784"/>
          </a:xfrm>
        </p:spPr>
        <p:txBody>
          <a:bodyPr/>
          <a:lstStyle/>
          <a:p>
            <a:pPr>
              <a:buNone/>
            </a:pPr>
            <a:r>
              <a:rPr lang="cs-CZ" u="sng" dirty="0" smtClean="0">
                <a:solidFill>
                  <a:srgbClr val="00B0F0"/>
                </a:solidFill>
              </a:rPr>
              <a:t>Fáze kmitavého</a:t>
            </a:r>
          </a:p>
          <a:p>
            <a:pPr>
              <a:buNone/>
            </a:pPr>
            <a:r>
              <a:rPr lang="cs-CZ" u="sng" dirty="0" smtClean="0">
                <a:solidFill>
                  <a:srgbClr val="00B0F0"/>
                </a:solidFill>
              </a:rPr>
              <a:t>pohybu:</a:t>
            </a:r>
          </a:p>
          <a:p>
            <a:pPr>
              <a:buNone/>
            </a:pPr>
            <a:endParaRPr lang="cs-CZ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Označíme: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357158" y="4572008"/>
          <a:ext cx="7500990" cy="785818"/>
        </p:xfrm>
        <a:graphic>
          <a:graphicData uri="http://schemas.openxmlformats.org/presentationml/2006/ole">
            <p:oleObj spid="_x0000_s57345" name="Rovnice" r:id="rId3" imgW="2298600" imgH="228600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143108" y="5500702"/>
          <a:ext cx="1317625" cy="541338"/>
        </p:xfrm>
        <a:graphic>
          <a:graphicData uri="http://schemas.openxmlformats.org/presentationml/2006/ole">
            <p:oleObj spid="_x0000_s57348" name="Rovnice" r:id="rId4" imgW="558720" imgH="228600" progId="Equation.3">
              <p:embed/>
            </p:oleObj>
          </a:graphicData>
        </a:graphic>
      </p:graphicFrame>
      <p:sp>
        <p:nvSpPr>
          <p:cNvPr id="15" name="Šipka doprava 14"/>
          <p:cNvSpPr/>
          <p:nvPr/>
        </p:nvSpPr>
        <p:spPr>
          <a:xfrm>
            <a:off x="2285984" y="607220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7351" name="Picture 7" descr="C:\Documents and Settings\mat\Dokumenty\Obrázky\imagesCAQGZYBE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-24000" contrast="59000"/>
          </a:blip>
          <a:srcRect/>
          <a:stretch>
            <a:fillRect/>
          </a:stretch>
        </p:blipFill>
        <p:spPr bwMode="auto">
          <a:xfrm>
            <a:off x="3714744" y="1857364"/>
            <a:ext cx="3929090" cy="2643206"/>
          </a:xfrm>
          <a:prstGeom prst="rect">
            <a:avLst/>
          </a:prstGeom>
          <a:noFill/>
        </p:spPr>
      </p:pic>
      <p:grpSp>
        <p:nvGrpSpPr>
          <p:cNvPr id="11" name="Skupina 10"/>
          <p:cNvGrpSpPr/>
          <p:nvPr/>
        </p:nvGrpSpPr>
        <p:grpSpPr>
          <a:xfrm>
            <a:off x="3571868" y="5786454"/>
            <a:ext cx="4572032" cy="831558"/>
            <a:chOff x="3571868" y="5786454"/>
            <a:chExt cx="4572032" cy="831558"/>
          </a:xfrm>
        </p:grpSpPr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868" y="5786454"/>
              <a:ext cx="4463777" cy="831558"/>
            </a:xfrm>
            <a:prstGeom prst="rect">
              <a:avLst/>
            </a:prstGeom>
            <a:noFill/>
            <a:ln cmpd="dbl">
              <a:noFill/>
            </a:ln>
          </p:spPr>
        </p:pic>
        <p:sp>
          <p:nvSpPr>
            <p:cNvPr id="10" name="Obdélník 9"/>
            <p:cNvSpPr/>
            <p:nvPr/>
          </p:nvSpPr>
          <p:spPr>
            <a:xfrm>
              <a:off x="3571868" y="5786454"/>
              <a:ext cx="4572032" cy="785818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2922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Počáteční fáze </a:t>
            </a:r>
            <a:r>
              <a:rPr lang="el-GR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φ</a:t>
            </a:r>
            <a:r>
              <a:rPr lang="cs-CZ" baseline="-250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0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kmitavého pohybu výchylka v počátečním okamžiku t</a:t>
            </a:r>
            <a:r>
              <a:rPr lang="cs-CZ" baseline="-25000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0</a:t>
            </a:r>
            <a:r>
              <a:rPr lang="cs-CZ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.</a:t>
            </a: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baseline="-25000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buNone/>
              <a:tabLst>
                <a:tab pos="274638" algn="l"/>
              </a:tabLst>
            </a:pPr>
            <a:r>
              <a:rPr lang="cs-CZ" baseline="-25000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                                                        </a:t>
            </a:r>
            <a:endParaRPr lang="cs-CZ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buNone/>
              <a:tabLst>
                <a:tab pos="274638" algn="l"/>
              </a:tabLst>
            </a:pPr>
            <a:r>
              <a:rPr lang="cs-CZ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 </a:t>
            </a:r>
          </a:p>
          <a:p>
            <a:pPr marL="0" indent="0">
              <a:tabLst>
                <a:tab pos="274638" algn="l"/>
              </a:tabLst>
            </a:pPr>
            <a:endParaRPr lang="cs-CZ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tabLst>
                <a:tab pos="274638" algn="l"/>
              </a:tabLst>
            </a:pPr>
            <a:endParaRPr lang="cs-CZ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buNone/>
              <a:tabLst>
                <a:tab pos="274638" algn="l"/>
              </a:tabLst>
            </a:pPr>
            <a:endParaRPr lang="cs-CZ" dirty="0" smtClean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marL="0" indent="0">
              <a:buNone/>
              <a:tabLst>
                <a:tab pos="274638" algn="l"/>
              </a:tabLst>
            </a:pPr>
            <a:r>
              <a:rPr lang="cs-CZ" dirty="0" smtClean="0">
                <a:solidFill>
                  <a:srgbClr val="2FC9FF"/>
                </a:solidFill>
                <a:latin typeface="Arial" charset="0"/>
                <a:sym typeface="Symbol" pitchFamily="18" charset="2"/>
              </a:rPr>
              <a:t/>
            </a:r>
            <a:br>
              <a:rPr lang="cs-CZ" dirty="0" smtClean="0">
                <a:solidFill>
                  <a:srgbClr val="2FC9FF"/>
                </a:solidFill>
                <a:latin typeface="Arial" charset="0"/>
                <a:sym typeface="Symbol" pitchFamily="18" charset="2"/>
              </a:rPr>
            </a:br>
            <a:r>
              <a:rPr lang="cs-CZ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/>
            </a:r>
            <a:br>
              <a:rPr lang="cs-CZ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</a:br>
            <a:r>
              <a:rPr lang="cs-CZ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/>
            </a:r>
            <a:br>
              <a:rPr lang="cs-CZ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</a:br>
            <a:r>
              <a:rPr lang="cs-CZ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	</a:t>
            </a:r>
            <a:endParaRPr lang="cs-CZ" dirty="0" smtClean="0">
              <a:solidFill>
                <a:srgbClr val="2FC9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7" name="Picture 13" descr="sejmout011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30000" contrast="48000"/>
          </a:blip>
          <a:srcRect/>
          <a:stretch>
            <a:fillRect/>
          </a:stretch>
        </p:blipFill>
        <p:spPr bwMode="auto">
          <a:xfrm>
            <a:off x="3357554" y="2714620"/>
            <a:ext cx="5572164" cy="3000396"/>
          </a:xfrm>
          <a:prstGeom prst="rect">
            <a:avLst/>
          </a:prstGeom>
          <a:noFill/>
        </p:spPr>
      </p:pic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571472" y="2786058"/>
          <a:ext cx="3494088" cy="3929066"/>
        </p:xfrm>
        <a:graphic>
          <a:graphicData uri="http://schemas.openxmlformats.org/presentationml/2006/ole">
            <p:oleObj spid="_x0000_s56321" name="Rovnice" r:id="rId4" imgW="1523880" imgH="1422360" progId="Equation.3">
              <p:embed/>
            </p:oleObj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714876" y="5572140"/>
          <a:ext cx="2649537" cy="1087438"/>
        </p:xfrm>
        <a:graphic>
          <a:graphicData uri="http://schemas.openxmlformats.org/presentationml/2006/ole">
            <p:oleObj spid="_x0000_s56322" name="Rovnice" r:id="rId5" imgW="1155600" imgH="393480" progId="Equation.3">
              <p:embed/>
            </p:oleObj>
          </a:graphicData>
        </a:graphic>
      </p:graphicFrame>
      <p:sp>
        <p:nvSpPr>
          <p:cNvPr id="9" name="Šipka doprava 8"/>
          <p:cNvSpPr/>
          <p:nvPr/>
        </p:nvSpPr>
        <p:spPr>
          <a:xfrm>
            <a:off x="7072330" y="1714488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85778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Urči počáteční fáze pro harmonické pohyby, jejichž časové diagramy jsou na obrázku. Napiš rovnice pro okamžitou výchylku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8000" contrast="54000"/>
          </a:blip>
          <a:srcRect/>
          <a:stretch>
            <a:fillRect/>
          </a:stretch>
        </p:blipFill>
        <p:spPr bwMode="auto">
          <a:xfrm>
            <a:off x="785786" y="3143248"/>
            <a:ext cx="7358114" cy="335758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445624" cy="4597971"/>
          </a:xfrm>
        </p:spPr>
        <p:txBody>
          <a:bodyPr/>
          <a:lstStyle/>
          <a:p>
            <a:pPr>
              <a:buNone/>
            </a:pPr>
            <a:r>
              <a:rPr lang="cs-CZ" u="sng" dirty="0" smtClean="0">
                <a:solidFill>
                  <a:srgbClr val="00B0F0"/>
                </a:solidFill>
              </a:rPr>
              <a:t>Skládání kmitání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7" name="Picture 10" descr="sejmout0119a"/>
          <p:cNvPicPr>
            <a:picLocks noChangeAspect="1" noChangeArrowheads="1"/>
          </p:cNvPicPr>
          <p:nvPr/>
        </p:nvPicPr>
        <p:blipFill>
          <a:blip r:embed="rId2" cstate="print">
            <a:lum bright="-34000" contrast="65000"/>
          </a:blip>
          <a:srcRect/>
          <a:stretch>
            <a:fillRect/>
          </a:stretch>
        </p:blipFill>
        <p:spPr bwMode="auto">
          <a:xfrm>
            <a:off x="467544" y="2708920"/>
            <a:ext cx="3168352" cy="2722686"/>
          </a:xfrm>
          <a:prstGeom prst="rect">
            <a:avLst/>
          </a:prstGeom>
          <a:noFill/>
        </p:spPr>
      </p:pic>
      <p:pic>
        <p:nvPicPr>
          <p:cNvPr id="8" name="Picture 11" descr="sejmout0119b"/>
          <p:cNvPicPr>
            <a:picLocks noChangeAspect="1" noChangeArrowheads="1"/>
          </p:cNvPicPr>
          <p:nvPr/>
        </p:nvPicPr>
        <p:blipFill>
          <a:blip r:embed="rId3" cstate="print">
            <a:lum bright="-30000" contrast="49000"/>
          </a:blip>
          <a:srcRect/>
          <a:stretch>
            <a:fillRect/>
          </a:stretch>
        </p:blipFill>
        <p:spPr bwMode="auto">
          <a:xfrm>
            <a:off x="3995936" y="2636912"/>
            <a:ext cx="4537075" cy="312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143512"/>
          </a:xfrm>
        </p:spPr>
        <p:txBody>
          <a:bodyPr/>
          <a:lstStyle/>
          <a:p>
            <a:r>
              <a:rPr lang="cs-CZ" sz="2800" dirty="0" smtClean="0"/>
              <a:t>stejný směr a stejná frekvence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stejný směr a různá frekvence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7" name="Picture 10" descr="sejmout0120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14000" contrast="47000"/>
          </a:blip>
          <a:srcRect/>
          <a:stretch>
            <a:fillRect/>
          </a:stretch>
        </p:blipFill>
        <p:spPr bwMode="auto">
          <a:xfrm>
            <a:off x="428596" y="2285992"/>
            <a:ext cx="7572428" cy="1928826"/>
          </a:xfrm>
          <a:prstGeom prst="rect">
            <a:avLst/>
          </a:prstGeom>
          <a:noFill/>
        </p:spPr>
      </p:pic>
      <p:pic>
        <p:nvPicPr>
          <p:cNvPr id="8" name="Picture 6" descr="sejmout012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-40000" contrast="69000"/>
          </a:blip>
          <a:srcRect/>
          <a:stretch>
            <a:fillRect/>
          </a:stretch>
        </p:blipFill>
        <p:spPr bwMode="auto">
          <a:xfrm>
            <a:off x="571472" y="4786322"/>
            <a:ext cx="742955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r>
              <a:rPr lang="cs-CZ" sz="2800" dirty="0" smtClean="0"/>
              <a:t>stejný směr a blízká frekvence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5" name="Picture 9" descr="sejmout012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4000" contrast="75000"/>
          </a:blip>
          <a:srcRect/>
          <a:stretch>
            <a:fillRect/>
          </a:stretch>
        </p:blipFill>
        <p:spPr bwMode="auto">
          <a:xfrm>
            <a:off x="785786" y="2285992"/>
            <a:ext cx="764386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229600" cy="4871464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Kmitavý pohyb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Mechanický oscilátor </a:t>
            </a:r>
            <a:r>
              <a:rPr lang="cs-CZ" sz="2800" dirty="0" smtClean="0"/>
              <a:t>= zařízení, které kmitá bez vnějšího působení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11" name="Picture 10" descr="sejmout0109"/>
          <p:cNvPicPr>
            <a:picLocks noChangeAspect="1" noChangeArrowheads="1"/>
          </p:cNvPicPr>
          <p:nvPr/>
        </p:nvPicPr>
        <p:blipFill>
          <a:blip r:embed="rId2" cstate="print">
            <a:lum bright="-29000" contrast="57000"/>
          </a:blip>
          <a:srcRect/>
          <a:stretch>
            <a:fillRect/>
          </a:stretch>
        </p:blipFill>
        <p:spPr bwMode="auto">
          <a:xfrm>
            <a:off x="928662" y="3214686"/>
            <a:ext cx="7215238" cy="3357586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u="sng" dirty="0" smtClean="0">
                <a:solidFill>
                  <a:srgbClr val="00B0F0"/>
                </a:solidFill>
              </a:rPr>
              <a:t>Dynamika kmitavého pohybu</a:t>
            </a:r>
          </a:p>
          <a:p>
            <a:r>
              <a:rPr lang="cs-CZ" dirty="0" smtClean="0"/>
              <a:t>zkoumá příčiny pohybu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Pohybová rovnice mechanického oscilátoru:</a:t>
            </a:r>
          </a:p>
          <a:p>
            <a:pPr>
              <a:buNone/>
            </a:pPr>
            <a:endParaRPr lang="cs-CZ" dirty="0" smtClean="0">
              <a:solidFill>
                <a:srgbClr val="2FC9FF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Pružinový oscilátor:</a:t>
            </a:r>
          </a:p>
          <a:p>
            <a:r>
              <a:rPr lang="cs-CZ" dirty="0" smtClean="0">
                <a:solidFill>
                  <a:srgbClr val="00001A"/>
                </a:solidFill>
              </a:rPr>
              <a:t>těleso zavěšené na pružině</a:t>
            </a:r>
          </a:p>
          <a:p>
            <a:r>
              <a:rPr lang="cs-CZ" dirty="0" smtClean="0">
                <a:solidFill>
                  <a:srgbClr val="00001A"/>
                </a:solidFill>
              </a:rPr>
              <a:t>m = hmotnost tělesa</a:t>
            </a:r>
          </a:p>
          <a:p>
            <a:r>
              <a:rPr lang="cs-CZ" dirty="0" smtClean="0">
                <a:solidFill>
                  <a:srgbClr val="00001A"/>
                </a:solidFill>
              </a:rPr>
              <a:t>k = tuhost pružiny</a:t>
            </a:r>
          </a:p>
          <a:p>
            <a:pPr>
              <a:buNone/>
            </a:pPr>
            <a:endParaRPr lang="cs-CZ" dirty="0">
              <a:solidFill>
                <a:srgbClr val="2FC9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428596" y="3429000"/>
          <a:ext cx="1825625" cy="541337"/>
        </p:xfrm>
        <a:graphic>
          <a:graphicData uri="http://schemas.openxmlformats.org/presentationml/2006/ole">
            <p:oleObj spid="_x0000_s73731" name="Rovnice" r:id="rId3" imgW="774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/>
              <a:t>výsledná síla působící na oscilátor</a:t>
            </a:r>
          </a:p>
          <a:p>
            <a:pPr>
              <a:buNone/>
            </a:pPr>
            <a:r>
              <a:rPr lang="cs-CZ" sz="2800" dirty="0" smtClean="0"/>
              <a:t>                                   </a:t>
            </a:r>
            <a:r>
              <a:rPr lang="cs-CZ" sz="2800" dirty="0" smtClean="0">
                <a:solidFill>
                  <a:srgbClr val="FF0000"/>
                </a:solidFill>
              </a:rPr>
              <a:t>pohybová rovnice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err="1" smtClean="0">
                <a:solidFill>
                  <a:srgbClr val="FF0000"/>
                </a:solidFill>
              </a:rPr>
              <a:t>F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p</a:t>
            </a:r>
            <a:r>
              <a:rPr lang="cs-CZ" sz="2800" baseline="-250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= síla pružnosti, </a:t>
            </a:r>
            <a:r>
              <a:rPr lang="cs-CZ" sz="2800" dirty="0" smtClean="0">
                <a:solidFill>
                  <a:srgbClr val="FF0000"/>
                </a:solidFill>
              </a:rPr>
              <a:t>F</a:t>
            </a:r>
            <a:r>
              <a:rPr lang="cs-CZ" sz="2800" baseline="-25000" dirty="0" smtClean="0">
                <a:solidFill>
                  <a:srgbClr val="FF0000"/>
                </a:solidFill>
              </a:rPr>
              <a:t>G</a:t>
            </a:r>
            <a:r>
              <a:rPr lang="cs-CZ" sz="2800" baseline="-25000" dirty="0" smtClean="0"/>
              <a:t> </a:t>
            </a:r>
            <a:r>
              <a:rPr lang="cs-CZ" sz="2800" dirty="0" smtClean="0"/>
              <a:t>= tíhová síla</a:t>
            </a:r>
          </a:p>
          <a:p>
            <a:endParaRPr lang="cs-CZ" sz="2800" dirty="0" smtClean="0"/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00034" y="4572008"/>
          <a:ext cx="1825625" cy="569912"/>
        </p:xfrm>
        <a:graphic>
          <a:graphicData uri="http://schemas.openxmlformats.org/presentationml/2006/ole">
            <p:oleObj spid="_x0000_s74754" name="Rovnice" r:id="rId3" imgW="774360" imgH="241200" progId="Equation.3">
              <p:embed/>
            </p:oleObj>
          </a:graphicData>
        </a:graphic>
      </p:graphicFrame>
      <p:pic>
        <p:nvPicPr>
          <p:cNvPr id="74755" name="Picture 3" descr="C:\Documents and Settings\mat\Dokumenty\Obrázky\Obrázek1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51000" contrast="68000"/>
          </a:blip>
          <a:srcRect/>
          <a:stretch>
            <a:fillRect/>
          </a:stretch>
        </p:blipFill>
        <p:spPr bwMode="auto">
          <a:xfrm>
            <a:off x="1285852" y="1714488"/>
            <a:ext cx="5929354" cy="2286016"/>
          </a:xfrm>
          <a:prstGeom prst="rect">
            <a:avLst/>
          </a:prstGeom>
          <a:noFill/>
        </p:spPr>
      </p:pic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6929454" y="4572008"/>
          <a:ext cx="1285875" cy="481012"/>
        </p:xfrm>
        <a:graphic>
          <a:graphicData uri="http://schemas.openxmlformats.org/presentationml/2006/ole">
            <p:oleObj spid="_x0000_s74756" name="Rovnice" r:id="rId5" imgW="545760" imgH="203040" progId="Equation.3">
              <p:embed/>
            </p:oleObj>
          </a:graphicData>
        </a:graphic>
      </p:graphicFrame>
      <p:sp>
        <p:nvSpPr>
          <p:cNvPr id="8" name="Šipka doprava 7"/>
          <p:cNvSpPr/>
          <p:nvPr/>
        </p:nvSpPr>
        <p:spPr>
          <a:xfrm>
            <a:off x="2643174" y="464344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2FC9FF"/>
                </a:solidFill>
              </a:rPr>
              <a:t>Perioda</a:t>
            </a:r>
            <a:r>
              <a:rPr lang="cs-CZ" dirty="0" smtClean="0"/>
              <a:t> vlastního kmitání: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2FC9FF"/>
                </a:solidFill>
              </a:rPr>
              <a:t>Frekvence</a:t>
            </a:r>
            <a:r>
              <a:rPr lang="cs-CZ" dirty="0" smtClean="0"/>
              <a:t> vlastního kmitání:</a:t>
            </a:r>
            <a:endParaRPr lang="cs-CZ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643174" y="2357430"/>
          <a:ext cx="3312046" cy="1143008"/>
        </p:xfrm>
        <a:graphic>
          <a:graphicData uri="http://schemas.openxmlformats.org/presentationml/2006/ole">
            <p:oleObj spid="_x0000_s32770" name="Rovnice" r:id="rId3" imgW="761760" imgH="44424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714612" y="4714884"/>
          <a:ext cx="3960813" cy="1143008"/>
        </p:xfrm>
        <a:graphic>
          <a:graphicData uri="http://schemas.openxmlformats.org/presentationml/2006/ole">
            <p:oleObj spid="_x0000_s32771" name="Rovnice" r:id="rId4" imgW="81252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Kyvadlo: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Picture 6" descr="sejmout012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7000" contrast="65000"/>
          </a:blip>
          <a:srcRect/>
          <a:stretch>
            <a:fillRect/>
          </a:stretch>
        </p:blipFill>
        <p:spPr bwMode="auto">
          <a:xfrm>
            <a:off x="500034" y="2357430"/>
            <a:ext cx="3929090" cy="3929090"/>
          </a:xfrm>
          <a:prstGeom prst="rect">
            <a:avLst/>
          </a:prstGeom>
          <a:noFill/>
        </p:spPr>
      </p:pic>
      <p:pic>
        <p:nvPicPr>
          <p:cNvPr id="79873" name="Picture 1" descr="C:\Documents and Settings\mat\Dokumenty\Obrázky\imagesCAC52EK2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-51000" contrast="41000"/>
          </a:blip>
          <a:srcRect/>
          <a:stretch>
            <a:fillRect/>
          </a:stretch>
        </p:blipFill>
        <p:spPr bwMode="auto">
          <a:xfrm>
            <a:off x="5214942" y="2357430"/>
            <a:ext cx="307183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Pohybová rovnice: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Perioda</a:t>
            </a:r>
            <a:r>
              <a:rPr lang="cs-CZ" dirty="0" smtClean="0"/>
              <a:t> vlastního kmitání: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Frekvence</a:t>
            </a:r>
            <a:r>
              <a:rPr lang="cs-CZ" dirty="0" smtClean="0"/>
              <a:t> vlastního kmitání: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143504" y="3286124"/>
          <a:ext cx="2946400" cy="1000133"/>
        </p:xfrm>
        <a:graphic>
          <a:graphicData uri="http://schemas.openxmlformats.org/presentationml/2006/ole">
            <p:oleObj spid="_x0000_s75778" name="Rovnice" r:id="rId3" imgW="749160" imgH="46980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4000496" y="1714488"/>
          <a:ext cx="1765300" cy="928688"/>
        </p:xfrm>
        <a:graphic>
          <a:graphicData uri="http://schemas.openxmlformats.org/presentationml/2006/ole">
            <p:oleObj spid="_x0000_s75779" name="Rovnice" r:id="rId4" imgW="749160" imgH="39348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5715008" y="5072074"/>
          <a:ext cx="3195637" cy="946150"/>
        </p:xfrm>
        <a:graphic>
          <a:graphicData uri="http://schemas.openxmlformats.org/presentationml/2006/ole">
            <p:oleObj spid="_x0000_s75780" name="Rovnice" r:id="rId5" imgW="812520" imgH="444240" progId="Equation.3">
              <p:embed/>
            </p:oleObj>
          </a:graphicData>
        </a:graphic>
      </p:graphicFrame>
      <p:pic>
        <p:nvPicPr>
          <p:cNvPr id="9" name="Picture 8" descr="sejmout012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19000" contrast="33000"/>
          </a:blip>
          <a:srcRect/>
          <a:stretch>
            <a:fillRect/>
          </a:stretch>
        </p:blipFill>
        <p:spPr bwMode="auto">
          <a:xfrm>
            <a:off x="6572264" y="714356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51435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  <a:latin typeface="Arial" charset="0"/>
              </a:rPr>
              <a:t>Přeměny energie v mechanickém oscilátoru</a:t>
            </a:r>
          </a:p>
          <a:p>
            <a:pPr marL="0" indent="0">
              <a:tabLst>
                <a:tab pos="274638" algn="l"/>
              </a:tabLst>
            </a:pPr>
            <a:r>
              <a:rPr lang="cs-CZ" dirty="0" smtClean="0">
                <a:solidFill>
                  <a:srgbClr val="00001A"/>
                </a:solidFill>
                <a:latin typeface="Arial" charset="0"/>
              </a:rPr>
              <a:t> </a:t>
            </a:r>
            <a:r>
              <a:rPr lang="cs-CZ" sz="2800" dirty="0" smtClean="0">
                <a:solidFill>
                  <a:srgbClr val="00001A"/>
                </a:solidFill>
                <a:latin typeface="Arial" charset="0"/>
              </a:rPr>
              <a:t>periodická změna potenciální energie v energii   	kinetickou a naopak</a:t>
            </a:r>
          </a:p>
          <a:p>
            <a:pPr marL="0" indent="0">
              <a:tabLst>
                <a:tab pos="274638" algn="l"/>
              </a:tabLst>
            </a:pPr>
            <a:r>
              <a:rPr lang="cs-CZ" sz="2800" dirty="0" smtClean="0">
                <a:solidFill>
                  <a:srgbClr val="00001A"/>
                </a:solidFill>
                <a:latin typeface="Arial" charset="0"/>
              </a:rPr>
              <a:t> nepůsobí-li vnější síly je</a:t>
            </a:r>
          </a:p>
          <a:p>
            <a:pPr marL="0" indent="0">
              <a:buNone/>
              <a:tabLst>
                <a:tab pos="274638" algn="l"/>
              </a:tabLst>
            </a:pPr>
            <a:r>
              <a:rPr lang="cs-CZ" sz="2800" dirty="0" smtClean="0">
                <a:solidFill>
                  <a:srgbClr val="00001A"/>
                </a:solidFill>
                <a:latin typeface="Arial" charset="0"/>
              </a:rPr>
              <a:t>  mechanická energie 	</a:t>
            </a:r>
          </a:p>
          <a:p>
            <a:pPr marL="0" lvl="4" indent="0">
              <a:buNone/>
            </a:pPr>
            <a:r>
              <a:rPr lang="cs-CZ" sz="2800" dirty="0" smtClean="0">
                <a:solidFill>
                  <a:srgbClr val="00001A"/>
                </a:solidFill>
                <a:latin typeface="Arial" charset="0"/>
              </a:rPr>
              <a:t>  kmitání konstantní</a:t>
            </a:r>
          </a:p>
          <a:p>
            <a:pPr marL="674688" lvl="1" indent="-274638">
              <a:buNone/>
              <a:tabLst>
                <a:tab pos="274638" algn="l"/>
              </a:tabLst>
            </a:pPr>
            <a:endParaRPr lang="cs-CZ" dirty="0" smtClean="0">
              <a:solidFill>
                <a:srgbClr val="00001A"/>
              </a:solidFill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pic>
        <p:nvPicPr>
          <p:cNvPr id="81922" name="Picture 2" descr="C:\Documents and Settings\mat\Dokumenty\Obrázky\imagesCAXYC6QG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2000" contrast="63000"/>
          </a:blip>
          <a:srcRect/>
          <a:stretch>
            <a:fillRect/>
          </a:stretch>
        </p:blipFill>
        <p:spPr bwMode="auto">
          <a:xfrm>
            <a:off x="4357686" y="3286124"/>
            <a:ext cx="464347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Platí: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643042" y="4786322"/>
          <a:ext cx="4251325" cy="1087438"/>
        </p:xfrm>
        <a:graphic>
          <a:graphicData uri="http://schemas.openxmlformats.org/presentationml/2006/ole">
            <p:oleObj spid="_x0000_s82946" name="Rovnice" r:id="rId3" imgW="1854000" imgH="393480" progId="Equation.3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428728" y="2143116"/>
          <a:ext cx="4265613" cy="1085850"/>
        </p:xfrm>
        <a:graphic>
          <a:graphicData uri="http://schemas.openxmlformats.org/presentationml/2006/ole">
            <p:oleObj spid="_x0000_s82947" name="Rovnice" r:id="rId4" imgW="1828800" imgH="393480" progId="Equation.3">
              <p:embed/>
            </p:oleObj>
          </a:graphicData>
        </a:graphic>
      </p:graphicFrame>
      <p:sp>
        <p:nvSpPr>
          <p:cNvPr id="7" name="Šipka doprava 6"/>
          <p:cNvSpPr/>
          <p:nvPr/>
        </p:nvSpPr>
        <p:spPr>
          <a:xfrm rot="5400000">
            <a:off x="3253542" y="374732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786346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2FC9FF"/>
                </a:solidFill>
                <a:latin typeface="Arial" charset="0"/>
              </a:rPr>
              <a:t>Netlumené kmitání: </a:t>
            </a:r>
          </a:p>
          <a:p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>na oscilátor nepůsobí v průběhu </a:t>
            </a:r>
          </a:p>
          <a:p>
            <a:pPr>
              <a:buNone/>
            </a:pPr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>   	kmitání žádné vnější síly             volné kmitání              amplituda kmitání se nemění            </a:t>
            </a:r>
          </a:p>
          <a:p>
            <a:pPr>
              <a:buNone/>
            </a:pPr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>             neomezené kmitání</a:t>
            </a:r>
          </a:p>
          <a:p>
            <a:pPr>
              <a:buNone/>
            </a:pPr>
            <a:r>
              <a:rPr lang="cs-CZ" sz="2800" dirty="0" smtClean="0">
                <a:solidFill>
                  <a:srgbClr val="2FC9FF"/>
                </a:solidFill>
                <a:latin typeface="Arial" charset="0"/>
              </a:rPr>
              <a:t>Tlumené kmitání:</a:t>
            </a:r>
            <a:endParaRPr lang="cs-CZ" sz="2800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>dochází ke ztrátám energie</a:t>
            </a:r>
          </a:p>
          <a:p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>amplituda kmitů se zmenšuje</a:t>
            </a:r>
          </a:p>
          <a:p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>kmitání reálného oscilátoru</a:t>
            </a:r>
          </a:p>
          <a:p>
            <a:pPr>
              <a:buNone/>
            </a:pPr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cs-CZ" sz="2800" dirty="0" smtClean="0">
                <a:solidFill>
                  <a:schemeClr val="tx2"/>
                </a:solidFill>
                <a:latin typeface="Arial" charset="0"/>
              </a:rPr>
            </a:br>
            <a:endParaRPr lang="cs-CZ" sz="28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76802" name="Picture 2" descr="C:\Documents and Settings\mat\Dokumenty\Obrázky\imagesCAM2P8J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32000" contrast="79000"/>
          </a:blip>
          <a:srcRect/>
          <a:stretch>
            <a:fillRect/>
          </a:stretch>
        </p:blipFill>
        <p:spPr bwMode="auto">
          <a:xfrm>
            <a:off x="5357818" y="3357562"/>
            <a:ext cx="3643338" cy="2857520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>
            <a:off x="4786314" y="271462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8165592" y="271462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71472" y="364331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3971" name="Picture 3" descr="C:\Documents and Settings\mat\Dokumenty\Obrázky\imagesCAYCA4EV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1000" contrast="70000"/>
          </a:blip>
          <a:srcRect/>
          <a:stretch>
            <a:fillRect/>
          </a:stretch>
        </p:blipFill>
        <p:spPr bwMode="auto">
          <a:xfrm>
            <a:off x="5886450" y="1000108"/>
            <a:ext cx="325755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Nucené kmitání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mezi oscilátorem a jeho okolím existuje </a:t>
            </a:r>
            <a:r>
              <a:rPr lang="cs-CZ" sz="2800" dirty="0" smtClean="0">
                <a:solidFill>
                  <a:srgbClr val="FF0000"/>
                </a:solidFill>
              </a:rPr>
              <a:t>vazba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kmitání je ovlivňováno vnější silou, která pomocí vazby přivádí do oscilátoru energii             netlumené harmonické kmitání = </a:t>
            </a:r>
            <a:r>
              <a:rPr lang="cs-CZ" sz="2800" dirty="0" smtClean="0">
                <a:solidFill>
                  <a:srgbClr val="FF0000"/>
                </a:solidFill>
              </a:rPr>
              <a:t>nucené kmitání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Při nuceném kmitání oscilátor </a:t>
            </a:r>
            <a:r>
              <a:rPr lang="cs-CZ" sz="2800" dirty="0" smtClean="0">
                <a:solidFill>
                  <a:srgbClr val="FF0000"/>
                </a:solidFill>
              </a:rPr>
              <a:t>kmitá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vždy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s frekvencí vnějšího působení.</a:t>
            </a:r>
          </a:p>
          <a:p>
            <a:pPr>
              <a:buNone/>
            </a:pPr>
            <a:r>
              <a:rPr lang="cs-CZ" sz="2800" dirty="0" smtClean="0">
                <a:solidFill>
                  <a:srgbClr val="E2002B"/>
                </a:solidFill>
              </a:rPr>
              <a:t>               </a:t>
            </a: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6215074" y="321468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643470"/>
          </a:xfrm>
        </p:spPr>
        <p:txBody>
          <a:bodyPr/>
          <a:lstStyle/>
          <a:p>
            <a:r>
              <a:rPr lang="cs-CZ" sz="2800" dirty="0" smtClean="0"/>
              <a:t>zvětšováním frekvence otáčení kotouče</a:t>
            </a:r>
          </a:p>
          <a:p>
            <a:pPr>
              <a:buNone/>
            </a:pPr>
            <a:r>
              <a:rPr lang="cs-CZ" sz="2800" dirty="0" smtClean="0"/>
              <a:t>   amplituda nucených kmitů se zvětšuje</a:t>
            </a:r>
          </a:p>
          <a:p>
            <a:r>
              <a:rPr lang="cs-CZ" sz="2800" dirty="0" smtClean="0"/>
              <a:t>při frekvenci shodné s frekvencí vlastního kmitání oscilátoru            maximální amplituda =</a:t>
            </a:r>
          </a:p>
          <a:p>
            <a:pPr>
              <a:buNone/>
            </a:pPr>
            <a:r>
              <a:rPr lang="cs-CZ" sz="2800" dirty="0" smtClean="0"/>
              <a:t>   </a:t>
            </a:r>
            <a:r>
              <a:rPr lang="cs-CZ" sz="2800" dirty="0" smtClean="0">
                <a:solidFill>
                  <a:srgbClr val="FF0000"/>
                </a:solidFill>
              </a:rPr>
              <a:t>rezonance oscilátoru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84994" name="Picture 2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2000" contrast="47000"/>
          </a:blip>
          <a:srcRect/>
          <a:stretch>
            <a:fillRect/>
          </a:stretch>
        </p:blipFill>
        <p:spPr bwMode="auto">
          <a:xfrm>
            <a:off x="4714876" y="3786190"/>
            <a:ext cx="3571900" cy="2500330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>
            <a:off x="3571868" y="321468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7072330" y="1714488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9329" name="Picture 1" descr="C:\Documents and Settings\mat\Dokumenty\Obrázky\fil_205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3429024" cy="206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352425" indent="-352425"/>
            <a:r>
              <a:rPr lang="cs-CZ" sz="2800" dirty="0" smtClean="0">
                <a:solidFill>
                  <a:srgbClr val="00B0F0"/>
                </a:solidFill>
              </a:rPr>
              <a:t>rovnovážná poloha </a:t>
            </a:r>
            <a:r>
              <a:rPr lang="cs-CZ" sz="2800" dirty="0" smtClean="0"/>
              <a:t>– na těleso působí dvě stejně velké síly opačného směru:</a:t>
            </a:r>
          </a:p>
          <a:p>
            <a:pPr marL="352425" indent="-352425">
              <a:buNone/>
            </a:pPr>
            <a:r>
              <a:rPr lang="cs-CZ" sz="2800" dirty="0" smtClean="0"/>
              <a:t>    tíhová síla </a:t>
            </a:r>
            <a:r>
              <a:rPr lang="cs-CZ" sz="2800" dirty="0" smtClean="0">
                <a:solidFill>
                  <a:srgbClr val="FF0000"/>
                </a:solidFill>
              </a:rPr>
              <a:t>F</a:t>
            </a:r>
            <a:r>
              <a:rPr lang="cs-CZ" sz="2800" baseline="-25000" dirty="0" smtClean="0">
                <a:solidFill>
                  <a:srgbClr val="FF0000"/>
                </a:solidFill>
              </a:rPr>
              <a:t>G</a:t>
            </a:r>
            <a:r>
              <a:rPr lang="cs-CZ" sz="2800" dirty="0" smtClean="0"/>
              <a:t> a síla pružnosti </a:t>
            </a:r>
            <a:r>
              <a:rPr lang="cs-CZ" sz="2800" dirty="0" err="1" smtClean="0">
                <a:solidFill>
                  <a:srgbClr val="FF0000"/>
                </a:solidFill>
              </a:rPr>
              <a:t>F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p</a:t>
            </a:r>
            <a:endParaRPr lang="cs-CZ" sz="2800" baseline="-25000" dirty="0" smtClean="0">
              <a:solidFill>
                <a:srgbClr val="FF0000"/>
              </a:solidFill>
            </a:endParaRPr>
          </a:p>
          <a:p>
            <a:pPr marL="352425" indent="-352425">
              <a:buNone/>
            </a:pPr>
            <a:endParaRPr lang="cs-CZ" sz="2800" baseline="-25000" dirty="0" smtClean="0"/>
          </a:p>
          <a:p>
            <a:r>
              <a:rPr lang="cs-CZ" sz="2800" dirty="0" smtClean="0">
                <a:solidFill>
                  <a:srgbClr val="00B0F0"/>
                </a:solidFill>
              </a:rPr>
              <a:t>kyvadlo</a:t>
            </a:r>
            <a:r>
              <a:rPr lang="cs-CZ" sz="2800" dirty="0" smtClean="0"/>
              <a:t> = těleso zavěšené na </a:t>
            </a:r>
          </a:p>
          <a:p>
            <a:pPr marL="355600" indent="-3175">
              <a:buNone/>
            </a:pPr>
            <a:r>
              <a:rPr lang="cs-CZ" sz="2800" dirty="0" smtClean="0"/>
              <a:t>pevném vlákně</a:t>
            </a:r>
          </a:p>
          <a:p>
            <a:pPr marL="355600" indent="-3175"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r>
              <a:rPr lang="cs-CZ" sz="2800" dirty="0" smtClean="0">
                <a:solidFill>
                  <a:srgbClr val="00B0F0"/>
                </a:solidFill>
              </a:rPr>
              <a:t>pružinový oscilátor </a:t>
            </a:r>
            <a:r>
              <a:rPr lang="cs-CZ" sz="2800" dirty="0" smtClean="0"/>
              <a:t>= těleso </a:t>
            </a:r>
          </a:p>
          <a:p>
            <a:pPr marL="352425" indent="0">
              <a:buNone/>
            </a:pPr>
            <a:r>
              <a:rPr lang="cs-CZ" sz="2800" dirty="0" smtClean="0"/>
              <a:t>zavěšené na pružině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6" name="Picture 5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285992"/>
            <a:ext cx="2214578" cy="2000264"/>
          </a:xfrm>
          <a:prstGeom prst="rect">
            <a:avLst/>
          </a:prstGeom>
          <a:noFill/>
        </p:spPr>
      </p:pic>
      <p:pic>
        <p:nvPicPr>
          <p:cNvPr id="28673" name="Picture 1" descr="C:\Documents and Settings\mat\Dokumenty\Obrázky\Simple_harmonic_oscillat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86190"/>
            <a:ext cx="11049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143512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2FC9FF"/>
                </a:solidFill>
              </a:rPr>
              <a:t>Rezonanční </a:t>
            </a:r>
          </a:p>
          <a:p>
            <a:pPr>
              <a:buNone/>
            </a:pPr>
            <a:r>
              <a:rPr lang="cs-CZ" sz="2800" dirty="0" smtClean="0">
                <a:solidFill>
                  <a:srgbClr val="2FC9FF"/>
                </a:solidFill>
              </a:rPr>
              <a:t>křivka</a:t>
            </a:r>
          </a:p>
          <a:p>
            <a:pPr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r>
              <a:rPr lang="cs-CZ" sz="2800" dirty="0" smtClean="0">
                <a:solidFill>
                  <a:srgbClr val="00001A"/>
                </a:solidFill>
              </a:rPr>
              <a:t>rezonanční frekvence = poloha maxima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tvar křivky - ovlivněn tlumením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ostré maximum                      malé tlumení(1)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méně ostré maximum            větší tlumení(2)</a:t>
            </a:r>
          </a:p>
        </p:txBody>
      </p:sp>
      <p:pic>
        <p:nvPicPr>
          <p:cNvPr id="6" name="Picture 6" descr="sejmout0131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2786050" y="1785926"/>
            <a:ext cx="5786478" cy="3071834"/>
          </a:xfrm>
          <a:prstGeom prst="rect">
            <a:avLst/>
          </a:prstGeom>
          <a:noFill/>
        </p:spPr>
      </p:pic>
      <p:sp>
        <p:nvSpPr>
          <p:cNvPr id="8" name="Šipka doprava 7"/>
          <p:cNvSpPr/>
          <p:nvPr/>
        </p:nvSpPr>
        <p:spPr>
          <a:xfrm>
            <a:off x="3643306" y="585789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214810" y="6373368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2FC9FF"/>
                </a:solidFill>
              </a:rPr>
              <a:t>Oscilátor </a:t>
            </a:r>
            <a:r>
              <a:rPr lang="cs-CZ" sz="2800" dirty="0" smtClean="0">
                <a:solidFill>
                  <a:srgbClr val="00001A"/>
                </a:solidFill>
              </a:rPr>
              <a:t>- </a:t>
            </a:r>
            <a:r>
              <a:rPr lang="cs-CZ" sz="2800" dirty="0" smtClean="0"/>
              <a:t>zdroj nuceného kmitání</a:t>
            </a:r>
            <a:endParaRPr lang="cs-CZ" sz="2800" dirty="0" smtClean="0">
              <a:solidFill>
                <a:srgbClr val="2FC9FF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2FC9FF"/>
                </a:solidFill>
              </a:rPr>
              <a:t>Rezonátor </a:t>
            </a:r>
            <a:r>
              <a:rPr lang="cs-CZ" sz="2800" dirty="0" smtClean="0">
                <a:solidFill>
                  <a:srgbClr val="00001A"/>
                </a:solidFill>
              </a:rPr>
              <a:t>- </a:t>
            </a:r>
            <a:r>
              <a:rPr lang="cs-CZ" sz="2800" dirty="0" smtClean="0"/>
              <a:t>působením zdroje se nuceně rozkmitá</a:t>
            </a:r>
          </a:p>
          <a:p>
            <a:pPr marL="0" indent="0">
              <a:buNone/>
            </a:pPr>
            <a:r>
              <a:rPr lang="cs-CZ" sz="2800" dirty="0" smtClean="0"/>
              <a:t>Při kmitání oscilátoru se vazbou(spojením) přenáší energie z oscilátoru na rezonátor a obráceně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2FC9FF"/>
                </a:solidFill>
              </a:rPr>
              <a:t>vázané kmity.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>
            <a:off x="7572396" y="321468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4999" name="Picture 7" descr="C:\Documents and Settings\mat\Dokumenty\Obrázky\179114.jpg"/>
          <p:cNvPicPr>
            <a:picLocks noChangeAspect="1" noChangeArrowheads="1"/>
          </p:cNvPicPr>
          <p:nvPr/>
        </p:nvPicPr>
        <p:blipFill>
          <a:blip r:embed="rId2">
            <a:lum bright="-13000" contrast="33000"/>
          </a:blip>
          <a:srcRect/>
          <a:stretch>
            <a:fillRect/>
          </a:stretch>
        </p:blipFill>
        <p:spPr bwMode="auto">
          <a:xfrm>
            <a:off x="2643174" y="3686175"/>
            <a:ext cx="3786214" cy="3028973"/>
          </a:xfrm>
          <a:prstGeom prst="rect">
            <a:avLst/>
          </a:prstGeom>
          <a:noFill/>
        </p:spPr>
      </p:pic>
      <p:sp>
        <p:nvSpPr>
          <p:cNvPr id="85001" name="AutoShape 9" descr="data:image/jpg;base64,/9j/4AAQSkZJRgABAQAAAQABAAD/2wBDAAkGBwgHBgkIBwgKCgkLDRYPDQwMDRsUFRAWIB0iIiAdHx8kKDQsJCYxJx8fLT0tMTU3Ojo6Iys/RD84QzQ5Ojf/2wBDAQoKCg0MDRoPDxo3JR8lNzc3Nzc3Nzc3Nzc3Nzc3Nzc3Nzc3Nzc3Nzc3Nzc3Nzc3Nzc3Nzc3Nzc3Nzc3Nzc3Nzf/wAARCACXAK0DASIAAhEBAxEB/8QAHAABAAMAAwEBAAAAAAAAAAAAAAEFBgIEBwMI/8QAQhAAAgEDAgQEAwMIBwkBAAAAAQIDAAQRBSEGEhMxIjJBUQcUYRYjQhUzcXWBkaGzNmJyc5KisRckNEVHUlOCwdH/xAAUAQEAAAAAAAAAAAAAAAAAAAAA/8QAFBEBAAAAAAAAAAAAAAAAAAAAAP/aAAwDAQACEQMRAD8A9xqt1LWrLTDKb1pI44Yeq8hjbk3OAoOPE5PZRkn23FWLdqxvF2hcR6lq0d1o17p8UUduUhF0jsbeUk5lQDYty4AJ8u+O5oLififS4DcGaWRVtgnVbosQHfZYthkybjwDJ3G29dlde0ws6/NoGSdLZgQfzz4xH9W33A7euKwk3CfGJ/4e40OEwxdOyKNP/uuc88i5BzK+TmQ5IycdzmZ+FOMWTkhfQoI1URQxwyzr0Yfxxo3L4S/4pPMc0G2TiPSZJo4YbtZZJbhrdBGpbmdRl8EDcL6t2B2JztXyi4o0mRgTcFI2EjpKykI0SDLS57CP0DnAJ7ZyK821Kx4qteI7HS7i20WG2vsqsiGVLeVFU8tpsAVXcty9n3yTuBarwlxmWD3NxoNyecyyCTrBZpAfui4C+SP8MYwoO+53oNy/EmjxxGWS9REW2F05ZSOSI+UtkeHOdgdz6A0n4k0q3WQz3JQRRo8nNGwKl/IhGM859E83bbcVhvsxxuAH6ugSTohdXkkmbmuSBm5YFMM/ooPhQdh6VxXhjjZWykehqE3gIvJy8LN+dkDGM80r7+Nslc7euQ302vabCWVpyzrOtvyRxs7GUjPIABuQNzjyjJOMGvl9pNKZ1VLnn5pZIwVU4+7/ADj5xjkXsX8oO2c7VifsxxawWP5TRI7cuUZIL2ZWFscExI3TPKWOS77s/qe2ONtw3xZcY69hotuit95byXDvFKF2iVVRfDEgGyfiO7ZoNxFxPo8sSTC75Yntmu+d0ZQIQcc5JGwJ8ufNg4ziuD8VaOkUkkl0yLFbpcS80TAxq+ORWGMh2zsh8R9qxcfDXHKOspXh6WYL1Gea4mbq3OABO/3eGKgAKnlX07DHFeFuM405YodEj5SDE4vZmZHb87LkxnmmYZHUO6jsO+Q3417TCpPzQBE6WxXlbPVbBCYx5t9x6b5xg1yj1vTJJY40vIy8srwxjfxsgy+PcLg5I2B2zmsIOG+LeYR/KaLHbq/JHHFfTK0NuQOaNG6WVZzktJuxyRt3CPhrirK9ex0J1KskyR3ksatEM9OBQIvBCo5cqPMRkncig20fEWkyQdcXaiL5drosykAQqcdQ5GynBwT3G4zXF+JdJSJ5HuivTgS4dDG3Oqv5AVxkMx2C+Y+1Yd+FeNSFdm4fmcL1CJHlKyXG3LKw5MHkA8CeVcCoXhjjWKMLB+RFKgGOQXczSJIfzkxZozzSsCVDEeEDYY2oN9Jr2mxmRWuQXjkSJkVSW6j+VAAN29So3A3OBSLXdMlmjiS7QvLM8EQwfvHQZfl/7gNwSNgQRnNYhuHeLWn5haaIsIcqiRX0yNHAfOqt08h3OS8nmIONu9U6JxO3EkugNothM/QEt00N4UgFuSRFBnkykYwcoBl8EnYkUHqSazpklubhb636IiabnLgDpqcF/wCz9e1cJ9e0u3hmlmvY0SCNJJM5yofybd8t6L3PtWFm0Hi1ovFpWkzyOgMwlvWKTThhyMy9MAxIBlYhsMgnJzRuHeMGDmK30qN8hoHa+kMkTsPvZSelhpmBwH7INlGO4eiQXttcTzwwSq8luwSULvyMRnBPvgg4+o967FZXgSy1extLtNYtYLNeuPlbaCfqrHHyjJLEZLFizMxJLE52rVUCowKmlAqGGamlB5/rGmyXPxR0pInm+SWE393AJmMbSr4I3Kdsghe3sPat/jasv/1LX9Sn+eK1NAxSlKCMCmB7VNKBTFKUDFRge1TSgUxSlAxWH4n0br8c6LP89NBbXoaO5topGQXJiV5E5iDvj29QD9K3FUOsLz8T6B4+Xl+ZYj3HTAx/EH9lBe4pge1TSgYFKUoFKUoFQTgVNQc+lBkfnLT/AGpNbNcItyujALFkZbMxJ9diAAcexz6Vr6xUvD9ld/Ee9vwJIb6LTYGjuInwyszyqTjsdkAwQRirdtVutHKrrqB7bOBqFvGSg/vEGSn9oZXbcr2oL6lfOGaKeJJYZEkjcBldGBVh7gjuK+lApSlApSlApSlApSoJFBNZzV7qNONNAtmljDvBduELAMcBAMf5v3fSvudba+LR6BAL0g4a5Ziluhzv4/xnvsgPbcis/qHDltNx5w7f6s73eoJbzlZV+6QGMoVwgJwAXbuT33JoN5SlKBSlKBSlKBSlKDPQuF48vlPmbS7YqPcCWbP+o/fWgxVBEgbjq5chCU0uEAkeIc0sn7geUfuHtWgoKVtEFhJJcaEy2sr5LW5z8vI3uUHlJ38S4PqQ3avpZa5DJMlpfxtY3zEqsExGJCP/ABv2ceu2/uAdqtSAe9de+sbXULc297bxzREg8rrkAjsR7EehG4oOwDU1QiPVNG52R5dTsQciNsfMxD6MTiQD2OG+rbCrLTdStNSgMtpMHAOGUgqyH2ZTup+hANB3KUpQKgnFdXUdRtNNt+vfXCQxFgoLHdmPZVHck+gGSarDJq2sIywLJpVm3aeRQblx7qhGI/0tk/1QaDtajrMdtKLW1he8vSyj5aEjmQH8Tn8C7Hc98bZO1dSTQpNVZX4guDPGG5hYQnFsCMY5hjMuMfi8P9UVa6fYW2nxGO1iVAzczN+J29WY92Y+pO9drGKDiiBAAoAAGAAMACqHV/Dxhw+5Dcpiu0BAzuVQ7+wwp37dh6itBWe1dm+2GgIHKr0rtyAB4sKg3/xf6UGhpSlApSlApSlApSlBQW/9OtQ2/wCV2v8ANnq/qgt/6dah+q7X+bPV/QKUpQQRmq3U9EtdQbqnqW92Mcl3bN05Vx6cw7jfytkfSrOlBldR4lXhQWqcU3CGCeTpR6hGmF5sZxIg3UnB3GV2/D2rnp3Ex4mSVuFunJaxymGTUJwemGABPImQz7Ed+UfU9qzHx10PWNd0TToNFsXuzHdF5Vj86+AgH9G5z+yrT4NaLqGh8Fx2mrWzW9w1xK5ifzAEgDP7qDS6folvazC7md7y93zdXB5nGfRQNkHphQPrmrWlKBSlKBVBqmPtjoeTgi2u8bf3VX9UWoFTxhpCnHMLS6I/xQj/AO0F7SlKBSlKBSlKBSlKDPWZ5uONWPMpKafaLgDcZec71oazenoY+O9b5gR1bGzdTnYgNOv7N60lApSlApSlBR8VTyWemvf/AJaGlQWwLzStAsoYegwd857Y75xvXz4IfXJtDjueI5o3uZz1EjWARGKM+UMAT4sbn2zjfGa58U8OfaJLJHv57ZLW4Fx00RGWVl8vOGByB7f/AIKsNMtr23SQX98LxmfKMIBHyr7HB3P1oO7SlKBSlKBWfviv240gYHP+T7s53zy88H/3FaCs7qI5OOtFlJ2ewvIgP/aBs/5aDRUpSgUpSgUpSg+dxPFbQST3EqRRRqWd3YKqgdySewqlseL9Dv7uK2t777yckQGSCSNZj7IzKFfbfYnIrhx7os+v8JajptowE8sYMYLYDMpDBT9DjH7apOI7w8UaOui6Xp99BfGaB2FzavEtkFcNzFiOXOFIHISTnbbcBe22/HWofqu1/mz1f1n7X+nOofqy2/mz1oKBSlKBSlKBSlKBSlKBSlKBVDqXN9sNE5QCPlrvm+n5qr6qS/z9rdIwRj5W6zt9YqDpPxpaR65Lp0llerFHdrZNe8imETsoZUPi5hkEb4xmtOv1rzy44T1NeIJtXVppU/L0d0LMT/dyQ9NEMnLkAOpy2/on6K9DXYYoJpSlApSlAqOUVNKDMWExf4ga1GScR6dZgDHu8xrT1l9KQH4g8QvvkWVkv8ZjWooFKUoFKUoFKUoFKUoFKUoFUt8B9rdJON/lLofxhq6rP37k8b6RHzbfIXb8v1DwDP8AGgv8UAxU0oFKUoFKUoFQzBQSxwB3PtU1k/ipFey8Caouno0jhA0saeaSIMC6g+mVz77Z2oK6LibRbDivVNTnvgNNvLe2iS+ETm36qGXKdUDlJwwPf/St2jq6qykFWGQQcgivzZ8QviVFxNoVloWlaatvaBImkyPEkigjkQDblG2D6/SvdPh/Z3thwZo1rqZb5uO1QOG7r7Kf0DA/ZQaGlKUClKUClKUClKUClKUEE4rGaxr+jW3G+lSTapaxmK3ubWYvJhUdzEVQt2DHkOxI7GrnjYXh4R1gabzfNmzl6XISGzyntj19vrXi/E/xS0u54Ri0jhvTIrdYnWMQ3tuki9LlO6ruuc7HO++2ckgP0CrBgCpBBGQQe9cqxHwaa9f4e6W1+XLYcRc/fpcx5P2Y7fTFbegUpSgUpSgVBGRSlBT2/CmgW2oNqFvothHeM3MZlt15s+422P6KuaUoFKUoFKUoFKUoFKUoFKUoIIzWVvPh1wlfakdRutDtnuWbmYhnVWPuUBCn9opSg1EUSQxrHGipGgCqqjAUDsAK50pQKUpQf//Z"/>
          <p:cNvSpPr>
            <a:spLocks noChangeAspect="1" noChangeArrowheads="1"/>
          </p:cNvSpPr>
          <p:nvPr/>
        </p:nvSpPr>
        <p:spPr bwMode="auto">
          <a:xfrm>
            <a:off x="120650" y="-630238"/>
            <a:ext cx="14763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5003" name="AutoShape 11" descr="data:image/jpg;base64,/9j/4AAQSkZJRgABAQAAAQABAAD/2wBDAAkGBwgHBgkIBwgKCgkLDRYPDQwMDRsUFRAWIB0iIiAdHx8kKDQsJCYxJx8fLT0tMTU3Ojo6Iys/RD84QzQ5Ojf/2wBDAQoKCg0MDRoPDxo3JR8lNzc3Nzc3Nzc3Nzc3Nzc3Nzc3Nzc3Nzc3Nzc3Nzc3Nzc3Nzc3Nzc3Nzc3Nzc3Nzc3Nzf/wAARCACXAK0DASIAAhEBAxEB/8QAHAABAAMAAwEBAAAAAAAAAAAAAAEFBgIEBwMI/8QAQhAAAgEDAgQEAwMIBwkBAAAAAQIDAAQRBSEGEhMxIjJBUQcUYRYjQhUzcXWBkaGzNmJyc5KisRckNEVHUlOCwdH/xAAUAQEAAAAAAAAAAAAAAAAAAAAA/8QAFBEBAAAAAAAAAAAAAAAAAAAAAP/aAAwDAQACEQMRAD8A9xqt1LWrLTDKb1pI44Yeq8hjbk3OAoOPE5PZRkn23FWLdqxvF2hcR6lq0d1o17p8UUduUhF0jsbeUk5lQDYty4AJ8u+O5oLififS4DcGaWRVtgnVbosQHfZYthkybjwDJ3G29dlde0ws6/NoGSdLZgQfzz4xH9W33A7euKwk3CfGJ/4e40OEwxdOyKNP/uuc88i5BzK+TmQ5IycdzmZ+FOMWTkhfQoI1URQxwyzr0Yfxxo3L4S/4pPMc0G2TiPSZJo4YbtZZJbhrdBGpbmdRl8EDcL6t2B2JztXyi4o0mRgTcFI2EjpKykI0SDLS57CP0DnAJ7ZyK821Kx4qteI7HS7i20WG2vsqsiGVLeVFU8tpsAVXcty9n3yTuBarwlxmWD3NxoNyecyyCTrBZpAfui4C+SP8MYwoO+53oNy/EmjxxGWS9REW2F05ZSOSI+UtkeHOdgdz6A0n4k0q3WQz3JQRRo8nNGwKl/IhGM859E83bbcVhvsxxuAH6ugSTohdXkkmbmuSBm5YFMM/ooPhQdh6VxXhjjZWykehqE3gIvJy8LN+dkDGM80r7+Nslc7euQ302vabCWVpyzrOtvyRxs7GUjPIABuQNzjyjJOMGvl9pNKZ1VLnn5pZIwVU4+7/ADj5xjkXsX8oO2c7VifsxxawWP5TRI7cuUZIL2ZWFscExI3TPKWOS77s/qe2ONtw3xZcY69hotuit95byXDvFKF2iVVRfDEgGyfiO7ZoNxFxPo8sSTC75Yntmu+d0ZQIQcc5JGwJ8ufNg4ziuD8VaOkUkkl0yLFbpcS80TAxq+ORWGMh2zsh8R9qxcfDXHKOspXh6WYL1Gea4mbq3OABO/3eGKgAKnlX07DHFeFuM405YodEj5SDE4vZmZHb87LkxnmmYZHUO6jsO+Q3417TCpPzQBE6WxXlbPVbBCYx5t9x6b5xg1yj1vTJJY40vIy8srwxjfxsgy+PcLg5I2B2zmsIOG+LeYR/KaLHbq/JHHFfTK0NuQOaNG6WVZzktJuxyRt3CPhrirK9ex0J1KskyR3ksatEM9OBQIvBCo5cqPMRkncig20fEWkyQdcXaiL5drosykAQqcdQ5GynBwT3G4zXF+JdJSJ5HuivTgS4dDG3Oqv5AVxkMx2C+Y+1Yd+FeNSFdm4fmcL1CJHlKyXG3LKw5MHkA8CeVcCoXhjjWKMLB+RFKgGOQXczSJIfzkxZozzSsCVDEeEDYY2oN9Jr2mxmRWuQXjkSJkVSW6j+VAAN29So3A3OBSLXdMlmjiS7QvLM8EQwfvHQZfl/7gNwSNgQRnNYhuHeLWn5haaIsIcqiRX0yNHAfOqt08h3OS8nmIONu9U6JxO3EkugNothM/QEt00N4UgFuSRFBnkykYwcoBl8EnYkUHqSazpklubhb636IiabnLgDpqcF/wCz9e1cJ9e0u3hmlmvY0SCNJJM5yofybd8t6L3PtWFm0Hi1ovFpWkzyOgMwlvWKTThhyMy9MAxIBlYhsMgnJzRuHeMGDmK30qN8hoHa+kMkTsPvZSelhpmBwH7INlGO4eiQXttcTzwwSq8luwSULvyMRnBPvgg4+o967FZXgSy1extLtNYtYLNeuPlbaCfqrHHyjJLEZLFizMxJLE52rVUCowKmlAqGGamlB5/rGmyXPxR0pInm+SWE393AJmMbSr4I3Kdsghe3sPat/jasv/1LX9Sn+eK1NAxSlKCMCmB7VNKBTFKUDFRge1TSgUxSlAxWH4n0br8c6LP89NBbXoaO5topGQXJiV5E5iDvj29QD9K3FUOsLz8T6B4+Xl+ZYj3HTAx/EH9lBe4pge1TSgYFKUoFKUoFQTgVNQc+lBkfnLT/AGpNbNcItyujALFkZbMxJ9diAAcexz6Vr6xUvD9ld/Ee9vwJIb6LTYGjuInwyszyqTjsdkAwQRirdtVutHKrrqB7bOBqFvGSg/vEGSn9oZXbcr2oL6lfOGaKeJJYZEkjcBldGBVh7gjuK+lApSlApSlApSlApSoJFBNZzV7qNONNAtmljDvBduELAMcBAMf5v3fSvudba+LR6BAL0g4a5Ziluhzv4/xnvsgPbcis/qHDltNx5w7f6s73eoJbzlZV+6QGMoVwgJwAXbuT33JoN5SlKBSlKBSlKBSlKDPQuF48vlPmbS7YqPcCWbP+o/fWgxVBEgbjq5chCU0uEAkeIc0sn7geUfuHtWgoKVtEFhJJcaEy2sr5LW5z8vI3uUHlJ38S4PqQ3avpZa5DJMlpfxtY3zEqsExGJCP/ABv2ceu2/uAdqtSAe9de+sbXULc297bxzREg8rrkAjsR7EehG4oOwDU1QiPVNG52R5dTsQciNsfMxD6MTiQD2OG+rbCrLTdStNSgMtpMHAOGUgqyH2ZTup+hANB3KUpQKgnFdXUdRtNNt+vfXCQxFgoLHdmPZVHck+gGSarDJq2sIywLJpVm3aeRQblx7qhGI/0tk/1QaDtajrMdtKLW1he8vSyj5aEjmQH8Tn8C7Hc98bZO1dSTQpNVZX4guDPGG5hYQnFsCMY5hjMuMfi8P9UVa6fYW2nxGO1iVAzczN+J29WY92Y+pO9drGKDiiBAAoAAGAAMACqHV/Dxhw+5Dcpiu0BAzuVQ7+wwp37dh6itBWe1dm+2GgIHKr0rtyAB4sKg3/xf6UGhpSlApSlApSlApSlBQW/9OtQ2/wCV2v8ANnq/qgt/6dah+q7X+bPV/QKUpQQRmq3U9EtdQbqnqW92Mcl3bN05Vx6cw7jfytkfSrOlBldR4lXhQWqcU3CGCeTpR6hGmF5sZxIg3UnB3GV2/D2rnp3Ex4mSVuFunJaxymGTUJwemGABPImQz7Ed+UfU9qzHx10PWNd0TToNFsXuzHdF5Vj86+AgH9G5z+yrT4NaLqGh8Fx2mrWzW9w1xK5ifzAEgDP7qDS6folvazC7md7y93zdXB5nGfRQNkHphQPrmrWlKBSlKBVBqmPtjoeTgi2u8bf3VX9UWoFTxhpCnHMLS6I/xQj/AO0F7SlKBSlKBSlKBSlKDPWZ5uONWPMpKafaLgDcZec71oazenoY+O9b5gR1bGzdTnYgNOv7N60lApSlApSlBR8VTyWemvf/AJaGlQWwLzStAsoYegwd857Y75xvXz4IfXJtDjueI5o3uZz1EjWARGKM+UMAT4sbn2zjfGa58U8OfaJLJHv57ZLW4Fx00RGWVl8vOGByB7f/AIKsNMtr23SQX98LxmfKMIBHyr7HB3P1oO7SlKBSlKBWfviv240gYHP+T7s53zy88H/3FaCs7qI5OOtFlJ2ewvIgP/aBs/5aDRUpSgUpSgUpSg+dxPFbQST3EqRRRqWd3YKqgdySewqlseL9Dv7uK2t777yckQGSCSNZj7IzKFfbfYnIrhx7os+v8JajptowE8sYMYLYDMpDBT9DjH7apOI7w8UaOui6Xp99BfGaB2FzavEtkFcNzFiOXOFIHISTnbbcBe22/HWofqu1/mz1f1n7X+nOofqy2/mz1oKBSlKBSlKBSlKBSlKBSlKBVDqXN9sNE5QCPlrvm+n5qr6qS/z9rdIwRj5W6zt9YqDpPxpaR65Lp0llerFHdrZNe8imETsoZUPi5hkEb4xmtOv1rzy44T1NeIJtXVppU/L0d0LMT/dyQ9NEMnLkAOpy2/on6K9DXYYoJpSlApSlAqOUVNKDMWExf4ga1GScR6dZgDHu8xrT1l9KQH4g8QvvkWVkv8ZjWooFKUoFKUoFKUoFKUoFKUoFUt8B9rdJON/lLofxhq6rP37k8b6RHzbfIXb8v1DwDP8AGgv8UAxU0oFKUoFKUoFQzBQSxwB3PtU1k/ipFey8Caouno0jhA0saeaSIMC6g+mVz77Z2oK6LibRbDivVNTnvgNNvLe2iS+ETm36qGXKdUDlJwwPf/St2jq6qykFWGQQcgivzZ8QviVFxNoVloWlaatvaBImkyPEkigjkQDblG2D6/SvdPh/Z3thwZo1rqZb5uO1QOG7r7Kf0DA/ZQaGlKUClKUClKUClKUClKUEE4rGaxr+jW3G+lSTapaxmK3ubWYvJhUdzEVQt2DHkOxI7GrnjYXh4R1gabzfNmzl6XISGzyntj19vrXi/E/xS0u54Ri0jhvTIrdYnWMQ3tuki9LlO6ruuc7HO++2ckgP0CrBgCpBBGQQe9cqxHwaa9f4e6W1+XLYcRc/fpcx5P2Y7fTFbegUpSgUpSgVBGRSlBT2/CmgW2oNqFvothHeM3MZlt15s+422P6KuaUoFKUoFKUoFKUoFKUoFKUoIIzWVvPh1wlfakdRutDtnuWbmYhnVWPuUBCn9opSg1EUSQxrHGipGgCqqjAUDsAK50pQKUpQf//Z"/>
          <p:cNvSpPr>
            <a:spLocks noChangeAspect="1" noChangeArrowheads="1"/>
          </p:cNvSpPr>
          <p:nvPr/>
        </p:nvSpPr>
        <p:spPr bwMode="auto">
          <a:xfrm>
            <a:off x="120650" y="-630238"/>
            <a:ext cx="14763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5004" name="Picture 12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3">
            <a:lum bright="-14000" contrast="43000"/>
          </a:blip>
          <a:srcRect/>
          <a:stretch>
            <a:fillRect/>
          </a:stretch>
        </p:blipFill>
        <p:spPr bwMode="auto">
          <a:xfrm>
            <a:off x="7072330" y="714356"/>
            <a:ext cx="178595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143512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Využití rezonance: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+</a:t>
            </a:r>
            <a:r>
              <a:rPr lang="cs-CZ" sz="2800" dirty="0" smtClean="0"/>
              <a:t>rezonanční zesilování – hudební nástroje</a:t>
            </a:r>
          </a:p>
          <a:p>
            <a:pPr>
              <a:buNone/>
            </a:pPr>
            <a:r>
              <a:rPr lang="cs-CZ" sz="2800" dirty="0" smtClean="0"/>
              <a:t>                                       - sluchové ústrojí</a:t>
            </a:r>
          </a:p>
          <a:p>
            <a:pPr marL="0" indent="0">
              <a:buNone/>
              <a:tabLst>
                <a:tab pos="274638" algn="l"/>
              </a:tabLst>
            </a:pPr>
            <a:r>
              <a:rPr lang="cs-CZ" sz="2800" b="1" dirty="0" smtClean="0">
                <a:solidFill>
                  <a:srgbClr val="FF0000"/>
                </a:solidFill>
              </a:rPr>
              <a:t>+</a:t>
            </a:r>
            <a:r>
              <a:rPr lang="cs-CZ" sz="2800" dirty="0" smtClean="0"/>
              <a:t> rezonance elektrických kmitů – bezdrátová  	 	komunikace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cs-CZ" sz="2800" b="1" dirty="0" smtClean="0">
                <a:solidFill>
                  <a:srgbClr val="FF0000"/>
                </a:solidFill>
              </a:rPr>
              <a:t>-</a:t>
            </a:r>
            <a:r>
              <a:rPr lang="cs-CZ" sz="2800" dirty="0" smtClean="0">
                <a:solidFill>
                  <a:srgbClr val="00001A"/>
                </a:solidFill>
              </a:rPr>
              <a:t> rezonanční kmitání u strojů            potlačení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a)změnou vlastní frekvence mechanismu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b) tlumičem kmitání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c) zvětšením tření </a:t>
            </a:r>
          </a:p>
          <a:p>
            <a:pPr marL="0" indent="0">
              <a:buFontTx/>
              <a:buChar char="-"/>
              <a:tabLst>
                <a:tab pos="182563" algn="l"/>
              </a:tabLst>
            </a:pPr>
            <a:endParaRPr lang="cs-CZ" dirty="0" smtClean="0">
              <a:solidFill>
                <a:srgbClr val="00001A"/>
              </a:solidFill>
            </a:endParaRPr>
          </a:p>
        </p:txBody>
      </p:sp>
      <p:pic>
        <p:nvPicPr>
          <p:cNvPr id="92161" name="Picture 1" descr="C:\Documents and Settings\mat\Dokumenty\Obrázky\imagesCA4482C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2143140" cy="1428760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5000628" y="4214818"/>
            <a:ext cx="1000132" cy="4131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64" name="Picture 4" descr="C:\Documents and Settings\mat\Dokumenty\Obrázky\imagesCAMQN1Z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214686"/>
            <a:ext cx="1643042" cy="1714512"/>
          </a:xfrm>
          <a:prstGeom prst="rect">
            <a:avLst/>
          </a:prstGeom>
          <a:noFill/>
        </p:spPr>
      </p:pic>
      <p:pic>
        <p:nvPicPr>
          <p:cNvPr id="92166" name="Picture 6" descr="C:\Documents and Settings\mat\Dokumenty\Obrázky\imagesCAFH4E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114925"/>
            <a:ext cx="3429024" cy="1600223"/>
          </a:xfrm>
          <a:prstGeom prst="rect">
            <a:avLst/>
          </a:prstGeom>
          <a:noFill/>
        </p:spPr>
      </p:pic>
      <p:sp>
        <p:nvSpPr>
          <p:cNvPr id="92168" name="AutoShape 8" descr="data:image/jpg;base64,/9j/4AAQSkZJRgABAQAAAQABAAD/2wCEAAkGBhQRERISExQVExUWGB0XGBUXFxIYFhwZHB8YHhocGBkXJyYfGCUkHB8UIjElJCgpOC0uFx4xNTAqNSYrLCkBCQoKDgwOGg8PGiwkHiQyMTAqLywsNC8qLzU1NCwuNC4sLCk1LDUsLSw1Lyo1LDQsKSwpKi8sLywsLCwsLCwsLP/AABEIAHYAoAMBIgACEQEDEQH/xAAcAAEAAgMBAQEAAAAAAAAAAAAABQYDBAcBAgj/xAA6EAABAwIEAwQJAgUFAQAAAAABAAIDBBEFEiExBhNBMlFxgRQiI1JhcpGhsQdCM1NigsEkNEOS4RX/xAAZAQEAAwEBAAAAAAAAAAAAAAAAAgMEAQX/xAAtEQACAQIEAwcEAwAAAAAAAAAAAQIDERIhMUETYfAicYGhscHRQ1FSYgRC4f/aAAwDAQACEQMRAD8A7iiIgCIiAIiIAiIgCIiAIiIAiIgCqeLfqPBFK6GKOaqkYbPbCzMGnuc46X+Cz8fY8+lpfY258z2wxX95/W3wFz5KkUeLso2ijpIpKyZushGjcx1c6SQ6XJuqqk8OhZCGLUszP1RjbrNSVcDPfdFmaPHKSfsrNg+PQVbM9PKyVv8ASRceI3HmudScZTwDNV0MsUfWRjmStHzBuoCYlhbS1uIYdlE7bPBZo2Zu7o3gaG479iq41/yRY6P4s6qii+G+II62nZPHsdHNPaY8dprh0IKlFpM4REQBERAEREAREQBERAEREARFgr6rlRSSEE5Gl1hqTYE2CA5Rx/jb5a53L1FLlgi+NTPu639DF8x0T3SNw6nkMUUDAaiZmkjnu2aD0J1JPxCi8A9eendKSbskxGUf1vPs7+Db/RWXgOEugfVO7dVIZiOgadGAf2gfVZKsjVSiatdwnNTsMtJUTve3UxTP5kcjerSDsSOoUZgWKMp5YZoDlo6t2R8R05FR3W6ZjcEd6vlZXRwtL5HtY0dXEAfdczxH0Spr2R082aOrD2zRtJyc0NvHIAdjcbjuVMHi1LZK2hcKbFv/AJNXM57JHUtV7T2bHPLJxo7RvRwsfEK/4Zi8dQxr2E2cLgOBa63xB1Cq2C08scEbJnB8jW2c4XsbbHX4WW8x1iCOinGu45EHQTzLQiheKq98cIEZyvkcGh3duSfoFuYLVmWnikdu5gJPx6rSqic3DcodJqmqm17G8iq/DGKSSVE4c4uY672A9BmLdPopLiKsexkbI3ZXyyCMO3yg7kDrooxrxlTxk5fx5RqcPrpEsii+HK50sAc83cHOaTtfKSLrJj1eYYHvHatlb8ztB91PiLBj2tchwpcTh73sSCKF4YqpHMkjldmfE/KXdSLAglTS7CeOKkiNSDhJxYRQWJyPnnFMx7o2tAkke02dY9loPS+6y4JVvD5aeR2Z0ZBa47uYdifDZQVVYrW5X5ljotRxXz1tyJhERXFAVf8A1AmczDK1zTYiB9j5JWyuq5TBG5zImfxZG6Eu6MafyVGcWYdJHR1Mb3vmpnxPa659qzQ2Id+4XsqONvbL79bGjgZWv2vt1uc1e8NhxNwuDyqekjHXVjQ0X8Sul4bTcuGKOwGVjW2G1wADbzuuQ4S8mnzONx6TRlxPdkA1+y7DV1bYmPkeQ1jAXOJ2AG6zVVZ2LqTyuYcQweGcsMsbZMhu3MLgHw2Kr/HtG2OmZUMY0Op5Y5dABoDZ23wJUXjHGFaYhNDGyGORwbCHgvmlJ7NmCwbffU7KRpeC31DeZXzPlkcP4TXFsLLi1so7XmopYbNsk3iySLbFIHAOGxFx4FfSq3C+LOhcMPqdJoxaN57MsY7JaepAsCFaVW1Zk07o2Me9epp4x+1kkh/65R9ymFVGTDQ8ftid9RdSrsNaZxPc5gwstpaxN1WWy5KCrj92V8Q/ucLflaJpwnKT3T9F8EINVIRgtnH1fyZuG4OXURt76Vp8Te5/Kka7166nYdmMfJ56NCw1cXJqaJ/QtMB8wCPuFmovXrqh38tjIx4m7j/hcgsK4f7L5OzeJup+r9bDhfQVDOrZ36eNiE4k9Z1LH1dM0+Tbkph3q1tU33msf9iErPXr4G+5G9587Af5U/pYedvMh9bHyv5fJ5hhyVtVGf3hko+mUqcUHjw5MkNUNmnlyfI7r5Gy2uIK3lU0jxvbK3xdoPyrIS4akntd+Dz+SucXUcGt7LxWXwavC4z8+c7ySut8rfVH4K8xYcqrppuj7wu89W/cKRwii5MEcfutAPj1+91p8WQl1M5zRd0ZbIP7SCftdRcXGjzWfjqSjNSr8nl4aEwtDHa7k08kg3DfV+Y6D7rbppw9jXjUOAI81DYt/qJ46catY4SynoLdlvmfwrasrQ7Or0KaULz7Wi1N/BaEQwsZ1tdx6lx1JPmtqeAPa5jhdrgWkd4OhWRFOMVFYUVyk5ScmfnqiwF8TMZoyf4OVzL9q7CXRnwyhqtPFdfzsHbL/NEJPg5zLg/dSPGNMKbGKad2kVXE6nkJ7Odurb+Lb/RaHCbA3n4bOA7kvzxh1iHQk5mEfKdPosdTKXdma4ZxXPI+62MSYtSxEXZBA6VrRsHkhoJ8r2VuVVhdlxqXNpzKVmQ9+R7s35CtSplsWx3KjxjTiqqaWjADXOzTGbXPG1lheMi1nFxHko2DiSrgro6J0jKludrHSOjcxwu0usSNHHKL7dVJ8V54qyjqYm8xzc0T2C5OR9rOsOgda6sNDQZQS8h7ycxdYaHbTu00TGlZWuMD1vYuqpGKSBr6uD90k0RY3qb2JNvIq7rVfhkZlExYOYBYO62W2vSdRJLrYy/x6qptt9O9yN4tBETJB/xysf5XsfyvcAdnmq5Bq10gAPQ5W2NlLVVM2RjmPF2uFiPgvKOjZExsbBlaNgjpPi49vfNe51VVwsG/tk/YicTHLrKaUaZ80Tu7a7fuvcE9pPVTH3+U35Wf+lbmM4Q2pYGOc5pa4Pa5u4cNisuG4e2CMMaSdSSTuSdSSoqnLiX218bWOupHhW/tp4XueYtRc6GSP3mkDx6fdV01/pEVFGdX80Z293LvmuPoratOmweKOR8rGAPfu7W/x8PJdq0nJ3Xc+utTlKqoRs+9enXcbi+JYw5padiCD5r7RaDMQPDlWI4nwyHK6AlpuR2N2nwsvvhppfzqgi3OfdoO+QCzfqtqvwCGd7XyMuR8SLjudbtDxUg1oAsNB3LPCnJNJ6LQ01KsWm46y1/zvZ6iItBmKx+ovD7qujcI25pYnNmiHe5n7fMZh5rmE1SGT02JMD3sYHRvbrna39zCPeYb6dQu7Kh8UcNOpnyVdMzmRyODqmmtfN3yx9zgNx1VFWnizWq6sX0auHsy0fVyG4hb6RHT19H7Z8JzNDbXfG7R7PG3TvCkMY4thp2N5jmse8CzHEAgn3u6yq/IhpJBUwveKGftmNx9jJ8Ru0HYg7FXCDA6Z2V4jZJobPNnkg2vqd76LBJS0ay8zdHBa6d39tiA4jqDHSMfFKHSVUscRmaQbNedchG2l1u0/AMTHNc2eruCD/uJLG3eOqgaXhypztouVlp4ar0hs+YZeXcuaxrd73J8F0RSsoK0SDbm8Ui0oiL1DzQiIgCIiAIiIAiIgCIiAIiIAiIgOccZYU2gl9LY1vos7mx1UVhlBcbNlA23sD4qAwLheZ3NfT1zoaVzyYmQZXgDY6yA21voF07jDB/S6Gpg6vjIb8w1b9wFyngLFDT8pj9IaoZmG2jJxpLGT0u4Ej4rNWjbNGik75MvmHUro42sfI6Zw3keGhx8ctgtlFUePcSdT8iWKflzZsohNiyRpIzF7egaATm6LGlidjW3hR1dEReqeYEREAREQBERAEREAREQBERAEREAXKOK+D5ad1Q2OGWoopzzMkRbzoJr5i6MHcE62Gy6ui40nqdTtocGi4mma3lyYjyuntaSRs4Hx0tf4rfwHhJlfKBEZZYQ4GorJs2aQDXkxB2zSe1ay7O6Fp3APiAvprQNhZQVNJ3Juo2j1ERWFYREQBERAEREAREQBERAEREAREQBERAEREB//9k="/>
          <p:cNvSpPr>
            <a:spLocks noChangeAspect="1" noChangeArrowheads="1"/>
          </p:cNvSpPr>
          <p:nvPr/>
        </p:nvSpPr>
        <p:spPr bwMode="auto">
          <a:xfrm>
            <a:off x="120650" y="-546100"/>
            <a:ext cx="1524000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170" name="AutoShape 10" descr="data:image/jpg;base64,/9j/4AAQSkZJRgABAQAAAQABAAD/2wCEAAkGBhQRERISExQVExUWGB0XGBUXFxIYFhwZHB8YHhocGBkXJyYfGCUkHB8UIjElJCgpOC0uFx4xNTAqNSYrLCkBCQoKDgwOGg8PGiwkHiQyMTAqLywsNC8qLzU1NCwuNC4sLCk1LDUsLSw1Lyo1LDQsKSwpKi8sLywsLCwsLCwsLP/AABEIAHYAoAMBIgACEQEDEQH/xAAcAAEAAgMBAQEAAAAAAAAAAAAABQYDBAcBAgj/xAA6EAABAwIEAwQJAgUFAQAAAAABAAIDBBEFEiExBhNBMlFxgRQiI1JhcpGhsQdCM1NigsEkNEOS4RX/xAAZAQEAAwEBAAAAAAAAAAAAAAAAAgMEAQX/xAAtEQACAQIEAwcEAwAAAAAAAAAAAQIDERIhMUETYfAicYGhscHRQ1FSYgRC4f/aAAwDAQACEQMRAD8A7iiIgCIiAIiIAiIgCIiAIiIAiIgCqeLfqPBFK6GKOaqkYbPbCzMGnuc46X+Cz8fY8+lpfY258z2wxX95/W3wFz5KkUeLso2ijpIpKyZushGjcx1c6SQ6XJuqqk8OhZCGLUszP1RjbrNSVcDPfdFmaPHKSfsrNg+PQVbM9PKyVv8ASRceI3HmudScZTwDNV0MsUfWRjmStHzBuoCYlhbS1uIYdlE7bPBZo2Zu7o3gaG479iq41/yRY6P4s6qii+G+II62nZPHsdHNPaY8dprh0IKlFpM4REQBERAEREAREQBERAEREARFgr6rlRSSEE5Gl1hqTYE2CA5Rx/jb5a53L1FLlgi+NTPu639DF8x0T3SNw6nkMUUDAaiZmkjnu2aD0J1JPxCi8A9eendKSbskxGUf1vPs7+Db/RWXgOEugfVO7dVIZiOgadGAf2gfVZKsjVSiatdwnNTsMtJUTve3UxTP5kcjerSDsSOoUZgWKMp5YZoDlo6t2R8R05FR3W6ZjcEd6vlZXRwtL5HtY0dXEAfdczxH0Spr2R082aOrD2zRtJyc0NvHIAdjcbjuVMHi1LZK2hcKbFv/AJNXM57JHUtV7T2bHPLJxo7RvRwsfEK/4Zi8dQxr2E2cLgOBa63xB1Cq2C08scEbJnB8jW2c4XsbbHX4WW8x1iCOinGu45EHQTzLQiheKq98cIEZyvkcGh3duSfoFuYLVmWnikdu5gJPx6rSqic3DcodJqmqm17G8iq/DGKSSVE4c4uY672A9BmLdPopLiKsexkbI3ZXyyCMO3yg7kDrooxrxlTxk5fx5RqcPrpEsii+HK50sAc83cHOaTtfKSLrJj1eYYHvHatlb8ztB91PiLBj2tchwpcTh73sSCKF4YqpHMkjldmfE/KXdSLAglTS7CeOKkiNSDhJxYRQWJyPnnFMx7o2tAkke02dY9loPS+6y4JVvD5aeR2Z0ZBa47uYdifDZQVVYrW5X5ljotRxXz1tyJhERXFAVf8A1AmczDK1zTYiB9j5JWyuq5TBG5zImfxZG6Eu6MafyVGcWYdJHR1Mb3vmpnxPa659qzQ2Id+4XsqONvbL79bGjgZWv2vt1uc1e8NhxNwuDyqekjHXVjQ0X8Sul4bTcuGKOwGVjW2G1wADbzuuQ4S8mnzONx6TRlxPdkA1+y7DV1bYmPkeQ1jAXOJ2AG6zVVZ2LqTyuYcQweGcsMsbZMhu3MLgHw2Kr/HtG2OmZUMY0Op5Y5dABoDZ23wJUXjHGFaYhNDGyGORwbCHgvmlJ7NmCwbffU7KRpeC31DeZXzPlkcP4TXFsLLi1so7XmopYbNsk3iySLbFIHAOGxFx4FfSq3C+LOhcMPqdJoxaN57MsY7JaepAsCFaVW1Zk07o2Me9epp4x+1kkh/65R9ymFVGTDQ8ftid9RdSrsNaZxPc5gwstpaxN1WWy5KCrj92V8Q/ucLflaJpwnKT3T9F8EINVIRgtnH1fyZuG4OXURt76Vp8Te5/Kka7166nYdmMfJ56NCw1cXJqaJ/QtMB8wCPuFmovXrqh38tjIx4m7j/hcgsK4f7L5OzeJup+r9bDhfQVDOrZ36eNiE4k9Z1LH1dM0+Tbkph3q1tU33msf9iErPXr4G+5G9587Af5U/pYedvMh9bHyv5fJ5hhyVtVGf3hko+mUqcUHjw5MkNUNmnlyfI7r5Gy2uIK3lU0jxvbK3xdoPyrIS4akntd+Dz+SucXUcGt7LxWXwavC4z8+c7ySut8rfVH4K8xYcqrppuj7wu89W/cKRwii5MEcfutAPj1+91p8WQl1M5zRd0ZbIP7SCftdRcXGjzWfjqSjNSr8nl4aEwtDHa7k08kg3DfV+Y6D7rbppw9jXjUOAI81DYt/qJ46catY4SynoLdlvmfwrasrQ7Or0KaULz7Wi1N/BaEQwsZ1tdx6lx1JPmtqeAPa5jhdrgWkd4OhWRFOMVFYUVyk5ScmfnqiwF8TMZoyf4OVzL9q7CXRnwyhqtPFdfzsHbL/NEJPg5zLg/dSPGNMKbGKad2kVXE6nkJ7Odurb+Lb/RaHCbA3n4bOA7kvzxh1iHQk5mEfKdPosdTKXdma4ZxXPI+62MSYtSxEXZBA6VrRsHkhoJ8r2VuVVhdlxqXNpzKVmQ9+R7s35CtSplsWx3KjxjTiqqaWjADXOzTGbXPG1lheMi1nFxHko2DiSrgro6J0jKludrHSOjcxwu0usSNHHKL7dVJ8V54qyjqYm8xzc0T2C5OR9rOsOgda6sNDQZQS8h7ycxdYaHbTu00TGlZWuMD1vYuqpGKSBr6uD90k0RY3qb2JNvIq7rVfhkZlExYOYBYO62W2vSdRJLrYy/x6qptt9O9yN4tBETJB/xysf5XsfyvcAdnmq5Bq10gAPQ5W2NlLVVM2RjmPF2uFiPgvKOjZExsbBlaNgjpPi49vfNe51VVwsG/tk/YicTHLrKaUaZ80Tu7a7fuvcE9pPVTH3+U35Wf+lbmM4Q2pYGOc5pa4Pa5u4cNisuG4e2CMMaSdSSTuSdSSoqnLiX218bWOupHhW/tp4XueYtRc6GSP3mkDx6fdV01/pEVFGdX80Z293LvmuPoratOmweKOR8rGAPfu7W/x8PJdq0nJ3Xc+utTlKqoRs+9enXcbi+JYw5padiCD5r7RaDMQPDlWI4nwyHK6AlpuR2N2nwsvvhppfzqgi3OfdoO+QCzfqtqvwCGd7XyMuR8SLjudbtDxUg1oAsNB3LPCnJNJ6LQ01KsWm46y1/zvZ6iItBmKx+ovD7qujcI25pYnNmiHe5n7fMZh5rmE1SGT02JMD3sYHRvbrna39zCPeYb6dQu7Kh8UcNOpnyVdMzmRyODqmmtfN3yx9zgNx1VFWnizWq6sX0auHsy0fVyG4hb6RHT19H7Z8JzNDbXfG7R7PG3TvCkMY4thp2N5jmse8CzHEAgn3u6yq/IhpJBUwveKGftmNx9jJ8Ru0HYg7FXCDA6Z2V4jZJobPNnkg2vqd76LBJS0ay8zdHBa6d39tiA4jqDHSMfFKHSVUscRmaQbNedchG2l1u0/AMTHNc2eruCD/uJLG3eOqgaXhypztouVlp4ar0hs+YZeXcuaxrd73J8F0RSsoK0SDbm8Ui0oiL1DzQiIgCIiAIiIAiIgCIiAIiIAiIgOccZYU2gl9LY1vos7mx1UVhlBcbNlA23sD4qAwLheZ3NfT1zoaVzyYmQZXgDY6yA21voF07jDB/S6Gpg6vjIb8w1b9wFyngLFDT8pj9IaoZmG2jJxpLGT0u4Ej4rNWjbNGik75MvmHUro42sfI6Zw3keGhx8ctgtlFUePcSdT8iWKflzZsohNiyRpIzF7egaATm6LGlidjW3hR1dEReqeYEREAREQBERAEREAREQBERAEREAXKOK+D5ad1Q2OGWoopzzMkRbzoJr5i6MHcE62Gy6ui40nqdTtocGi4mma3lyYjyuntaSRs4Hx0tf4rfwHhJlfKBEZZYQ4GorJs2aQDXkxB2zSe1ay7O6Fp3APiAvprQNhZQVNJ3Juo2j1ERWFYREQBERAEREAREQBERAEREAREQBERAEREB//9k="/>
          <p:cNvSpPr>
            <a:spLocks noChangeAspect="1" noChangeArrowheads="1"/>
          </p:cNvSpPr>
          <p:nvPr/>
        </p:nvSpPr>
        <p:spPr bwMode="auto">
          <a:xfrm>
            <a:off x="120650" y="-546100"/>
            <a:ext cx="1524000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171" name="Picture 11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488" y="1928802"/>
            <a:ext cx="171451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972072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Vznik a druhy vlnění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Vlnění: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zdrojem je mechanický oscilátor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přenos kmitání látkovým prostředím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přenos energie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příčina – existence vazeb mezi částicemi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pružné prostředí</a:t>
            </a:r>
          </a:p>
          <a:p>
            <a:pPr>
              <a:buNone/>
            </a:pP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pic>
        <p:nvPicPr>
          <p:cNvPr id="5" name="Picture 8" descr="sejmout0134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32000" contrast="43000"/>
          </a:blip>
          <a:srcRect/>
          <a:stretch>
            <a:fillRect/>
          </a:stretch>
        </p:blipFill>
        <p:spPr bwMode="auto">
          <a:xfrm>
            <a:off x="3786182" y="4786322"/>
            <a:ext cx="4979978" cy="177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Postupné 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vlnění:</a:t>
            </a:r>
          </a:p>
          <a:p>
            <a:pPr>
              <a:buNone/>
            </a:pPr>
            <a:endParaRPr lang="cs-CZ" sz="2800" dirty="0" smtClean="0">
              <a:solidFill>
                <a:srgbClr val="E2002B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E2002B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E2002B"/>
              </a:solidFill>
            </a:endParaRPr>
          </a:p>
          <a:p>
            <a:r>
              <a:rPr lang="cs-CZ" sz="2800" dirty="0" smtClean="0"/>
              <a:t>jednotlivé částice = mechanické oscilátory</a:t>
            </a:r>
          </a:p>
          <a:p>
            <a:pPr>
              <a:buNone/>
            </a:pPr>
            <a:r>
              <a:rPr lang="cs-CZ" sz="2800" dirty="0" smtClean="0"/>
              <a:t>	navzájem spojené vazbou(pružinou)</a:t>
            </a:r>
          </a:p>
          <a:p>
            <a:r>
              <a:rPr lang="cs-CZ" sz="2800" dirty="0" smtClean="0"/>
              <a:t>první kyvadlo vychýlíme ve směru osy y – volně kmitá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pic>
        <p:nvPicPr>
          <p:cNvPr id="5" name="Picture 6" descr="sejmout013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2000" contrast="18000"/>
          </a:blip>
          <a:srcRect/>
          <a:stretch>
            <a:fillRect/>
          </a:stretch>
        </p:blipFill>
        <p:spPr bwMode="auto">
          <a:xfrm>
            <a:off x="2000232" y="1714488"/>
            <a:ext cx="692948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000660"/>
          </a:xfrm>
        </p:spPr>
        <p:txBody>
          <a:bodyPr/>
          <a:lstStyle/>
          <a:p>
            <a:r>
              <a:rPr lang="cs-CZ" sz="2800" dirty="0" smtClean="0"/>
              <a:t>postupně začnou kmitat i ostatní kyvadla</a:t>
            </a:r>
          </a:p>
          <a:p>
            <a:r>
              <a:rPr lang="cs-CZ" sz="2800" dirty="0" smtClean="0"/>
              <a:t>kmitání postupuje konstantní rychlostí </a:t>
            </a:r>
            <a:r>
              <a:rPr lang="cs-CZ" sz="2800" dirty="0" smtClean="0">
                <a:solidFill>
                  <a:srgbClr val="FF0000"/>
                </a:solidFill>
              </a:rPr>
              <a:t>v </a:t>
            </a:r>
            <a:r>
              <a:rPr lang="cs-CZ" sz="2800" dirty="0" smtClean="0"/>
              <a:t>ve směru osy x</a:t>
            </a: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E2002B"/>
                </a:solidFill>
              </a:rPr>
              <a:t>   </a:t>
            </a:r>
            <a:r>
              <a:rPr lang="cs-CZ" sz="2800" dirty="0" smtClean="0">
                <a:solidFill>
                  <a:srgbClr val="FF0000"/>
                </a:solidFill>
              </a:rPr>
              <a:t>v</a:t>
            </a:r>
            <a:r>
              <a:rPr lang="cs-CZ" sz="2800" dirty="0" smtClean="0"/>
              <a:t> = </a:t>
            </a:r>
            <a:r>
              <a:rPr lang="cs-CZ" sz="2800" dirty="0" smtClean="0">
                <a:solidFill>
                  <a:srgbClr val="00B0F0"/>
                </a:solidFill>
              </a:rPr>
              <a:t>rychlost postupného vlnění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doba jednoho kmitu prvního kyvadla = </a:t>
            </a:r>
            <a:r>
              <a:rPr lang="cs-CZ" sz="2800" dirty="0" smtClean="0">
                <a:solidFill>
                  <a:srgbClr val="00B0F0"/>
                </a:solidFill>
              </a:rPr>
              <a:t>perioda kmitání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vzdálenost, do které se vlnění rozšíří za T =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vlnová délka </a:t>
            </a:r>
            <a:r>
              <a:rPr lang="el-GR" sz="2800" dirty="0" smtClean="0">
                <a:solidFill>
                  <a:srgbClr val="FF0000"/>
                </a:solidFill>
              </a:rPr>
              <a:t>λ</a:t>
            </a:r>
            <a:endParaRPr lang="cs-CZ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                  f = frekvence kmitání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Platí: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285852" y="5929330"/>
          <a:ext cx="2571768" cy="785818"/>
        </p:xfrm>
        <a:graphic>
          <a:graphicData uri="http://schemas.openxmlformats.org/presentationml/2006/ole">
            <p:oleObj spid="_x0000_s93187" name="Rovnice" r:id="rId3" imgW="838080" imgH="419040" progId="Equation.3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5286380" y="6000768"/>
          <a:ext cx="928694" cy="714356"/>
        </p:xfrm>
        <a:graphic>
          <a:graphicData uri="http://schemas.openxmlformats.org/presentationml/2006/ole">
            <p:oleObj spid="_x0000_s93188" name="Rovnice" r:id="rId4" imgW="431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000660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/>
              <a:t>Vznik postupné vlny:</a:t>
            </a:r>
          </a:p>
          <a:p>
            <a:pPr marL="182563" indent="-182563">
              <a:buNone/>
            </a:pPr>
            <a:r>
              <a:rPr lang="cs-CZ" sz="2800" dirty="0" smtClean="0"/>
              <a:t>Všechny body kmitají se</a:t>
            </a:r>
          </a:p>
          <a:p>
            <a:pPr marL="182563" indent="-182563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stejnou amplitudou </a:t>
            </a:r>
            <a:r>
              <a:rPr lang="cs-CZ" sz="2800" dirty="0" smtClean="0">
                <a:solidFill>
                  <a:srgbClr val="00001A"/>
                </a:solidFill>
              </a:rPr>
              <a:t>a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frekvencí</a:t>
            </a:r>
            <a:r>
              <a:rPr lang="cs-CZ" sz="2800" dirty="0" smtClean="0">
                <a:solidFill>
                  <a:srgbClr val="000050"/>
                </a:solidFill>
              </a:rPr>
              <a:t>,</a:t>
            </a:r>
          </a:p>
          <a:p>
            <a:pPr marL="182563" indent="-182563">
              <a:buNone/>
            </a:pPr>
            <a:r>
              <a:rPr lang="cs-CZ" sz="2800" dirty="0" smtClean="0"/>
              <a:t>ale</a:t>
            </a:r>
            <a:r>
              <a:rPr lang="cs-CZ" sz="2800" dirty="0" smtClean="0">
                <a:solidFill>
                  <a:srgbClr val="339966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různou fází </a:t>
            </a:r>
            <a:r>
              <a:rPr lang="cs-CZ" sz="2800" dirty="0" smtClean="0"/>
              <a:t>(stejnou fázi mají</a:t>
            </a:r>
          </a:p>
          <a:p>
            <a:pPr marL="182563" indent="-182563">
              <a:buNone/>
            </a:pPr>
            <a:r>
              <a:rPr lang="cs-CZ" sz="2800" dirty="0" smtClean="0"/>
              <a:t>body vzdálené o násobky </a:t>
            </a:r>
            <a:r>
              <a:rPr lang="el-GR" sz="2800" dirty="0" smtClean="0"/>
              <a:t>λ</a:t>
            </a:r>
            <a:r>
              <a:rPr lang="cs-CZ" sz="2800" dirty="0" smtClean="0"/>
              <a:t>)  </a:t>
            </a:r>
          </a:p>
          <a:p>
            <a:pPr marL="182563" indent="-182563">
              <a:buNone/>
            </a:pPr>
            <a:r>
              <a:rPr lang="cs-CZ" sz="2800" dirty="0" smtClean="0"/>
              <a:t>         </a:t>
            </a:r>
          </a:p>
          <a:p>
            <a:pPr marL="182563" indent="-182563"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λ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= vzdálenost dvou </a:t>
            </a:r>
          </a:p>
          <a:p>
            <a:pPr marL="182563" indent="-182563">
              <a:buNone/>
            </a:pPr>
            <a:r>
              <a:rPr lang="cs-CZ" sz="2800" dirty="0" smtClean="0"/>
              <a:t>nejbližších bodů, které</a:t>
            </a:r>
          </a:p>
          <a:p>
            <a:pPr marL="182563" indent="-182563">
              <a:buNone/>
            </a:pPr>
            <a:r>
              <a:rPr lang="cs-CZ" sz="2800" dirty="0" smtClean="0"/>
              <a:t>kmitají se stejnou fází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pic>
        <p:nvPicPr>
          <p:cNvPr id="6" name="Picture 8" descr="sejmout013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-70000" contrast="93000"/>
          </a:blip>
          <a:srcRect/>
          <a:stretch>
            <a:fillRect/>
          </a:stretch>
        </p:blipFill>
        <p:spPr bwMode="auto">
          <a:xfrm>
            <a:off x="5572132" y="1785926"/>
            <a:ext cx="3429024" cy="4892687"/>
          </a:xfrm>
          <a:prstGeom prst="rect">
            <a:avLst/>
          </a:prstGeom>
          <a:solidFill>
            <a:srgbClr val="FFFF00">
              <a:alpha val="85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4829196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Typy postupného vlnění:</a:t>
            </a:r>
          </a:p>
          <a:p>
            <a:pPr marL="514350" indent="-514350">
              <a:buNone/>
            </a:pPr>
            <a:r>
              <a:rPr lang="cs-CZ" sz="2800" dirty="0" smtClean="0"/>
              <a:t>1. </a:t>
            </a:r>
            <a:r>
              <a:rPr lang="cs-CZ" sz="2800" dirty="0" smtClean="0">
                <a:solidFill>
                  <a:srgbClr val="2FC9FF"/>
                </a:solidFill>
              </a:rPr>
              <a:t>Postupné vlnění příčné</a:t>
            </a:r>
          </a:p>
          <a:p>
            <a:pPr marL="274638" indent="-274638"/>
            <a:r>
              <a:rPr lang="cs-CZ" sz="2800" dirty="0" smtClean="0"/>
              <a:t>HB kmitají kolmo na směr šíření vlnění</a:t>
            </a:r>
          </a:p>
          <a:p>
            <a:pPr marL="514350" indent="-514350">
              <a:buNone/>
            </a:pPr>
            <a:r>
              <a:rPr lang="cs-CZ" sz="2800" dirty="0" smtClean="0"/>
              <a:t>Např. pružná pevná tělesa ve tvaru tyčí a vláken</a:t>
            </a:r>
          </a:p>
          <a:p>
            <a:pPr marL="0" indent="0">
              <a:buNone/>
              <a:tabLst>
                <a:tab pos="979488" algn="l"/>
              </a:tabLst>
            </a:pPr>
            <a:r>
              <a:rPr lang="cs-CZ" sz="2800" dirty="0" smtClean="0"/>
              <a:t>	provaz nebo hadice jejíž jeden konec je 	rozkmitán </a:t>
            </a:r>
          </a:p>
          <a:p>
            <a:pPr marL="0" indent="0">
              <a:buNone/>
              <a:tabLst>
                <a:tab pos="979488" algn="l"/>
              </a:tabLst>
            </a:pPr>
            <a:r>
              <a:rPr lang="cs-CZ" sz="2800" dirty="0" smtClean="0"/>
              <a:t>	vodní hladina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pic>
        <p:nvPicPr>
          <p:cNvPr id="94210" name="Picture 2" descr="C:\Documents and Settings\mat\Dokumenty\Obrázky\imagesCAAHRQL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14818"/>
            <a:ext cx="392909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2. </a:t>
            </a:r>
            <a:r>
              <a:rPr lang="cs-CZ" sz="2800" dirty="0" smtClean="0">
                <a:solidFill>
                  <a:srgbClr val="00B0F0"/>
                </a:solidFill>
              </a:rPr>
              <a:t>Postupné vlnění podélné</a:t>
            </a:r>
          </a:p>
          <a:p>
            <a:r>
              <a:rPr lang="cs-CZ" sz="2800" dirty="0" smtClean="0"/>
              <a:t>HB kmitají ve směru šíření vlnění</a:t>
            </a:r>
          </a:p>
          <a:p>
            <a:r>
              <a:rPr lang="cs-CZ" sz="2800" dirty="0" smtClean="0"/>
              <a:t>vzniká v tělesech všech skupenství</a:t>
            </a:r>
          </a:p>
          <a:p>
            <a:pPr>
              <a:buNone/>
            </a:pPr>
            <a:r>
              <a:rPr lang="cs-CZ" sz="2800" dirty="0" smtClean="0"/>
              <a:t>Např. zvuk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>
              <a:solidFill>
                <a:srgbClr val="2FC9FF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pic>
        <p:nvPicPr>
          <p:cNvPr id="95234" name="Picture 2" descr="C:\Documents and Settings\mat\Dokumenty\Obrázky\imagesCA97Y78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13000" contrast="22000"/>
          </a:blip>
          <a:srcRect/>
          <a:stretch>
            <a:fillRect/>
          </a:stretch>
        </p:blipFill>
        <p:spPr bwMode="auto">
          <a:xfrm>
            <a:off x="2500298" y="3500438"/>
            <a:ext cx="5520209" cy="2428892"/>
          </a:xfrm>
          <a:prstGeom prst="rect">
            <a:avLst/>
          </a:prstGeom>
          <a:noFill/>
        </p:spPr>
      </p:pic>
      <p:pic>
        <p:nvPicPr>
          <p:cNvPr id="95235" name="Picture 3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3">
            <a:lum bright="25000" contrast="-43000"/>
          </a:blip>
          <a:srcRect/>
          <a:stretch>
            <a:fillRect/>
          </a:stretch>
        </p:blipFill>
        <p:spPr bwMode="auto">
          <a:xfrm>
            <a:off x="6929454" y="1928802"/>
            <a:ext cx="1143008" cy="1214446"/>
          </a:xfrm>
          <a:prstGeom prst="rect">
            <a:avLst/>
          </a:prstGeom>
          <a:noFill/>
        </p:spPr>
      </p:pic>
      <p:pic>
        <p:nvPicPr>
          <p:cNvPr id="95236" name="Picture 4" descr="C:\Documents and Settings\mat\Dokumenty\Obrázky\imagesCA60Y1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17859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Urči rychlost vlnění, které má vlnovou délku 80 cm a je buzeno kmitáním o frekvenci 2 Hz.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>
                <a:solidFill>
                  <a:srgbClr val="000050"/>
                </a:solidFill>
              </a:rPr>
              <a:t>1,6 m.s</a:t>
            </a:r>
            <a:r>
              <a:rPr lang="cs-CZ" sz="2800" baseline="30000" dirty="0" smtClean="0">
                <a:solidFill>
                  <a:srgbClr val="000050"/>
                </a:solidFill>
              </a:rPr>
              <a:t>-1</a:t>
            </a:r>
            <a:endParaRPr lang="cs-CZ" sz="2800" dirty="0" smtClean="0">
              <a:solidFill>
                <a:srgbClr val="00005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714480" y="5786454"/>
            <a:ext cx="1500198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000660"/>
          </a:xfrm>
        </p:spPr>
        <p:txBody>
          <a:bodyPr/>
          <a:lstStyle/>
          <a:p>
            <a:r>
              <a:rPr lang="cs-CZ" sz="2800" dirty="0" smtClean="0">
                <a:solidFill>
                  <a:srgbClr val="00B0F0"/>
                </a:solidFill>
              </a:rPr>
              <a:t>kmitavý pohyb </a:t>
            </a:r>
            <a:r>
              <a:rPr lang="cs-CZ" sz="2800" dirty="0" smtClean="0">
                <a:solidFill>
                  <a:srgbClr val="00001A"/>
                </a:solidFill>
              </a:rPr>
              <a:t>– jedním ze základních druhů pohybů</a:t>
            </a:r>
            <a:r>
              <a:rPr lang="cs-CZ" sz="2800" dirty="0" smtClean="0">
                <a:solidFill>
                  <a:srgbClr val="005A9E"/>
                </a:solidFill>
              </a:rPr>
              <a:t> </a:t>
            </a:r>
          </a:p>
          <a:p>
            <a:r>
              <a:rPr lang="cs-CZ" sz="2800" dirty="0" smtClean="0">
                <a:solidFill>
                  <a:srgbClr val="00B0F0"/>
                </a:solidFill>
              </a:rPr>
              <a:t>periodický kmitavý pohyb </a:t>
            </a:r>
            <a:r>
              <a:rPr lang="cs-CZ" sz="2800" dirty="0" smtClean="0">
                <a:solidFill>
                  <a:srgbClr val="00001A"/>
                </a:solidFill>
              </a:rPr>
              <a:t>– těleso pravidelně prochází rovnovážnou polohou</a:t>
            </a:r>
          </a:p>
          <a:p>
            <a:r>
              <a:rPr lang="cs-CZ" sz="2800" dirty="0" smtClean="0">
                <a:solidFill>
                  <a:srgbClr val="00B0F0"/>
                </a:solidFill>
              </a:rPr>
              <a:t>časový diagram kmitání pružinového oscilátoru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- závislost okamžité polohy kmitajícího tělesa na   čase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6" name="Picture 12" descr="sejmout0110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5000" contrast="100000"/>
          </a:blip>
          <a:srcRect/>
          <a:stretch>
            <a:fillRect/>
          </a:stretch>
        </p:blipFill>
        <p:spPr bwMode="auto">
          <a:xfrm>
            <a:off x="2500298" y="4643470"/>
            <a:ext cx="5105158" cy="2000240"/>
          </a:xfrm>
          <a:prstGeom prst="rect">
            <a:avLst/>
          </a:prstGeom>
          <a:noFill/>
          <a:ln w="9525" cap="rnd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454525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Rovnice postupného vlnění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Okamžitá výchylka závisí na:</a:t>
            </a:r>
          </a:p>
          <a:p>
            <a:pPr marL="514350" indent="-514350">
              <a:buAutoNum type="alphaLcParenR"/>
            </a:pPr>
            <a:r>
              <a:rPr lang="cs-CZ" sz="2800" dirty="0" smtClean="0">
                <a:solidFill>
                  <a:srgbClr val="00001A"/>
                </a:solidFill>
              </a:rPr>
              <a:t>čase t</a:t>
            </a:r>
          </a:p>
          <a:p>
            <a:pPr marL="514350" indent="-514350">
              <a:buAutoNum type="alphaLcParenR"/>
            </a:pPr>
            <a:r>
              <a:rPr lang="cs-CZ" sz="2800" dirty="0" smtClean="0">
                <a:solidFill>
                  <a:srgbClr val="00001A"/>
                </a:solidFill>
              </a:rPr>
              <a:t>vzdálenosti x od zdroje vlnění</a:t>
            </a:r>
          </a:p>
          <a:p>
            <a:pPr>
              <a:buNone/>
            </a:pPr>
            <a:endParaRPr lang="cs-CZ" b="1" u="sng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pic>
        <p:nvPicPr>
          <p:cNvPr id="8" name="Picture 8" descr="sejmout0138"/>
          <p:cNvPicPr>
            <a:picLocks noChangeAspect="1" noChangeArrowheads="1"/>
          </p:cNvPicPr>
          <p:nvPr/>
        </p:nvPicPr>
        <p:blipFill>
          <a:blip r:embed="rId2">
            <a:lum bright="-45000" contrast="91000"/>
          </a:blip>
          <a:srcRect/>
          <a:stretch>
            <a:fillRect/>
          </a:stretch>
        </p:blipFill>
        <p:spPr bwMode="auto">
          <a:xfrm>
            <a:off x="857224" y="3857628"/>
            <a:ext cx="692948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14488"/>
            <a:ext cx="8786842" cy="4929222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Do bodu M dospěje vlnění za dobu   :                </a:t>
            </a:r>
          </a:p>
          <a:p>
            <a:pPr>
              <a:buNone/>
            </a:pPr>
            <a:r>
              <a:rPr lang="cs-CZ" sz="2800" dirty="0" smtClean="0"/>
              <a:t>Pro kmitání bodu M platí: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Platí: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>
                <a:solidFill>
                  <a:srgbClr val="2FC9FF"/>
                </a:solidFill>
              </a:rPr>
              <a:t>Rovnice postupné vlny</a:t>
            </a:r>
            <a:r>
              <a:rPr lang="cs-CZ" sz="2800" dirty="0" smtClean="0"/>
              <a:t>: 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Výraz                     = fáze vlnění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6643702" y="1500174"/>
          <a:ext cx="1428760" cy="928694"/>
        </p:xfrm>
        <a:graphic>
          <a:graphicData uri="http://schemas.openxmlformats.org/presentationml/2006/ole">
            <p:oleObj spid="_x0000_s97282" name="Rovnice" r:id="rId3" imgW="380880" imgH="393480" progId="Equation.3">
              <p:embed/>
            </p:oleObj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428596" y="2643183"/>
          <a:ext cx="7286676" cy="785818"/>
        </p:xfrm>
        <a:graphic>
          <a:graphicData uri="http://schemas.openxmlformats.org/presentationml/2006/ole">
            <p:oleObj spid="_x0000_s97283" name="Rovnice" r:id="rId4" imgW="2260440" imgH="431640" progId="Equation.3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1428728" y="3571876"/>
          <a:ext cx="1952625" cy="928687"/>
        </p:xfrm>
        <a:graphic>
          <a:graphicData uri="http://schemas.openxmlformats.org/presentationml/2006/ole">
            <p:oleObj spid="_x0000_s97284" name="Rovnice" r:id="rId5" imgW="520560" imgH="393480" progId="Equation.3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428728" y="4429132"/>
          <a:ext cx="2047875" cy="419100"/>
        </p:xfrm>
        <a:graphic>
          <a:graphicData uri="http://schemas.openxmlformats.org/presentationml/2006/ole">
            <p:oleObj spid="_x0000_s97285" name="Rovnice" r:id="rId6" imgW="545760" imgH="177480" progId="Equation.3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4357686" y="4643446"/>
          <a:ext cx="4214842" cy="785818"/>
        </p:xfrm>
        <a:graphic>
          <a:graphicData uri="http://schemas.openxmlformats.org/presentationml/2006/ole">
            <p:oleObj spid="_x0000_s97286" name="Rovnice" r:id="rId7" imgW="1396800" imgH="431640" progId="Equation.3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5929322" y="1857364"/>
          <a:ext cx="476250" cy="328613"/>
        </p:xfrm>
        <a:graphic>
          <a:graphicData uri="http://schemas.openxmlformats.org/presentationml/2006/ole">
            <p:oleObj spid="_x0000_s97287" name="Rovnice" r:id="rId8" imgW="126720" imgH="139680" progId="Equation.3">
              <p:embed/>
            </p:oleObj>
          </a:graphicData>
        </a:graphic>
      </p:graphicFrame>
      <p:pic>
        <p:nvPicPr>
          <p:cNvPr id="12" name="Picture 8" descr="sejmout0138"/>
          <p:cNvPicPr>
            <a:picLocks noChangeAspect="1" noChangeArrowheads="1"/>
          </p:cNvPicPr>
          <p:nvPr/>
        </p:nvPicPr>
        <p:blipFill>
          <a:blip r:embed="rId9">
            <a:lum bright="-35000" contrast="66000"/>
          </a:blip>
          <a:srcRect/>
          <a:stretch>
            <a:fillRect/>
          </a:stretch>
        </p:blipFill>
        <p:spPr bwMode="auto">
          <a:xfrm>
            <a:off x="4857752" y="3429000"/>
            <a:ext cx="3000364" cy="1143008"/>
          </a:xfrm>
          <a:prstGeom prst="rect">
            <a:avLst/>
          </a:prstGeom>
          <a:noFill/>
        </p:spPr>
      </p:pic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1500166" y="5715016"/>
          <a:ext cx="1857388" cy="729682"/>
        </p:xfrm>
        <a:graphic>
          <a:graphicData uri="http://schemas.openxmlformats.org/presentationml/2006/ole">
            <p:oleObj spid="_x0000_s97288" name="Rovnice" r:id="rId10" imgW="749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492922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Interference vlnění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= skládání vlnění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(skládání okamžitých výchylek)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dvě vlnění se stejnou frekvencí, stejným směrem šíření a na sobě nezávislým dráhovým posunem       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amplituda výsledného vlnění je největší v místech, v nichž se vlnění setkávají se </a:t>
            </a:r>
            <a:r>
              <a:rPr lang="cs-CZ" sz="2800" dirty="0" smtClean="0">
                <a:solidFill>
                  <a:srgbClr val="FF0000"/>
                </a:solidFill>
              </a:rPr>
              <a:t>stejnou fází</a:t>
            </a:r>
            <a:r>
              <a:rPr lang="cs-CZ" sz="2800" dirty="0" smtClean="0">
                <a:solidFill>
                  <a:srgbClr val="00001A"/>
                </a:solidFill>
              </a:rPr>
              <a:t>(</a:t>
            </a:r>
            <a:r>
              <a:rPr lang="cs-CZ" sz="2800" dirty="0" smtClean="0">
                <a:solidFill>
                  <a:srgbClr val="00B0F0"/>
                </a:solidFill>
              </a:rPr>
              <a:t>interferenční maximum</a:t>
            </a:r>
            <a:r>
              <a:rPr lang="cs-CZ" sz="2800" dirty="0" smtClean="0">
                <a:solidFill>
                  <a:srgbClr val="00001A"/>
                </a:solidFill>
              </a:rPr>
              <a:t>) a nejmenší(i nulová), v nichž se vlnění setkávají s </a:t>
            </a:r>
            <a:r>
              <a:rPr lang="cs-CZ" sz="2800" dirty="0" smtClean="0">
                <a:solidFill>
                  <a:srgbClr val="FF0000"/>
                </a:solidFill>
              </a:rPr>
              <a:t>opačnou fází </a:t>
            </a:r>
            <a:r>
              <a:rPr lang="cs-CZ" sz="2800" dirty="0" smtClean="0">
                <a:solidFill>
                  <a:srgbClr val="00001A"/>
                </a:solidFill>
              </a:rPr>
              <a:t>(</a:t>
            </a:r>
            <a:r>
              <a:rPr lang="cs-CZ" sz="2800" dirty="0" smtClean="0">
                <a:solidFill>
                  <a:srgbClr val="00B0F0"/>
                </a:solidFill>
              </a:rPr>
              <a:t>interferenční minimum</a:t>
            </a:r>
            <a:r>
              <a:rPr lang="cs-CZ" sz="2800" dirty="0" smtClean="0">
                <a:solidFill>
                  <a:srgbClr val="00001A"/>
                </a:solidFill>
              </a:rPr>
              <a:t>)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pic>
        <p:nvPicPr>
          <p:cNvPr id="98307" name="Picture 3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500594" cy="164307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714348" y="4286256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490063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Interference dvou </a:t>
            </a:r>
          </a:p>
          <a:p>
            <a:pPr marL="0" indent="0">
              <a:buNone/>
            </a:pPr>
            <a:r>
              <a:rPr lang="cs-CZ" sz="2800" dirty="0" smtClean="0"/>
              <a:t>vlnění o stejné </a:t>
            </a:r>
          </a:p>
          <a:p>
            <a:pPr marL="0" indent="0">
              <a:buNone/>
            </a:pPr>
            <a:r>
              <a:rPr lang="cs-CZ" sz="2800" dirty="0" smtClean="0"/>
              <a:t>vlnové délce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el-GR" sz="2800" dirty="0" smtClean="0">
                <a:solidFill>
                  <a:srgbClr val="00B0F0"/>
                </a:solidFill>
              </a:rPr>
              <a:t>λ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smtClean="0"/>
              <a:t>, </a:t>
            </a:r>
          </a:p>
          <a:p>
            <a:pPr marL="0" indent="0">
              <a:buNone/>
            </a:pPr>
            <a:r>
              <a:rPr lang="cs-CZ" sz="2800" dirty="0" smtClean="0"/>
              <a:t>amplitudě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err="1" smtClean="0">
                <a:solidFill>
                  <a:srgbClr val="00B0F0"/>
                </a:solidFill>
              </a:rPr>
              <a:t>y</a:t>
            </a:r>
            <a:r>
              <a:rPr lang="cs-CZ" sz="2800" baseline="-25000" dirty="0" err="1" smtClean="0">
                <a:solidFill>
                  <a:srgbClr val="00B0F0"/>
                </a:solidFill>
              </a:rPr>
              <a:t>m</a:t>
            </a:r>
            <a:r>
              <a:rPr lang="cs-CZ" sz="2800" baseline="-25000" dirty="0" smtClean="0">
                <a:solidFill>
                  <a:srgbClr val="00B0F0"/>
                </a:solidFill>
              </a:rPr>
              <a:t> </a:t>
            </a:r>
            <a:r>
              <a:rPr lang="cs-CZ" sz="2800" dirty="0" smtClean="0"/>
              <a:t>a </a:t>
            </a:r>
          </a:p>
          <a:p>
            <a:pPr marL="0" indent="0">
              <a:buNone/>
            </a:pPr>
            <a:r>
              <a:rPr lang="cs-CZ" sz="2800" dirty="0" smtClean="0"/>
              <a:t>rychlosti </a:t>
            </a:r>
            <a:r>
              <a:rPr lang="cs-CZ" sz="2800" dirty="0" smtClean="0">
                <a:solidFill>
                  <a:srgbClr val="00B0F0"/>
                </a:solidFill>
              </a:rPr>
              <a:t>v</a:t>
            </a:r>
            <a:r>
              <a:rPr lang="cs-CZ" sz="2800" dirty="0" smtClean="0"/>
              <a:t>.</a:t>
            </a:r>
            <a:endParaRPr lang="cs-CZ" sz="2800" b="1" dirty="0" smtClean="0"/>
          </a:p>
          <a:p>
            <a:pPr marL="0" indent="0">
              <a:tabLst>
                <a:tab pos="182563" algn="l"/>
              </a:tabLst>
            </a:pPr>
            <a:r>
              <a:rPr lang="cs-CZ" sz="2800" dirty="0" smtClean="0"/>
              <a:t> zdroje </a:t>
            </a:r>
            <a:r>
              <a:rPr lang="cs-CZ" sz="2800" dirty="0" smtClean="0">
                <a:solidFill>
                  <a:srgbClr val="00B0F0"/>
                </a:solidFill>
              </a:rPr>
              <a:t>Z</a:t>
            </a:r>
            <a:r>
              <a:rPr lang="cs-CZ" sz="2800" baseline="-25000" dirty="0" smtClean="0">
                <a:solidFill>
                  <a:srgbClr val="00B0F0"/>
                </a:solidFill>
              </a:rPr>
              <a:t>1 </a:t>
            </a:r>
            <a:r>
              <a:rPr lang="cs-CZ" sz="2800" dirty="0" smtClean="0"/>
              <a:t>,</a:t>
            </a:r>
            <a:r>
              <a:rPr lang="cs-CZ" sz="2800" baseline="-25000" dirty="0" smtClean="0"/>
              <a:t>  </a:t>
            </a:r>
            <a:r>
              <a:rPr lang="cs-CZ" sz="2800" dirty="0" smtClean="0">
                <a:solidFill>
                  <a:srgbClr val="00B0F0"/>
                </a:solidFill>
              </a:rPr>
              <a:t>Z</a:t>
            </a:r>
            <a:r>
              <a:rPr lang="cs-CZ" sz="2800" baseline="-25000" dirty="0" smtClean="0">
                <a:solidFill>
                  <a:srgbClr val="00B0F0"/>
                </a:solidFill>
              </a:rPr>
              <a:t>2 </a:t>
            </a:r>
            <a:r>
              <a:rPr lang="cs-CZ" sz="2800" dirty="0" smtClean="0"/>
              <a:t>– mají různou polohu, ale kmitají se     	stejnou počáteční fází</a:t>
            </a:r>
          </a:p>
          <a:p>
            <a:pPr marL="0" indent="0"/>
            <a:r>
              <a:rPr lang="cs-CZ" sz="2800" dirty="0" smtClean="0"/>
              <a:t> pro bod </a:t>
            </a:r>
            <a:r>
              <a:rPr lang="cs-CZ" sz="2800" dirty="0" smtClean="0">
                <a:solidFill>
                  <a:srgbClr val="00B0F0"/>
                </a:solidFill>
              </a:rPr>
              <a:t>M</a:t>
            </a:r>
            <a:r>
              <a:rPr lang="cs-CZ" sz="2800" dirty="0" smtClean="0"/>
              <a:t> platí:</a:t>
            </a:r>
          </a:p>
          <a:p>
            <a:pPr marL="0" indent="0"/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3143240" y="5072074"/>
          <a:ext cx="3684588" cy="773113"/>
        </p:xfrm>
        <a:graphic>
          <a:graphicData uri="http://schemas.openxmlformats.org/presentationml/2006/ole">
            <p:oleObj spid="_x0000_s108546" name="Rovnice" r:id="rId3" imgW="1485720" imgH="457200" progId="Equation.3">
              <p:embed/>
            </p:oleObj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3143240" y="5929330"/>
          <a:ext cx="3778250" cy="773113"/>
        </p:xfrm>
        <a:graphic>
          <a:graphicData uri="http://schemas.openxmlformats.org/presentationml/2006/ole">
            <p:oleObj spid="_x0000_s108547" name="Rovnice" r:id="rId4" imgW="1523880" imgH="457200" progId="Equation.3">
              <p:embed/>
            </p:oleObj>
          </a:graphicData>
        </a:graphic>
      </p:graphicFrame>
      <p:pic>
        <p:nvPicPr>
          <p:cNvPr id="8" name="Picture 8" descr="sejmout0139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lum bright="-9000" contrast="27000"/>
          </a:blip>
          <a:srcRect/>
          <a:stretch>
            <a:fillRect/>
          </a:stretch>
        </p:blipFill>
        <p:spPr bwMode="auto">
          <a:xfrm>
            <a:off x="3286084" y="1714488"/>
            <a:ext cx="585791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85778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Výsledek interference závisí na </a:t>
            </a:r>
            <a:r>
              <a:rPr lang="cs-CZ" sz="2800" dirty="0" smtClean="0">
                <a:solidFill>
                  <a:srgbClr val="00B0F0"/>
                </a:solidFill>
              </a:rPr>
              <a:t>fázovém rozdílu </a:t>
            </a:r>
            <a:r>
              <a:rPr lang="cs-CZ" sz="2800" dirty="0" smtClean="0"/>
              <a:t>vlnění </a:t>
            </a:r>
            <a:r>
              <a:rPr lang="el-GR" sz="2800" dirty="0" smtClean="0">
                <a:solidFill>
                  <a:srgbClr val="FF0000"/>
                </a:solidFill>
              </a:rPr>
              <a:t>Δφ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smtClean="0"/>
              <a:t>Platí: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Dráhový rozdíl </a:t>
            </a:r>
            <a:r>
              <a:rPr lang="cs-CZ" sz="2800" dirty="0" smtClean="0">
                <a:solidFill>
                  <a:srgbClr val="00001A"/>
                </a:solidFill>
              </a:rPr>
              <a:t>(posun) </a:t>
            </a:r>
            <a:r>
              <a:rPr lang="cs-CZ" sz="2800" dirty="0" smtClean="0">
                <a:solidFill>
                  <a:srgbClr val="FF0000"/>
                </a:solidFill>
              </a:rPr>
              <a:t>d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/>
              <a:t>vlnění = vzdálenost dvou bodů, v nichž mají obě vlnění stejnou fázi.</a:t>
            </a:r>
          </a:p>
          <a:p>
            <a:pPr marL="0" indent="0">
              <a:buNone/>
            </a:pPr>
            <a:r>
              <a:rPr lang="cs-CZ" sz="2800" dirty="0" smtClean="0"/>
              <a:t>Platí: d=(x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-x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 </a:t>
            </a:r>
          </a:p>
          <a:p>
            <a:pPr marL="0" indent="0">
              <a:buNone/>
            </a:pPr>
            <a:r>
              <a:rPr lang="cs-CZ" sz="2800" dirty="0" smtClean="0"/>
              <a:t>Fázový rozdíl vlnění je přímo úměrný dráhovému rozdílu vlnění.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57158" y="3071810"/>
          <a:ext cx="8470901" cy="773113"/>
        </p:xfrm>
        <a:graphic>
          <a:graphicData uri="http://schemas.openxmlformats.org/presentationml/2006/ole">
            <p:oleObj spid="_x0000_s109570" name="Rovnice" r:id="rId3" imgW="34160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14351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Nejjednodušší postup Interference – grafické sečtení výchylek v jednotlivých bodech.</a:t>
            </a:r>
          </a:p>
          <a:p>
            <a:pPr marL="0" indent="0">
              <a:buNone/>
            </a:pPr>
            <a:r>
              <a:rPr lang="cs-CZ" sz="2800" dirty="0" smtClean="0"/>
              <a:t>Dráhový rozdíl = celistvý počet půlvln interferujících vlnění:</a:t>
            </a:r>
          </a:p>
          <a:p>
            <a:pPr marL="0" indent="0">
              <a:buNone/>
            </a:pPr>
            <a:r>
              <a:rPr lang="cs-CZ" sz="2800" dirty="0" smtClean="0"/>
              <a:t>a) je-li                          , kde k = 0, 1, 2, …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E2002B"/>
                </a:solidFill>
              </a:rPr>
              <a:t>    </a:t>
            </a:r>
            <a:r>
              <a:rPr lang="cs-CZ" sz="2800" dirty="0" smtClean="0">
                <a:solidFill>
                  <a:srgbClr val="FF0000"/>
                </a:solidFill>
              </a:rPr>
              <a:t>interferenční maximum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1500166" y="3429000"/>
          <a:ext cx="2298700" cy="665163"/>
        </p:xfrm>
        <a:graphic>
          <a:graphicData uri="http://schemas.openxmlformats.org/presentationml/2006/ole">
            <p:oleObj spid="_x0000_s110594" name="Rovnice" r:id="rId3" imgW="927000" imgH="393480" progId="Equation.3">
              <p:embed/>
            </p:oleObj>
          </a:graphicData>
        </a:graphic>
      </p:graphicFrame>
      <p:pic>
        <p:nvPicPr>
          <p:cNvPr id="6" name="Picture 8" descr="sejmout0140"/>
          <p:cNvPicPr>
            <a:picLocks noChangeAspect="1" noChangeArrowheads="1"/>
          </p:cNvPicPr>
          <p:nvPr/>
        </p:nvPicPr>
        <p:blipFill>
          <a:blip r:embed="rId4">
            <a:lum bright="-8000" contrast="52000"/>
          </a:blip>
          <a:srcRect/>
          <a:stretch>
            <a:fillRect/>
          </a:stretch>
        </p:blipFill>
        <p:spPr bwMode="auto">
          <a:xfrm>
            <a:off x="785786" y="4572008"/>
            <a:ext cx="7286676" cy="2071702"/>
          </a:xfrm>
          <a:prstGeom prst="rect">
            <a:avLst/>
          </a:prstGeom>
          <a:noFill/>
        </p:spPr>
      </p:pic>
      <p:sp>
        <p:nvSpPr>
          <p:cNvPr id="8" name="Šipka doprava 7"/>
          <p:cNvSpPr/>
          <p:nvPr/>
        </p:nvSpPr>
        <p:spPr>
          <a:xfrm>
            <a:off x="7286644" y="3500438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b) je-li                        , kde k = 0, 1, 2, …</a:t>
            </a:r>
          </a:p>
          <a:p>
            <a:pPr>
              <a:buNone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E2002B"/>
                </a:solidFill>
              </a:rPr>
              <a:t>interferenční minimum</a:t>
            </a:r>
            <a:r>
              <a:rPr lang="cs-CZ" sz="2800" dirty="0" smtClean="0"/>
              <a:t> 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při stejné amplitudě výchylek se vlnění navzájem ruší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1500166" y="1643050"/>
          <a:ext cx="2173287" cy="665162"/>
        </p:xfrm>
        <a:graphic>
          <a:graphicData uri="http://schemas.openxmlformats.org/presentationml/2006/ole">
            <p:oleObj spid="_x0000_s111618" name="Rovnice" r:id="rId3" imgW="876240" imgH="393480" progId="Equation.3">
              <p:embed/>
            </p:oleObj>
          </a:graphicData>
        </a:graphic>
      </p:graphicFrame>
      <p:sp>
        <p:nvSpPr>
          <p:cNvPr id="6" name="Šipka doprava 5"/>
          <p:cNvSpPr/>
          <p:nvPr/>
        </p:nvSpPr>
        <p:spPr>
          <a:xfrm>
            <a:off x="7143768" y="1785926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sejmout0140b"/>
          <p:cNvPicPr>
            <a:picLocks noChangeAspect="1" noChangeArrowheads="1"/>
          </p:cNvPicPr>
          <p:nvPr/>
        </p:nvPicPr>
        <p:blipFill>
          <a:blip r:embed="rId4">
            <a:lum bright="-44000" contrast="65000"/>
          </a:blip>
          <a:srcRect/>
          <a:stretch>
            <a:fillRect/>
          </a:stretch>
        </p:blipFill>
        <p:spPr bwMode="auto">
          <a:xfrm>
            <a:off x="500034" y="2786058"/>
            <a:ext cx="742955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7207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Odraz vlnění v řadě bodů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nastává na konci řady bodů, kterou se šíří postupné vlnění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Odráží se:</a:t>
            </a:r>
          </a:p>
          <a:p>
            <a:pPr marL="514350" indent="-514350">
              <a:buAutoNum type="alphaLcParenR"/>
            </a:pPr>
            <a:r>
              <a:rPr lang="cs-CZ" sz="2800" dirty="0" smtClean="0">
                <a:solidFill>
                  <a:srgbClr val="00001A"/>
                </a:solidFill>
              </a:rPr>
              <a:t>na pevném konci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s </a:t>
            </a:r>
            <a:r>
              <a:rPr lang="cs-CZ" sz="2800" dirty="0" smtClean="0">
                <a:solidFill>
                  <a:srgbClr val="FF0000"/>
                </a:solidFill>
              </a:rPr>
              <a:t>opačnou fází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b) na volném konci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se </a:t>
            </a:r>
            <a:r>
              <a:rPr lang="cs-CZ" sz="2800" dirty="0" smtClean="0">
                <a:solidFill>
                  <a:srgbClr val="FF0000"/>
                </a:solidFill>
              </a:rPr>
              <a:t>stejnou fází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pic>
        <p:nvPicPr>
          <p:cNvPr id="5" name="Picture 7" descr="sejmout014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-11000" contrast="83000"/>
          </a:blip>
          <a:srcRect/>
          <a:stretch>
            <a:fillRect/>
          </a:stretch>
        </p:blipFill>
        <p:spPr bwMode="auto">
          <a:xfrm>
            <a:off x="4000496" y="2786058"/>
            <a:ext cx="400052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Stojaté vlnění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Vzniká interferencí dvou vlnění: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a) o stejné frekvenci a amplitudě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b) postupující v opačných směrech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body ve stojaté vlně kmitají se </a:t>
            </a:r>
            <a:r>
              <a:rPr lang="cs-CZ" sz="2800" dirty="0" smtClean="0">
                <a:solidFill>
                  <a:srgbClr val="FF0000"/>
                </a:solidFill>
              </a:rPr>
              <a:t>stejnou (opačnou) fází</a:t>
            </a:r>
            <a:r>
              <a:rPr lang="cs-CZ" sz="2800" dirty="0" smtClean="0">
                <a:solidFill>
                  <a:srgbClr val="00001A"/>
                </a:solidFill>
              </a:rPr>
              <a:t> a s </a:t>
            </a:r>
            <a:r>
              <a:rPr lang="cs-CZ" sz="2800" dirty="0" smtClean="0">
                <a:solidFill>
                  <a:srgbClr val="FF0000"/>
                </a:solidFill>
              </a:rPr>
              <a:t>různou amplitudou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v místě největší amplitudy je</a:t>
            </a:r>
            <a:r>
              <a:rPr lang="cs-CZ" sz="2800" dirty="0" smtClean="0">
                <a:solidFill>
                  <a:srgbClr val="FF0000"/>
                </a:solidFill>
              </a:rPr>
              <a:t> kmitna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bod v klidu je </a:t>
            </a:r>
            <a:r>
              <a:rPr lang="cs-CZ" sz="2800" dirty="0" smtClean="0">
                <a:solidFill>
                  <a:srgbClr val="FF0000"/>
                </a:solidFill>
              </a:rPr>
              <a:t>uzel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stojatým vlněním </a:t>
            </a:r>
            <a:r>
              <a:rPr lang="cs-CZ" sz="2800" dirty="0" smtClean="0">
                <a:solidFill>
                  <a:srgbClr val="FF0000"/>
                </a:solidFill>
              </a:rPr>
              <a:t>se nepřenáší energie</a:t>
            </a:r>
          </a:p>
          <a:p>
            <a:pPr>
              <a:buNone/>
            </a:pP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358246" cy="5143512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 smtClean="0"/>
              <a:t>Superpozice dvou stejných vlnění postupujících opačným směrem proti sobě:</a:t>
            </a:r>
          </a:p>
          <a:p>
            <a:pPr marL="0" indent="0">
              <a:buNone/>
            </a:pPr>
            <a:r>
              <a:rPr lang="cs-CZ" sz="2800" dirty="0" smtClean="0"/>
              <a:t>kmitna M</a:t>
            </a:r>
          </a:p>
          <a:p>
            <a:pPr marL="0" indent="0">
              <a:buNone/>
            </a:pPr>
            <a:r>
              <a:rPr lang="cs-CZ" sz="2800" dirty="0" smtClean="0"/>
              <a:t>uzel </a:t>
            </a:r>
            <a:r>
              <a:rPr lang="cs-CZ" sz="2800" b="1" dirty="0" smtClean="0"/>
              <a:t>·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Dvě kmitny (</a:t>
            </a:r>
            <a:r>
              <a:rPr lang="cs-CZ" dirty="0" smtClean="0"/>
              <a:t>uzly)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/>
              <a:t>jsou vzdáleny </a:t>
            </a:r>
            <a:r>
              <a:rPr lang="el-GR" sz="2800" dirty="0" smtClean="0"/>
              <a:t>λ</a:t>
            </a:r>
            <a:r>
              <a:rPr lang="cs-CZ" sz="2800" dirty="0" smtClean="0"/>
              <a:t>/2.</a:t>
            </a:r>
          </a:p>
          <a:p>
            <a:pPr marL="0" indent="0">
              <a:buNone/>
            </a:pPr>
            <a:r>
              <a:rPr lang="cs-CZ" sz="2800" dirty="0" smtClean="0"/>
              <a:t>Uzel a kmitna jsou</a:t>
            </a:r>
          </a:p>
          <a:p>
            <a:pPr marL="0" indent="0">
              <a:buNone/>
            </a:pPr>
            <a:r>
              <a:rPr lang="cs-CZ" sz="2800" dirty="0" smtClean="0"/>
              <a:t>vzdáleny </a:t>
            </a:r>
            <a:r>
              <a:rPr lang="el-GR" sz="2800" dirty="0" smtClean="0"/>
              <a:t>λ</a:t>
            </a:r>
            <a:r>
              <a:rPr lang="cs-CZ" sz="2800" dirty="0" smtClean="0"/>
              <a:t>/4.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pic>
        <p:nvPicPr>
          <p:cNvPr id="5" name="Picture 6" descr="sejmout014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1000" contrast="66000"/>
          </a:blip>
          <a:srcRect/>
          <a:stretch>
            <a:fillRect/>
          </a:stretch>
        </p:blipFill>
        <p:spPr bwMode="auto">
          <a:xfrm>
            <a:off x="3643306" y="2571744"/>
            <a:ext cx="4214842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786346"/>
          </a:xfrm>
        </p:spPr>
        <p:txBody>
          <a:bodyPr/>
          <a:lstStyle/>
          <a:p>
            <a:pPr>
              <a:buClr>
                <a:srgbClr val="00B0F0"/>
              </a:buClr>
              <a:tabLst>
                <a:tab pos="444500" algn="l"/>
              </a:tabLst>
            </a:pPr>
            <a:r>
              <a:rPr lang="cs-CZ" dirty="0" smtClean="0">
                <a:solidFill>
                  <a:srgbClr val="00B0F0"/>
                </a:solidFill>
                <a:latin typeface="Arial" charset="0"/>
              </a:rPr>
              <a:t> kmit </a:t>
            </a:r>
            <a:r>
              <a:rPr lang="cs-CZ" dirty="0" smtClean="0">
                <a:solidFill>
                  <a:srgbClr val="00001A"/>
                </a:solidFill>
                <a:latin typeface="Arial" charset="0"/>
              </a:rPr>
              <a:t>= 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periodicky se opakující část 	kmitavého pohybu</a:t>
            </a:r>
          </a:p>
          <a:p>
            <a:pPr>
              <a:tabLst>
                <a:tab pos="1698625" algn="l"/>
              </a:tabLst>
            </a:pPr>
            <a:r>
              <a:rPr lang="cs-CZ" dirty="0" smtClean="0">
                <a:solidFill>
                  <a:srgbClr val="00B0F0"/>
                </a:solidFill>
                <a:latin typeface="Arial" charset="0"/>
              </a:rPr>
              <a:t>kyv 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= polovina kmitu</a:t>
            </a:r>
          </a:p>
          <a:p>
            <a:r>
              <a:rPr lang="cs-CZ" dirty="0" smtClean="0">
                <a:solidFill>
                  <a:srgbClr val="00B0F0"/>
                </a:solidFill>
                <a:latin typeface="Arial" charset="0"/>
              </a:rPr>
              <a:t>Perioda </a:t>
            </a:r>
            <a:r>
              <a:rPr lang="cs-CZ" i="1" dirty="0" smtClean="0">
                <a:solidFill>
                  <a:srgbClr val="00B0F0"/>
                </a:solidFill>
                <a:latin typeface="Arial" charset="0"/>
              </a:rPr>
              <a:t>T 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= doba, za kterou oscilátor vykoná jeden kmit</a:t>
            </a:r>
          </a:p>
          <a:p>
            <a:r>
              <a:rPr lang="cs-CZ" dirty="0" smtClean="0">
                <a:solidFill>
                  <a:srgbClr val="00B0F0"/>
                </a:solidFill>
                <a:latin typeface="Arial" charset="0"/>
              </a:rPr>
              <a:t>frekvence f </a:t>
            </a:r>
            <a:r>
              <a:rPr lang="cs-CZ" dirty="0" smtClean="0">
                <a:latin typeface="Arial" charset="0"/>
              </a:rPr>
              <a:t>(kmitočet) 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= počet kmitů za jednu sekundu. </a:t>
            </a:r>
          </a:p>
          <a:p>
            <a:pPr>
              <a:buNone/>
            </a:pP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   Platí:</a:t>
            </a:r>
            <a:br>
              <a:rPr lang="cs-CZ" dirty="0" smtClean="0">
                <a:solidFill>
                  <a:schemeClr val="tx2"/>
                </a:solidFill>
                <a:latin typeface="Arial" charset="0"/>
              </a:rPr>
            </a:br>
            <a:endParaRPr lang="cs-CZ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000232" y="5429264"/>
          <a:ext cx="1357322" cy="1000132"/>
        </p:xfrm>
        <a:graphic>
          <a:graphicData uri="http://schemas.openxmlformats.org/presentationml/2006/ole">
            <p:oleObj spid="_x0000_s26626" name="Rovnice" r:id="rId3" imgW="431640" imgH="393480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786182" y="5500702"/>
          <a:ext cx="2843212" cy="931862"/>
        </p:xfrm>
        <a:graphic>
          <a:graphicData uri="http://schemas.openxmlformats.org/presentationml/2006/ole">
            <p:oleObj spid="_x0000_s26630" name="Rovnice" r:id="rId4" imgW="1206360" imgH="393480" progId="Equation.3">
              <p:embed/>
            </p:oleObj>
          </a:graphicData>
        </a:graphic>
      </p:graphicFrame>
      <p:pic>
        <p:nvPicPr>
          <p:cNvPr id="26631" name="Picture 7" descr="C:\Documents and Settings\mat\Dokumenty\Obrázky\imagesCAU9LLDX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lum bright="-28000" contrast="60000"/>
          </a:blip>
          <a:srcRect/>
          <a:stretch>
            <a:fillRect/>
          </a:stretch>
        </p:blipFill>
        <p:spPr bwMode="auto">
          <a:xfrm>
            <a:off x="7429520" y="1643050"/>
            <a:ext cx="150019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29222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/>
              <a:t>Rozdíly mezi stojatým a postupným vlnění: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1.   </a:t>
            </a:r>
            <a:r>
              <a:rPr lang="cs-CZ" sz="2800" u="sng" dirty="0" smtClean="0">
                <a:solidFill>
                  <a:srgbClr val="00B0F0"/>
                </a:solidFill>
              </a:rPr>
              <a:t>Postupné vlnění</a:t>
            </a:r>
            <a:r>
              <a:rPr lang="cs-CZ" sz="2800" dirty="0" smtClean="0">
                <a:solidFill>
                  <a:srgbClr val="00B0F0"/>
                </a:solidFill>
              </a:rPr>
              <a:t> 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všechny body kmitají se stejnou amplitudou, ale různou fází, která je funkcí času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každý následující bod dosahuje stejné výchylky později než bod předcházející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 fáze vlnění se šíří rychlostí </a:t>
            </a:r>
            <a:r>
              <a:rPr lang="cs-CZ" sz="2800" dirty="0" smtClean="0">
                <a:solidFill>
                  <a:srgbClr val="FF0000"/>
                </a:solidFill>
              </a:rPr>
              <a:t>v</a:t>
            </a:r>
            <a:r>
              <a:rPr lang="cs-CZ" sz="2800" dirty="0" smtClean="0"/>
              <a:t> = </a:t>
            </a:r>
            <a:r>
              <a:rPr lang="cs-CZ" sz="2800" dirty="0" smtClean="0">
                <a:solidFill>
                  <a:srgbClr val="FF0000"/>
                </a:solidFill>
              </a:rPr>
              <a:t>fázová rychlost vlnění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postupným vlněním se přenáší en</a:t>
            </a:r>
            <a:r>
              <a:rPr lang="cs-CZ" dirty="0" smtClean="0"/>
              <a:t>ergie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příčné x podélné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Wingdings" pitchFamily="2" charset="2"/>
              <a:buChar char="Ø"/>
            </a:pPr>
            <a:endParaRPr lang="cs-CZ" dirty="0" smtClean="0"/>
          </a:p>
          <a:p>
            <a:pPr marL="514350" indent="-51435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AutoNum type="arabicPeriod" startAt="2"/>
            </a:pPr>
            <a:r>
              <a:rPr lang="cs-CZ" sz="2800" u="sng" dirty="0" smtClean="0">
                <a:solidFill>
                  <a:srgbClr val="00B0F0"/>
                </a:solidFill>
              </a:rPr>
              <a:t>Stojaté vlnění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všechny body mezi dvěma uzly kmitají se stejnou fází, ale s různou amplitudou závislou na poloze bodu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energie se nepřenáší            dochází k  periodické změně potenciální energie pružnosti částic v kinetickou a naopak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1A"/>
                </a:solidFill>
              </a:rPr>
              <a:t>příčné x podélné (zhuštění částic v kmitnách, nekmitají v uzlech)</a:t>
            </a:r>
          </a:p>
          <a:p>
            <a:pPr marL="514350" indent="-514350">
              <a:buFont typeface="Wingdings" pitchFamily="2" charset="2"/>
              <a:buChar char="Ø"/>
            </a:pPr>
            <a:endParaRPr lang="cs-CZ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286248" y="3643314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43052"/>
            <a:ext cx="8572560" cy="5114948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Příklady stojatého vlnění: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Strunné nástroje </a:t>
            </a:r>
            <a:r>
              <a:rPr lang="cs-CZ" sz="2800" dirty="0" smtClean="0"/>
              <a:t>(housle, kytara) –</a:t>
            </a:r>
          </a:p>
          <a:p>
            <a:pPr>
              <a:buNone/>
            </a:pPr>
            <a:r>
              <a:rPr lang="cs-CZ" sz="2800" dirty="0" smtClean="0"/>
              <a:t>zdrojem zvuku </a:t>
            </a:r>
            <a:r>
              <a:rPr lang="cs-CZ" sz="2800" dirty="0" smtClean="0">
                <a:solidFill>
                  <a:srgbClr val="FF0000"/>
                </a:solidFill>
              </a:rPr>
              <a:t>příčné</a:t>
            </a:r>
            <a:r>
              <a:rPr lang="cs-CZ" sz="2800" dirty="0" smtClean="0"/>
              <a:t> </a:t>
            </a:r>
          </a:p>
          <a:p>
            <a:pPr>
              <a:buNone/>
            </a:pPr>
            <a:r>
              <a:rPr lang="cs-CZ" sz="2800" dirty="0" smtClean="0"/>
              <a:t>stojaté vlnění </a:t>
            </a:r>
          </a:p>
          <a:p>
            <a:pPr>
              <a:buNone/>
            </a:pPr>
            <a:r>
              <a:rPr lang="cs-CZ" sz="2800" dirty="0" smtClean="0"/>
              <a:t>struny</a:t>
            </a:r>
            <a:r>
              <a:rPr lang="cs-CZ" sz="2800" dirty="0" smtClean="0">
                <a:solidFill>
                  <a:srgbClr val="00001A"/>
                </a:solidFill>
              </a:rPr>
              <a:t>.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Dechové nástroje </a:t>
            </a:r>
            <a:r>
              <a:rPr lang="cs-CZ" sz="2800" dirty="0" smtClean="0"/>
              <a:t>(trubka, klarinet) – </a:t>
            </a:r>
          </a:p>
          <a:p>
            <a:pPr>
              <a:buNone/>
            </a:pPr>
            <a:r>
              <a:rPr lang="cs-CZ" sz="2800" dirty="0" smtClean="0"/>
              <a:t>zdrojem zvuku </a:t>
            </a:r>
            <a:r>
              <a:rPr lang="cs-CZ" sz="2800" dirty="0" smtClean="0">
                <a:solidFill>
                  <a:srgbClr val="FF0000"/>
                </a:solidFill>
              </a:rPr>
              <a:t>podélné</a:t>
            </a:r>
            <a:r>
              <a:rPr lang="cs-CZ" sz="2800" dirty="0" smtClean="0"/>
              <a:t> stojaté vlnění </a:t>
            </a:r>
          </a:p>
          <a:p>
            <a:pPr>
              <a:buNone/>
            </a:pPr>
            <a:r>
              <a:rPr lang="cs-CZ" sz="2800" dirty="0" smtClean="0"/>
              <a:t>vzduchového sloupce v duté části </a:t>
            </a:r>
          </a:p>
          <a:p>
            <a:pPr>
              <a:buNone/>
            </a:pPr>
            <a:r>
              <a:rPr lang="cs-CZ" sz="2800" dirty="0" smtClean="0"/>
              <a:t>nástroje =</a:t>
            </a:r>
            <a:r>
              <a:rPr lang="cs-CZ" sz="2800" dirty="0" smtClean="0">
                <a:solidFill>
                  <a:srgbClr val="FF0000"/>
                </a:solidFill>
              </a:rPr>
              <a:t> chvění.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pic>
        <p:nvPicPr>
          <p:cNvPr id="113666" name="Picture 2" descr="C:\Documents and Settings\mat\Dokumenty\Obrázky\imagesCAMW5P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857364"/>
            <a:ext cx="2114550" cy="2000264"/>
          </a:xfrm>
          <a:prstGeom prst="rect">
            <a:avLst/>
          </a:prstGeom>
          <a:noFill/>
        </p:spPr>
      </p:pic>
      <p:pic>
        <p:nvPicPr>
          <p:cNvPr id="113667" name="Picture 3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8934"/>
            <a:ext cx="2571768" cy="1214446"/>
          </a:xfrm>
          <a:prstGeom prst="rect">
            <a:avLst/>
          </a:prstGeom>
          <a:noFill/>
        </p:spPr>
      </p:pic>
      <p:pic>
        <p:nvPicPr>
          <p:cNvPr id="113669" name="Picture 5" descr="C:\Documents and Settings\mat\Dokumenty\Obrázky\imagesCABGPUF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256"/>
            <a:ext cx="2857488" cy="1571636"/>
          </a:xfrm>
          <a:prstGeom prst="rect">
            <a:avLst/>
          </a:prstGeom>
          <a:noFill/>
        </p:spPr>
      </p:pic>
      <p:pic>
        <p:nvPicPr>
          <p:cNvPr id="113672" name="Picture 8" descr="C:\Documents and Settings\mat\Dokumenty\Obrázky\imagesCAXT0P6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786454"/>
            <a:ext cx="257176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u="sng" dirty="0" smtClean="0">
                <a:solidFill>
                  <a:srgbClr val="00B0F0"/>
                </a:solidFill>
              </a:rPr>
              <a:t>Chvění mechanických soustav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= zvláštní případ stojatého vlnění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Vzniká: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v tělesech v důsledku interference vlnění, které se odráží uvnitř tělesa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jen při určitých frekvencích, které jsou celistvými násobky základní frekvence určené geometrickými rozměry tělesa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6" cy="5143512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a) struna – pevné konce</a:t>
            </a:r>
          </a:p>
          <a:p>
            <a:pPr>
              <a:buNone/>
            </a:pPr>
            <a:r>
              <a:rPr lang="cs-CZ" sz="2800" dirty="0" smtClean="0"/>
              <a:t>b) struna – pevné konce + </a:t>
            </a:r>
          </a:p>
          <a:p>
            <a:pPr>
              <a:buNone/>
            </a:pPr>
            <a:r>
              <a:rPr lang="cs-CZ" sz="2800" dirty="0" smtClean="0"/>
              <a:t>    dvojnásobná frekvence</a:t>
            </a:r>
          </a:p>
          <a:p>
            <a:pPr>
              <a:buNone/>
            </a:pPr>
            <a:r>
              <a:rPr lang="cs-CZ" sz="2800" dirty="0" smtClean="0"/>
              <a:t>c) tyč s volnými konci</a:t>
            </a:r>
          </a:p>
          <a:p>
            <a:pPr>
              <a:buNone/>
            </a:pPr>
            <a:r>
              <a:rPr lang="cs-CZ" sz="2800" dirty="0" smtClean="0"/>
              <a:t>d) tyč s volnými konci +</a:t>
            </a:r>
          </a:p>
          <a:p>
            <a:pPr>
              <a:buNone/>
            </a:pPr>
            <a:r>
              <a:rPr lang="cs-CZ" sz="2800" dirty="0" smtClean="0"/>
              <a:t>    liché násobky frekvence</a:t>
            </a:r>
          </a:p>
          <a:p>
            <a:pPr>
              <a:buNone/>
            </a:pPr>
            <a:r>
              <a:rPr lang="cs-CZ" sz="2800" dirty="0" smtClean="0"/>
              <a:t>e) pružné těleso – jeden konec </a:t>
            </a:r>
          </a:p>
          <a:p>
            <a:pPr>
              <a:buNone/>
            </a:pPr>
            <a:r>
              <a:rPr lang="cs-CZ" sz="2800" dirty="0" smtClean="0"/>
              <a:t>    volný, druhý pevný</a:t>
            </a:r>
          </a:p>
          <a:p>
            <a:pPr>
              <a:buNone/>
            </a:pPr>
            <a:r>
              <a:rPr lang="cs-CZ" sz="2800" dirty="0" smtClean="0"/>
              <a:t>f) pružné těleso – jeden konec </a:t>
            </a:r>
          </a:p>
          <a:p>
            <a:pPr>
              <a:buNone/>
            </a:pPr>
            <a:r>
              <a:rPr lang="cs-CZ" sz="2800" dirty="0" smtClean="0"/>
              <a:t>   volný, druhý pevný + liché násobky frekvence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5" name="Picture 8" descr="sejmout014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8000" contrast="18000"/>
          </a:blip>
          <a:srcRect/>
          <a:stretch>
            <a:fillRect/>
          </a:stretch>
        </p:blipFill>
        <p:spPr bwMode="auto">
          <a:xfrm>
            <a:off x="5357818" y="1714488"/>
            <a:ext cx="364333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714907"/>
          </a:xfrm>
        </p:spPr>
        <p:txBody>
          <a:bodyPr/>
          <a:lstStyle/>
          <a:p>
            <a:pPr>
              <a:buNone/>
            </a:pPr>
            <a:r>
              <a:rPr lang="cs-CZ" sz="2800" dirty="0" err="1" smtClean="0">
                <a:solidFill>
                  <a:srgbClr val="2FC9FF"/>
                </a:solidFill>
              </a:rPr>
              <a:t>Chladniho</a:t>
            </a:r>
            <a:r>
              <a:rPr lang="cs-CZ" sz="2800" dirty="0" smtClean="0">
                <a:solidFill>
                  <a:srgbClr val="2FC9FF"/>
                </a:solidFill>
              </a:rPr>
              <a:t> obrazce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= chvění desek různého tvaru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v uzlech - částice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Užití: konstrukce elektroakustických    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zařízení(membrány reproduktorů, sluchátek,   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mikrofonů atd.)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114690" name="Picture 2" descr="C:\Documents and Settings\mat\Dokumenty\Obrázky\imagesCAPD2FJ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5000" contrast="40000"/>
          </a:blip>
          <a:srcRect/>
          <a:stretch>
            <a:fillRect/>
          </a:stretch>
        </p:blipFill>
        <p:spPr bwMode="auto">
          <a:xfrm>
            <a:off x="6572264" y="1142984"/>
            <a:ext cx="2000264" cy="2643206"/>
          </a:xfrm>
          <a:prstGeom prst="rect">
            <a:avLst/>
          </a:prstGeom>
          <a:noFill/>
        </p:spPr>
      </p:pic>
      <p:pic>
        <p:nvPicPr>
          <p:cNvPr id="114691" name="Picture 3" descr="C:\Documents and Settings\mat\Dokumenty\Obrázky\imagesCAR3XXK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-33000" contrast="38000"/>
          </a:blip>
          <a:srcRect/>
          <a:stretch>
            <a:fillRect/>
          </a:stretch>
        </p:blipFill>
        <p:spPr bwMode="auto">
          <a:xfrm>
            <a:off x="4143372" y="4357694"/>
            <a:ext cx="407196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4857784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Vlnění v izotropním prostředí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izotropní prostředí </a:t>
            </a:r>
            <a:r>
              <a:rPr lang="cs-CZ" sz="2800" dirty="0" smtClean="0">
                <a:solidFill>
                  <a:srgbClr val="00001A"/>
                </a:solidFill>
              </a:rPr>
              <a:t>– šíření vlnění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má ve všech bodech a směrech stejné vlastnosti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vlnoplocha</a:t>
            </a:r>
            <a:r>
              <a:rPr lang="cs-CZ" sz="2800" dirty="0" smtClean="0">
                <a:solidFill>
                  <a:srgbClr val="00001A"/>
                </a:solidFill>
              </a:rPr>
              <a:t> = plocha, jejíž body kmitají  se stejnou fází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paprsek</a:t>
            </a:r>
            <a:r>
              <a:rPr lang="cs-CZ" sz="2800" dirty="0" smtClean="0">
                <a:solidFill>
                  <a:srgbClr val="00001A"/>
                </a:solidFill>
              </a:rPr>
              <a:t>(kolmice k vlnoploše) – určuje směr šíření vlnění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bodový zdroj </a:t>
            </a:r>
            <a:r>
              <a:rPr lang="cs-CZ" sz="2800" dirty="0" smtClean="0">
                <a:solidFill>
                  <a:srgbClr val="00001A"/>
                </a:solidFill>
              </a:rPr>
              <a:t>vlnění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rovinná vlnoplocha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pic>
        <p:nvPicPr>
          <p:cNvPr id="5" name="Picture 7" descr="sejmout0144"/>
          <p:cNvPicPr>
            <a:picLocks noChangeAspect="1" noChangeArrowheads="1"/>
          </p:cNvPicPr>
          <p:nvPr/>
        </p:nvPicPr>
        <p:blipFill>
          <a:blip r:embed="rId2" cstate="print">
            <a:lum bright="-26000" contrast="37000"/>
          </a:blip>
          <a:srcRect/>
          <a:stretch>
            <a:fillRect/>
          </a:stretch>
        </p:blipFill>
        <p:spPr bwMode="auto">
          <a:xfrm>
            <a:off x="6429388" y="1214422"/>
            <a:ext cx="2500298" cy="1643074"/>
          </a:xfrm>
          <a:prstGeom prst="rect">
            <a:avLst/>
          </a:prstGeom>
          <a:noFill/>
        </p:spPr>
      </p:pic>
      <p:pic>
        <p:nvPicPr>
          <p:cNvPr id="6" name="Picture 6" descr="sejmout0144a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-45000" contrast="61000"/>
          </a:blip>
          <a:srcRect/>
          <a:stretch>
            <a:fillRect/>
          </a:stretch>
        </p:blipFill>
        <p:spPr bwMode="auto">
          <a:xfrm>
            <a:off x="3857620" y="4714884"/>
            <a:ext cx="442915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454525"/>
          </a:xfrm>
        </p:spPr>
        <p:txBody>
          <a:bodyPr/>
          <a:lstStyle/>
          <a:p>
            <a:pPr>
              <a:buNone/>
            </a:pPr>
            <a:r>
              <a:rPr lang="cs-CZ" dirty="0" err="1" smtClean="0">
                <a:solidFill>
                  <a:srgbClr val="00B0F0"/>
                </a:solidFill>
              </a:rPr>
              <a:t>Huygensův</a:t>
            </a:r>
            <a:r>
              <a:rPr lang="cs-CZ" dirty="0" smtClean="0">
                <a:solidFill>
                  <a:srgbClr val="00B0F0"/>
                </a:solidFill>
              </a:rPr>
              <a:t> princip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vlnění vycházející  ze zdroje Z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vytvoří vlnoplochu V</a:t>
            </a:r>
            <a:r>
              <a:rPr lang="cs-CZ" sz="2800" baseline="-25000" dirty="0" smtClean="0">
                <a:solidFill>
                  <a:srgbClr val="00001A"/>
                </a:solidFill>
              </a:rPr>
              <a:t>1</a:t>
            </a:r>
            <a:r>
              <a:rPr lang="cs-CZ" sz="2800" dirty="0" smtClean="0">
                <a:solidFill>
                  <a:srgbClr val="00001A"/>
                </a:solidFill>
              </a:rPr>
              <a:t> = zdroj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elementárních vlnění EV           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navzájem se interferují    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interferencí se ruší ve všech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bodem mimo vnější obálku všech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elementárních vlnoploch = nová vlnoplocha V</a:t>
            </a:r>
            <a:r>
              <a:rPr lang="cs-CZ" sz="2800" baseline="-25000" dirty="0" smtClean="0">
                <a:solidFill>
                  <a:srgbClr val="00001A"/>
                </a:solidFill>
              </a:rPr>
              <a:t>2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pic>
        <p:nvPicPr>
          <p:cNvPr id="7" name="Picture 8" descr="sejmout014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9000" contrast="83000"/>
          </a:blip>
          <a:srcRect/>
          <a:stretch>
            <a:fillRect/>
          </a:stretch>
        </p:blipFill>
        <p:spPr bwMode="auto">
          <a:xfrm>
            <a:off x="6072198" y="1714488"/>
            <a:ext cx="307180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85778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err="1" smtClean="0">
                <a:solidFill>
                  <a:srgbClr val="00B0F0"/>
                </a:solidFill>
              </a:rPr>
              <a:t>Huygensův</a:t>
            </a:r>
            <a:r>
              <a:rPr lang="cs-CZ" sz="2800" dirty="0" smtClean="0">
                <a:solidFill>
                  <a:srgbClr val="00B0F0"/>
                </a:solidFill>
              </a:rPr>
              <a:t> princip: </a:t>
            </a:r>
            <a:r>
              <a:rPr lang="cs-CZ" sz="2800" i="1" dirty="0" smtClean="0"/>
              <a:t>Každý bod vlnoplochy, do něhož dospělo vlnění v určitém okamžiku, můžeme pokládat za zdroj elementárního vlnění, které se z něho šíří v elementárních vlnoplochách. Vlnoplocha v dalším časovém okamžiku je vnější obalová plocha všech elementárních vlnoploch.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Christian </a:t>
            </a:r>
            <a:r>
              <a:rPr lang="cs-CZ" sz="2800" dirty="0" err="1" smtClean="0">
                <a:solidFill>
                  <a:srgbClr val="00B0F0"/>
                </a:solidFill>
              </a:rPr>
              <a:t>Huygens</a:t>
            </a:r>
            <a:r>
              <a:rPr lang="cs-CZ" sz="2800" dirty="0" smtClean="0">
                <a:solidFill>
                  <a:srgbClr val="00B0F0"/>
                </a:solidFill>
              </a:rPr>
              <a:t> (1629 – 1695)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vlastnosti světla - zvláštní druh vlnění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princip šíření světla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800" dirty="0" smtClean="0"/>
              <a:t>geometrie, pravděpodobnost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pic>
        <p:nvPicPr>
          <p:cNvPr id="113666" name="Picture 2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86256"/>
            <a:ext cx="1847850" cy="240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Odraz vlnění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 = rozměrná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neprostupná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překážka</a:t>
            </a:r>
          </a:p>
          <a:p>
            <a:pPr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Z = zdroj vlnění</a:t>
            </a:r>
          </a:p>
          <a:p>
            <a:pPr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Z´ = zdánlivý obraz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bodu Z</a:t>
            </a:r>
          </a:p>
          <a:p>
            <a:pPr>
              <a:buNone/>
            </a:pPr>
            <a:endParaRPr lang="cs-CZ" b="1" u="sng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pic>
        <p:nvPicPr>
          <p:cNvPr id="5" name="Picture 8" descr="sejmout014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5000" contrast="24000"/>
          </a:blip>
          <a:srcRect/>
          <a:stretch>
            <a:fillRect/>
          </a:stretch>
        </p:blipFill>
        <p:spPr bwMode="auto">
          <a:xfrm>
            <a:off x="3500430" y="2143116"/>
            <a:ext cx="50006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Příklady frekvencí periodických dějů: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lidské srdce: </a:t>
            </a:r>
            <a:r>
              <a:rPr lang="cs-CZ" sz="2800" dirty="0" smtClean="0"/>
              <a:t>1,25 Hz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střídavý proud v elektrické síti: </a:t>
            </a:r>
            <a:r>
              <a:rPr lang="cs-CZ" sz="2800" dirty="0" smtClean="0"/>
              <a:t>50 Hz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zvuk: </a:t>
            </a:r>
            <a:r>
              <a:rPr lang="cs-CZ" sz="2800" dirty="0" smtClean="0"/>
              <a:t>16 Hz – 16 kHz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signály rozhlasových vysílačů: </a:t>
            </a:r>
          </a:p>
          <a:p>
            <a:pPr>
              <a:buNone/>
            </a:pPr>
            <a:r>
              <a:rPr lang="cs-CZ" sz="2800" dirty="0" smtClean="0"/>
              <a:t>   150 kHz(dlouhé vlny) – 100 MHz(VKV)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frekvenční pásmo mobilních telefonů: </a:t>
            </a:r>
            <a:r>
              <a:rPr lang="cs-CZ" sz="2800" dirty="0" smtClean="0"/>
              <a:t>9.10</a:t>
            </a:r>
            <a:r>
              <a:rPr lang="cs-CZ" sz="2800" baseline="30000" dirty="0" smtClean="0"/>
              <a:t>8 </a:t>
            </a:r>
            <a:r>
              <a:rPr lang="cs-CZ" sz="2800" dirty="0" smtClean="0"/>
              <a:t>Hz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signál družicové televize: </a:t>
            </a:r>
            <a:r>
              <a:rPr lang="cs-CZ" sz="2800" dirty="0" smtClean="0"/>
              <a:t>10</a:t>
            </a:r>
            <a:r>
              <a:rPr lang="cs-CZ" sz="2800" baseline="30000" dirty="0" smtClean="0"/>
              <a:t>11 </a:t>
            </a:r>
            <a:r>
              <a:rPr lang="cs-CZ" sz="2800" dirty="0" smtClean="0"/>
              <a:t>Hz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Odraz rovinné vlnoplochy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pic>
        <p:nvPicPr>
          <p:cNvPr id="5" name="Picture 8" descr="sejmout014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1000" contrast="92000"/>
          </a:blip>
          <a:srcRect/>
          <a:stretch>
            <a:fillRect/>
          </a:stretch>
        </p:blipFill>
        <p:spPr bwMode="auto">
          <a:xfrm>
            <a:off x="785787" y="2428868"/>
            <a:ext cx="7786742" cy="378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543956" cy="5000660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Odraz paprsku</a:t>
            </a:r>
          </a:p>
          <a:p>
            <a:pPr>
              <a:buNone/>
            </a:pPr>
            <a:r>
              <a:rPr lang="cs-CZ" dirty="0" smtClean="0"/>
              <a:t>                                        </a:t>
            </a:r>
            <a:r>
              <a:rPr lang="cs-CZ" sz="2800" dirty="0" smtClean="0">
                <a:solidFill>
                  <a:srgbClr val="E2002B"/>
                </a:solidFill>
              </a:rPr>
              <a:t>Zákon odrazu:</a:t>
            </a:r>
          </a:p>
          <a:p>
            <a:pPr marL="4491038" indent="-4491038">
              <a:buNone/>
            </a:pPr>
            <a:r>
              <a:rPr lang="cs-CZ" sz="2800" dirty="0" smtClean="0"/>
              <a:t>                                              Úhel odrazu vlnění </a:t>
            </a:r>
          </a:p>
          <a:p>
            <a:pPr marL="4491038" indent="-4491038">
              <a:buNone/>
            </a:pPr>
            <a:r>
              <a:rPr lang="cs-CZ" sz="2800" dirty="0" smtClean="0"/>
              <a:t>                                              se rovná úhlu dopadu.  </a:t>
            </a:r>
          </a:p>
          <a:p>
            <a:pPr marL="4491038" indent="-4491038">
              <a:buNone/>
            </a:pPr>
            <a:r>
              <a:rPr lang="cs-CZ" sz="2800" dirty="0" smtClean="0"/>
              <a:t>                                              Platí:</a:t>
            </a:r>
          </a:p>
          <a:p>
            <a:pPr marL="4491038" indent="-4491038">
              <a:buNone/>
            </a:pPr>
            <a:r>
              <a:rPr lang="cs-CZ" sz="2800" dirty="0" smtClean="0"/>
              <a:t>k = kolmice dopadu</a:t>
            </a:r>
          </a:p>
          <a:p>
            <a:pPr marL="4491038" indent="-4491038">
              <a:buNone/>
            </a:pPr>
            <a:r>
              <a:rPr lang="cs-CZ" sz="2800" dirty="0" smtClean="0"/>
              <a:t>p, p´ = paprsek dopadajícího a odraženého vlnění</a:t>
            </a:r>
          </a:p>
          <a:p>
            <a:pPr marL="4491038" indent="-4491038">
              <a:buNone/>
            </a:pPr>
            <a:r>
              <a:rPr lang="cs-CZ" sz="2800" dirty="0" smtClean="0"/>
              <a:t>rovinu dopadu určuje k + p </a:t>
            </a:r>
          </a:p>
          <a:p>
            <a:pPr marL="4491038" indent="-4491038">
              <a:buNone/>
            </a:pPr>
            <a:r>
              <a:rPr lang="cs-CZ" sz="2800" dirty="0" smtClean="0"/>
              <a:t>Odražený paprsek zůstává v rovině dopadu.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pic>
        <p:nvPicPr>
          <p:cNvPr id="5" name="Picture 11" descr="sejmout0147b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5000" contrast="13000"/>
          </a:blip>
          <a:srcRect/>
          <a:stretch>
            <a:fillRect/>
          </a:stretch>
        </p:blipFill>
        <p:spPr bwMode="auto">
          <a:xfrm>
            <a:off x="500034" y="2214555"/>
            <a:ext cx="3571900" cy="2071702"/>
          </a:xfrm>
          <a:prstGeom prst="rect">
            <a:avLst/>
          </a:prstGeom>
          <a:noFill/>
        </p:spPr>
      </p:pic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5786446" y="3929066"/>
          <a:ext cx="1038225" cy="357190"/>
        </p:xfrm>
        <a:graphic>
          <a:graphicData uri="http://schemas.openxmlformats.org/presentationml/2006/ole">
            <p:oleObj spid="_x0000_s114690" name="Rovnice" r:id="rId4" imgW="482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329238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Lom vlnění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Po průchodu rozhraním dvou prostředí nastává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změna směru vlnění.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</a:t>
            </a:r>
            <a:r>
              <a:rPr lang="cs-CZ" sz="2800" baseline="-25000" dirty="0" smtClean="0">
                <a:solidFill>
                  <a:srgbClr val="00001A"/>
                </a:solidFill>
              </a:rPr>
              <a:t>1</a:t>
            </a:r>
            <a:r>
              <a:rPr lang="cs-CZ" sz="2800" dirty="0" smtClean="0">
                <a:solidFill>
                  <a:srgbClr val="00001A"/>
                </a:solidFill>
              </a:rPr>
              <a:t>, v</a:t>
            </a:r>
            <a:r>
              <a:rPr lang="cs-CZ" sz="2800" baseline="-25000" dirty="0" smtClean="0">
                <a:solidFill>
                  <a:srgbClr val="00001A"/>
                </a:solidFill>
              </a:rPr>
              <a:t>2 </a:t>
            </a:r>
            <a:r>
              <a:rPr lang="cs-CZ" sz="2800" dirty="0" smtClean="0">
                <a:solidFill>
                  <a:srgbClr val="00001A"/>
                </a:solidFill>
              </a:rPr>
              <a:t>= rychlost vlnění v 1. a 2. prostředí (v</a:t>
            </a:r>
            <a:r>
              <a:rPr lang="cs-CZ" sz="2800" baseline="-25000" dirty="0" smtClean="0">
                <a:solidFill>
                  <a:srgbClr val="00001A"/>
                </a:solidFill>
              </a:rPr>
              <a:t>1 </a:t>
            </a:r>
            <a:r>
              <a:rPr lang="cs-CZ" sz="2800" dirty="0" smtClean="0">
                <a:solidFill>
                  <a:srgbClr val="00001A"/>
                </a:solidFill>
              </a:rPr>
              <a:t>&gt;</a:t>
            </a:r>
            <a:r>
              <a:rPr lang="cs-CZ" sz="2800" baseline="-25000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v</a:t>
            </a:r>
            <a:r>
              <a:rPr lang="cs-CZ" sz="2800" baseline="-250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)</a:t>
            </a:r>
          </a:p>
          <a:p>
            <a:pPr>
              <a:buNone/>
            </a:pPr>
            <a:r>
              <a:rPr lang="el-GR" sz="2800" dirty="0" smtClean="0">
                <a:solidFill>
                  <a:srgbClr val="00001A"/>
                </a:solidFill>
              </a:rPr>
              <a:t>α</a:t>
            </a:r>
            <a:r>
              <a:rPr lang="cs-CZ" sz="2800" dirty="0" smtClean="0">
                <a:solidFill>
                  <a:srgbClr val="00001A"/>
                </a:solidFill>
              </a:rPr>
              <a:t> = úhel dopadu</a:t>
            </a:r>
          </a:p>
          <a:p>
            <a:pPr>
              <a:buNone/>
            </a:pPr>
            <a:r>
              <a:rPr lang="el-GR" sz="2800" dirty="0" smtClean="0">
                <a:solidFill>
                  <a:srgbClr val="00001A"/>
                </a:solidFill>
              </a:rPr>
              <a:t>β</a:t>
            </a:r>
            <a:r>
              <a:rPr lang="cs-CZ" sz="2800" dirty="0" smtClean="0">
                <a:solidFill>
                  <a:srgbClr val="00001A"/>
                </a:solidFill>
              </a:rPr>
              <a:t>= úhel lomu</a:t>
            </a:r>
          </a:p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Zákon lomu:</a:t>
            </a:r>
          </a:p>
          <a:p>
            <a:pPr>
              <a:buNone/>
            </a:pPr>
            <a:endParaRPr lang="cs-CZ" sz="2800" dirty="0" smtClean="0">
              <a:solidFill>
                <a:srgbClr val="E2002B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E2002B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n = index lomu vlnění</a:t>
            </a:r>
          </a:p>
          <a:p>
            <a:pPr>
              <a:buNone/>
            </a:pPr>
            <a:endParaRPr lang="cs-CZ" sz="2800" dirty="0" smtClean="0">
              <a:solidFill>
                <a:srgbClr val="E2002B"/>
              </a:solidFill>
            </a:endParaRPr>
          </a:p>
          <a:p>
            <a:pPr>
              <a:buNone/>
            </a:pPr>
            <a:endParaRPr lang="cs-CZ" sz="2800" dirty="0" smtClean="0">
              <a:solidFill>
                <a:srgbClr val="E2002B"/>
              </a:solidFill>
            </a:endParaRPr>
          </a:p>
          <a:p>
            <a:pPr>
              <a:buNone/>
            </a:pP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pic>
        <p:nvPicPr>
          <p:cNvPr id="6" name="Picture 6" descr="sejmout0148"/>
          <p:cNvPicPr>
            <a:picLocks noChangeAspect="1" noChangeArrowheads="1"/>
          </p:cNvPicPr>
          <p:nvPr/>
        </p:nvPicPr>
        <p:blipFill>
          <a:blip r:embed="rId2">
            <a:grayscl/>
            <a:lum bright="-47000" contrast="64000"/>
          </a:blip>
          <a:srcRect/>
          <a:stretch>
            <a:fillRect/>
          </a:stretch>
        </p:blipFill>
        <p:spPr bwMode="auto">
          <a:xfrm>
            <a:off x="4000497" y="3786190"/>
            <a:ext cx="4143403" cy="2500330"/>
          </a:xfrm>
          <a:prstGeom prst="rect">
            <a:avLst/>
          </a:prstGeom>
          <a:noFill/>
        </p:spPr>
      </p:pic>
      <p:grpSp>
        <p:nvGrpSpPr>
          <p:cNvPr id="9" name="Skupina 8"/>
          <p:cNvGrpSpPr/>
          <p:nvPr/>
        </p:nvGrpSpPr>
        <p:grpSpPr>
          <a:xfrm>
            <a:off x="428596" y="5286388"/>
            <a:ext cx="2928958" cy="928694"/>
            <a:chOff x="428596" y="5286388"/>
            <a:chExt cx="2928958" cy="928694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5286388"/>
              <a:ext cx="2857520" cy="857256"/>
            </a:xfrm>
            <a:prstGeom prst="rect">
              <a:avLst/>
            </a:prstGeom>
            <a:noFill/>
            <a:ln cmpd="dbl">
              <a:noFill/>
            </a:ln>
          </p:spPr>
        </p:pic>
        <p:sp>
          <p:nvSpPr>
            <p:cNvPr id="8" name="Obdélník 7"/>
            <p:cNvSpPr/>
            <p:nvPr/>
          </p:nvSpPr>
          <p:spPr>
            <a:xfrm>
              <a:off x="428596" y="5286388"/>
              <a:ext cx="2928958" cy="928694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Mechanické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00B0F0"/>
                </a:solidFill>
              </a:rPr>
              <a:t>Ohyb vlnění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Závisí na: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a)rozměrech překážky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b)vlnové délce vlnění</a:t>
            </a:r>
          </a:p>
          <a:p>
            <a:pPr marL="901700" indent="-90170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Platí: Ohyb je při určitém rozměru překážky a poloze pozorovatele tím výraznější, čím větší je vlnová délka vlnění.</a:t>
            </a:r>
          </a:p>
          <a:p>
            <a:pPr marL="1254125" indent="-1254125" defTabSz="502920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Příklad: zvuk                               výraznější ohyb      světlo                              zvukového vlnění</a:t>
            </a:r>
          </a:p>
          <a:p>
            <a:pPr marL="901700" indent="-90170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</a:t>
            </a:r>
          </a:p>
          <a:p>
            <a:pPr marL="901700" indent="-90170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2571736" y="5214950"/>
          <a:ext cx="1557338" cy="401637"/>
        </p:xfrm>
        <a:graphic>
          <a:graphicData uri="http://schemas.openxmlformats.org/presentationml/2006/ole">
            <p:oleObj spid="_x0000_s115714" name="Rovnice" r:id="rId3" imgW="723600" imgH="228600" progId="Equation.3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2643174" y="5715016"/>
          <a:ext cx="1584325" cy="423863"/>
        </p:xfrm>
        <a:graphic>
          <a:graphicData uri="http://schemas.openxmlformats.org/presentationml/2006/ole">
            <p:oleObj spid="_x0000_s115715" name="Rovnice" r:id="rId4" imgW="736560" imgH="241200" progId="Equation.3">
              <p:embed/>
            </p:oleObj>
          </a:graphicData>
        </a:graphic>
      </p:graphicFrame>
      <p:sp>
        <p:nvSpPr>
          <p:cNvPr id="7" name="Šipka doprava 6"/>
          <p:cNvSpPr/>
          <p:nvPr/>
        </p:nvSpPr>
        <p:spPr>
          <a:xfrm>
            <a:off x="4357686" y="5357826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717" name="AutoShape 5" descr="data:image/jpg;base64,/9j/4AAQSkZJRgABAQAAAQABAAD/2wBDAAkGBwgHBgkIBwgKCgkLDRYPDQwMDRsUFRAWIB0iIiAdHx8kKDQsJCYxJx8fLT0tMTU3Ojo6Iys/RD84QzQ5Ojf/2wBDAQoKCg0MDRoPDxo3JR8lNzc3Nzc3Nzc3Nzc3Nzc3Nzc3Nzc3Nzc3Nzc3Nzc3Nzc3Nzc3Nzc3Nzc3Nzc3Nzc3Nzf/wAARCABzAOIDASIAAhEBAxEB/8QAGwABAAMBAQEBAAAAAAAAAAAAAAMEBQIBBgf/xABNEAACAQMCAwQEBgwMBgMAAAABAgMABBEFIQYSMRMiQVEUYXGBJDJyc5GhFSMlNTZCUmJ0srPBBxYmM2N1gpKjsbTRNENTk6LCRVVk/8QAFAEBAAAAAAAAAAAAAAAAAAAAAP/EABQRAQAAAAAAAAAAAAAAAAAAAAD/2gAMAwEAAhEDEQA/AP3Gori4htoxJPIsaF1QFjtzMwVR7yQPfUtfP8aKzabZKi8xOqWW3LnYXEZJ+gGg2rm6gtUR55AivIkak+LMQqj3kilzdQWsayXEgjRpEjUnxZ2CqPeSB76y+JcC3sMnc6jbAZ+cFecWDm0+zA/+ysj9FxGaDUvLy3sbOa8u5Vit4IzJJI3RVAyT9FTBgQCOh3r5/j444G14k/8Ax836hqzLodtO3bLc6hBM25aG9lUA/J5uX3YxQa+RXtY3oesWmDaail2oAHZ3sYBbHX7YgGCfkmpbTWUedLS+heyvGOFimIxKep7Nhs/s6+YFBqUrwGvaBSlKBSlKBSlKCG7uoLOAzXUgjiDKpY9ASQo+siup54reCSedwkUal3duigbk1j8aSLHw/MWJAMkKjHmZUA+s11xhKIOFNZlYMwSymJC9fiGg1ZrmGG3a4mkVIVXmLscADzrm7u7ezt3uLqVYoUGWdtgPCsvibCcLXvMOb4PuM4HhUXHg/klqPyF/XWg+gpVe+u4rGynu7jm7KCNpH5VLHlAycAbmsS64x0q3eMTXHow7VEb0iJhnmVSOUjbP2yPOTgAmg+jpUdvMlxBHPESY5FDqSCMgjI2NSUClKUClKUClKUCsfiX+ZsP6wt/1xWxWPxN/M6fgZ+6Nv+uKCrxj8TRv63tv1jVnij/grP8ArG0/bJVbjH4mjf1vbfrGrXE3/B2f9YWv7ZKCj/CRkcAa9y9fQZP8qvNoqGT0iG91GCViWPJduy7+SOWTHq5ap/whIZOCNZjX4z2rKvtO1Wm0K2MksttdXttK7li8F2/KGPXCMWTf5P10BjrOnqXymqwgbqqiGfHq35GPXbue2p4ptP16yljKLNGGMcsM0ZBRh4Mp3B8frFVmn1PSm5roHUbLO8sUWJ4h5lF2kHyQD+aa7vLVb+KLUtHuI0u+zBhnG6TJ15Xx1Q+fVc5HiCENvNcaJPHaX87z2EriO2u5Gy8bHYRynxz0Vz12B72C28N6y7Se213S5YrmAYcNBdW0hBKN0ZD/AL+III2IqPQrmaKS40m+laW6tMFJWGGmhbPI5822KnHiuds4oNmlKUClKUClKiFxCSoEqHmJC4YbkdcUGJx0hfh6QAE4ubZthnpcRn93XwrvjhzHwbrbKzKRYzbp1HdPSo+M5opOH5uWSNsSQv8AGHQTISfdiueO5o24L1sJKhZrCYrhxuOU0FjinbhW+H/5/wDaouPfwS1H5C/rrXXFUsZ4XvwJEz6NzfGHTz9nrqh/CVqVna8KXSTXcEck/ZiNWkAL99c4Gd9sn3UH1FzbxXVvJBcRrJFIpV0bowPhUDaVpzDDWFsQUKYMS/FKhSOnTlVR7AB4VYE0famHnXtAvNyZ3xnGceVRtewLex2bPi4kjaVEIO6qVBOemxZduu9BYrzI86pSagqatFp7xsGmgeWN8jDcjKGXzz31P0+VQx3sy6/LYTcpje2We3IXB2blcHffcoRsOtBqZHnTIrEWee24re1klZre8tO2iVnzyPGwVwB4Aq6H2gmucGx4rQqzdhqUB5lySBNFjBHkWQkH5sUG7SlKBSlKBWFxYxWLS8H42qWwPs5617q6htbeSe4kWOKNC7uxwFUDJJr5bVry6vobB5rZIFj11IlBYksqSMobp4kZ/wB6C/xcjONGVdz9lrc9fAEk/UKm4oOLSyG2+o2o3P8ASrUWs9uW0Xt1iD/ZBeYISR8STGMj2VV4hm1EQaUtzFaIH1O3EnZu7bCQFeXKjy3z5eOdgtcb/glqXzP7xVq50HT5Z3uYYjaXbnLXFq3ZOx/OI2b+0CKz+ILHXdW0V7GAaZC868srSPIyr3s4ACjOwHXHvqxeaRJaGXUNGzDeFjLLbI+IbtiNwynZWP5YAOcZyMig6tr26s7yKw1YiTtsi3vVXlErDJ5GX8V8AnbZsHGPi1GwbRtXRolP2P1CXldQO7BcHcN6g/Q/nYP4xqxOkHEGgq9vKyLcRrNBNjDRtsyNjzU4OPVg1Bc/yj4PMgTs5Lq0EqAHJjkxzKQfMMAR7KBeqNO123v4w3Z3xW0uQOnNuYpPpyh8+Zfya613FpeabqYYKI5xbTHzjmIUf4nZHPgAag1qd73giW+JMM3oS3i425JFUSj3cyirXEEK6hwtfqOUiazdkJGQDykg7+RwaDZHSlQWMxubOCcgKZY1cgeGRmp6BSlKDw7Csfhu3gjs5hF3wL67bLAZUmeQsB6s5rXcgKcnFZnDvILKbszkem3WT6+3kz9dBU4zWKLh+U8oXMsCLyr5zIMewk7+Fe8awp/FDV+WFWPocihQBk5B2G3jUvF5B4fuNz8aPp84te8YYPC+qL527igj4tVE4Y1AlFGIOXYDYZG1bXZRk55FzjHTwrH4yyOGNR5V5j2XQjPiK2gR0zQYeqKYuJdFuEKgyLcWzjl3KlBIN/UYx9JrvVovu5oc6lgwlmjbB2KtExIPvRfoprP350L9Il/YvU2qxF9S0hx1S4kP0wyCgh1ZF+zmhSY74mmUHxwYWz/kPorzUVReKNGbHfMNyobxxiMkf+I+iu9W+/Gh/Py/sXqHVjjirQPk3P6i0EuqD+UGiHzM4Ps5M/uFNcH3S0HG3w9v9NPTVPv/AKJ8qf8AZ01z75aD+nt/pp6DZpQdKUClKUGFxBw5HrV5Y3E1y6paOHEPIGUkOj8wz0bucvMPBmHjWJdMjrp0N1FJBIvED5jZ2GQzysjbbHOxGfA19xXz/FTst3w8qMQH1VA4HiOylO/vAPuoKOrLYCfSWjurs9pffjTSkYVZObAPTByPZVfiV9Nez022jvr4NdXttJHiWXJUSbnJ6YGT4HKjyrc4hcLc6Kpz39RVR/25D+6o+KkEkmiqSR91IWyGx0Vz+7p49KD067o+kWNutxeyiIxhkkmWR2ZScAk4z1861Z7yC3s3u5nCQInaM7A7LjOaxOPCy8My8rEfCLYEg9QZ4wautpTXN2J9RumuUjl5oLdV5IkwcqSMkuwI6k48lB3oOeH43sdAt/TAIWCNLIHOBHzMXIJ9WcE+o1Hwyn2P4RsRKrL2dqHZWG65HNjA9vSo9RlOtXDaTbLzWinF/Nvy8ud4VPixxhvyVJzuRUvEBF2kejxEl704mA/EgH84T5ZHcHrfbocBXeQR8AvKVJA0pn5ZO/8A8rODnrVq+C6fwnOk7d2309g7epY9z9Vc8RiO4itNKZA/p06qyeHZoed87dMKF/tCueLAZ9JGnqcPqMyWuMZ7jN9s6+UYkPuoNLSAV0qzVgQRBGCD8kVbrwdK9oFKUoMPW9JutR1Owl9JVbC3cSSwHPfZWDKcDZtwOvTrTRLdLrS7iNnkjBv7vJikKNtcSeIOa226Gsvh0FbKcFSvw26OCD/15N9/PrQZfE+mxWmjXMwur1svF3ZLp2XPap4E1Lxbp0Y0DVJxcXfMYH7vpDcoyMbDOBVjjTB4fn6/zkPT51Kk4u/BjU/mGoKfFllHFw/qU3aXLsYvitKzDr+TnHjWxY6elk07LcXUvbOXInnaQLv0XPQb9BWfxsvNwvfrjOVXA8++K2x++gxdYYfZvQlyMm4mIGf6F6s6mrNqGlFSQFuGJwcZ+0ydfOs7WWc8W8OxqMp8KdsL0xGAD6h3se8Ve1UD7J6OSxB9IkwM9ftMlBxq3340P5+X9i9Qav8AhVoHybn9Ran1b78aH8/L+xeotWx/GbQeufhGPLHZigk1T7/6J8qf9nU2px9rf6Sf+ndM/wDgSj/2qHVPv/onyp/2dWNRBN7pZHNtcsTg427GTr5jp9VBo0pSgUpSgVjcQIJL3Q0KIfugGBYElcRSnI367Y95rZrI1v746H+nH9hLQQ8RnlvNABAPNqYHs+0ynauuJFV7jRFZQwOpIcEeIjkI+sCmvgm/0IYBxqGf8GWveIcm70MAE/dEdB/Qy0FXj78GJf0m1/1EdX7jTZrq5drvULhrcnu20OIlx+cw77f3gD5VQ4//AAYl/SbX/UR1oTaZJcTM1xqV6YixIgicRL6hlAH2+Vv40HE97aaYsen2EAe4AxFZ24A5ds5bGyL+cfdk4BWUA02K51HVLqM3Eg5ric92ONF6IueijJ9pJJ3NeNcaXooNvbRr27d70e2XnlkOepA3PXqdhnrXi2M+pTRz6sqpDG3PDZh8gN4NIRszDwA7oO/eOCA80iKW7uZdXvYmieVeztoZBhooc53HgzHvEeGFHVa4t8apr8l0cG203mghIPxpmH2xv7IwntLipNTvJp5zpemSctywBnnUZ9FQ+PlzkfFB9pGBvesre3sLOK2tgqQwKEC56e31+OfGgt0rzO2a9oFKUoFZWmWN7YRdiZYpVaa4lZnLEjnkZ1UeoBgPdtWrSg+d4p9LHDknb+j85WPtOXmxz9omMZ8Ovr6U4rF7/FvUy5t+X0XwDfG/G93l9dScbgnh6XB6TW5PsE8Zqbi78GNT+Yagq8b9uOGNRPNGBgEEA5AyuPHrn6q74o1HVdJ01byxhsZ27SKJ0md0HM7hMggHbLDbyzv59cbKX4Xv1AyWVQP74rnjb7wnIB+F2mx6H4RHQXBp0ra6uoTSIYorXsYUUbhmYF2Pt5IwPYfOubiynueILS5cKLW0gcp3t2lfC9PUoP8Af9Vah6VwsidoY+Yc4HNy53x50GVcRyXPE9qSkggsreSQsRhWkkIVceZCrJny5l89o5iLvi23RR3dPtXeRsj48pAVev5KOfetbmK5WJFZmVQGb4zAbnyzQY07G84qtUjXMVhbvJK358ndRev5KuTt+T515qDmXinSII9+yinnk9S4VF+ksfoPlWvDawQSTSQxIjzv2krKN3bAXJ9yge4VDbadDb311egs9xc8oZ3IJVFHdRdtlBLHHmzHxoLlKUoFKUoFY+tkDUtCHib5sf8AYlrYqrd2MV3cWc8hYNaSmWMA7ElGTf3OffigzddY/Zbh5BnDXz590EprriFWa90Dl8NSyfZ2E1XrvTobu7sbmRnD2UrSxhTgElGTf1Yc+/Fd3dnHdS2skhYNbTdqmD1PKy7+rDGgx+OZFj4dkdhkLc2pIzjPwiOrcmjQyyStdXV9OkjE9k9yyoN84AXG3qOf86saxpw1Oz9GMzQ/bYpOdRk9yRXx7+XHvqvJojTSs02ram8bEnslmEYGfAFFVv8Ay8KCR20rQrZpG9GsoWO5wE52/wDY/SarmfUdUPJaRy2FtnvXE6ASuPzEPxc77uMj8k5yLdlo+n2T9pb2sayk5MrDmkJxjJdssTjxzV4DFBWsrKGxtxDbJyqCScsSXJ6kk7knxJr4/UdJ1t7DXfSNNtrqbVWiKRW02BAQOUFi3LzFQqNzDGTtgBc191Sg+Rg0bXvshpEFxdxnTLFI2kWJuTtWVZBgjlycN2WNwMK2QTgD60DFe0oFKUoFKUoMDjiTs+HpTjPNPbp/enjGfrqbi8/yY1P5hquavpsOrWRtLhnWMvG+UODlHVx9aiu9TsY9SsZrOdnWOZeVihwcUGdxpn+LV7gAnCYBGxPOtccacx0IhFLN6ZaYAGc/CI61dRsotQs5LW4LdlJjm5Tg7EHr7q51Gwj1C27CZ3Ve1jkyhwco4cfWooINXsJr17LsZWjWG5WWTErqGUA5BC45vDYnHjvjBy4NA1e2e1SDXJBbxCMSIyFjIQ2ZDlmJ73QbnAPjX01KDwdN69pSgVxMzJC7xxmR1UlUBALHyydt67pQfB6hp3FEvB89tJgXklxLLPHFKWLRPzOI0br3SwUjxCnHUA35NN1e6tNEhse0srGDs2ngmm+3ZV0OHYBuYcofYEZJGdsivrCM16KBSlKBSlKBSlKClqmq6fpMKzanfW9pEzcqvPIEBOM439QJry11Wzu76Wzt51klihjmYLuOR88rA+IPKelZXFnDlzrvKbS/jtX9FmtWaSAy4WXl5mXvLhsLjJyME13olhOvEGq6hNA0EZSGzt1J+PHGGYuB0ALSEAfm58aD6ClKUClKUClKUClKUClKUClKUCq2o31vptlPe3koitoEMkshBPKoG5wN6s18/wAbWF/qWlRWthbQXSNcxNdQTS9mJYVbmZc8p6kKCPImg2RdQ+lC1MqekFO07Lm73LnHNjyztU9fFcH6Y0Otu0vebTLFLAyIrKhlZu1kVAfxFzGB5bivtaBSlKBSlKBSlKBSlKBSlKBSlKBXI60pQdUpSgUpSgUpSgUpSgUpSgUpSgVy1KUAda6pSgUpSgUpSgUpSgUpSg//2Q=="/>
          <p:cNvSpPr>
            <a:spLocks noChangeAspect="1" noChangeArrowheads="1"/>
          </p:cNvSpPr>
          <p:nvPr/>
        </p:nvSpPr>
        <p:spPr bwMode="auto">
          <a:xfrm>
            <a:off x="120650" y="-415925"/>
            <a:ext cx="1657350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5719" name="AutoShape 7" descr="data:image/jpg;base64,/9j/4AAQSkZJRgABAQAAAQABAAD/2wBDAAkGBwgHBgkIBwgKCgkLDRYPDQwMDRsUFRAWIB0iIiAdHx8kKDQsJCYxJx8fLT0tMTU3Ojo6Iys/RD84QzQ5Ojf/2wBDAQoKCg0MDRoPDxo3JR8lNzc3Nzc3Nzc3Nzc3Nzc3Nzc3Nzc3Nzc3Nzc3Nzc3Nzc3Nzc3Nzc3Nzc3Nzc3Nzc3Nzf/wAARCABzAOIDASIAAhEBAxEB/8QAGwABAAMBAQEBAAAAAAAAAAAAAAMEBQIBBgf/xABNEAACAQMCAwQEBgwMBgMAAAABAgMABBEFIQYSMRMiQVEUYXGBJDJyc5GhFSMlNTZCUmJ0srPBBxYmM2N1gpKjsbTRNENTk6LCRVVk/8QAFAEBAAAAAAAAAAAAAAAAAAAAAP/EABQRAQAAAAAAAAAAAAAAAAAAAAD/2gAMAwEAAhEDEQA/AP3Gori4htoxJPIsaF1QFjtzMwVR7yQPfUtfP8aKzabZKi8xOqWW3LnYXEZJ+gGg2rm6gtUR55AivIkak+LMQqj3kilzdQWsayXEgjRpEjUnxZ2CqPeSB76y+JcC3sMnc6jbAZ+cFecWDm0+zA/+ysj9FxGaDUvLy3sbOa8u5Vit4IzJJI3RVAyT9FTBgQCOh3r5/j444G14k/8Ax836hqzLodtO3bLc6hBM25aG9lUA/J5uX3YxQa+RXtY3oesWmDaail2oAHZ3sYBbHX7YgGCfkmpbTWUedLS+heyvGOFimIxKep7Nhs/s6+YFBqUrwGvaBSlKBSlKBSlKCG7uoLOAzXUgjiDKpY9ASQo+siup54reCSedwkUal3duigbk1j8aSLHw/MWJAMkKjHmZUA+s11xhKIOFNZlYMwSymJC9fiGg1ZrmGG3a4mkVIVXmLscADzrm7u7ezt3uLqVYoUGWdtgPCsvibCcLXvMOb4PuM4HhUXHg/klqPyF/XWg+gpVe+u4rGynu7jm7KCNpH5VLHlAycAbmsS64x0q3eMTXHow7VEb0iJhnmVSOUjbP2yPOTgAmg+jpUdvMlxBHPESY5FDqSCMgjI2NSUClKUClKUClKUCsfiX+ZsP6wt/1xWxWPxN/M6fgZ+6Nv+uKCrxj8TRv63tv1jVnij/grP8ArG0/bJVbjH4mjf1vbfrGrXE3/B2f9YWv7ZKCj/CRkcAa9y9fQZP8qvNoqGT0iG91GCViWPJduy7+SOWTHq5ap/whIZOCNZjX4z2rKvtO1Wm0K2MksttdXttK7li8F2/KGPXCMWTf5P10BjrOnqXymqwgbqqiGfHq35GPXbue2p4ptP16yljKLNGGMcsM0ZBRh4Mp3B8frFVmn1PSm5roHUbLO8sUWJ4h5lF2kHyQD+aa7vLVb+KLUtHuI0u+zBhnG6TJ15Xx1Q+fVc5HiCENvNcaJPHaX87z2EriO2u5Gy8bHYRynxz0Vz12B72C28N6y7Se213S5YrmAYcNBdW0hBKN0ZD/AL+III2IqPQrmaKS40m+laW6tMFJWGGmhbPI5822KnHiuds4oNmlKUClKUClKiFxCSoEqHmJC4YbkdcUGJx0hfh6QAE4ubZthnpcRn93XwrvjhzHwbrbKzKRYzbp1HdPSo+M5opOH5uWSNsSQv8AGHQTISfdiueO5o24L1sJKhZrCYrhxuOU0FjinbhW+H/5/wDaouPfwS1H5C/rrXXFUsZ4XvwJEz6NzfGHTz9nrqh/CVqVna8KXSTXcEck/ZiNWkAL99c4Gd9sn3UH1FzbxXVvJBcRrJFIpV0bowPhUDaVpzDDWFsQUKYMS/FKhSOnTlVR7AB4VYE0famHnXtAvNyZ3xnGceVRtewLex2bPi4kjaVEIO6qVBOemxZduu9BYrzI86pSagqatFp7xsGmgeWN8jDcjKGXzz31P0+VQx3sy6/LYTcpje2We3IXB2blcHffcoRsOtBqZHnTIrEWee24re1klZre8tO2iVnzyPGwVwB4Aq6H2gmucGx4rQqzdhqUB5lySBNFjBHkWQkH5sUG7SlKBSlKBWFxYxWLS8H42qWwPs5617q6htbeSe4kWOKNC7uxwFUDJJr5bVry6vobB5rZIFj11IlBYksqSMobp4kZ/wB6C/xcjONGVdz9lrc9fAEk/UKm4oOLSyG2+o2o3P8ASrUWs9uW0Xt1iD/ZBeYISR8STGMj2VV4hm1EQaUtzFaIH1O3EnZu7bCQFeXKjy3z5eOdgtcb/glqXzP7xVq50HT5Z3uYYjaXbnLXFq3ZOx/OI2b+0CKz+ILHXdW0V7GAaZC868srSPIyr3s4ACjOwHXHvqxeaRJaGXUNGzDeFjLLbI+IbtiNwynZWP5YAOcZyMig6tr26s7yKw1YiTtsi3vVXlErDJ5GX8V8AnbZsHGPi1GwbRtXRolP2P1CXldQO7BcHcN6g/Q/nYP4xqxOkHEGgq9vKyLcRrNBNjDRtsyNjzU4OPVg1Bc/yj4PMgTs5Lq0EqAHJjkxzKQfMMAR7KBeqNO123v4w3Z3xW0uQOnNuYpPpyh8+Zfya613FpeabqYYKI5xbTHzjmIUf4nZHPgAag1qd73giW+JMM3oS3i425JFUSj3cyirXEEK6hwtfqOUiazdkJGQDykg7+RwaDZHSlQWMxubOCcgKZY1cgeGRmp6BSlKDw7Csfhu3gjs5hF3wL67bLAZUmeQsB6s5rXcgKcnFZnDvILKbszkem3WT6+3kz9dBU4zWKLh+U8oXMsCLyr5zIMewk7+Fe8awp/FDV+WFWPocihQBk5B2G3jUvF5B4fuNz8aPp84te8YYPC+qL527igj4tVE4Y1AlFGIOXYDYZG1bXZRk55FzjHTwrH4yyOGNR5V5j2XQjPiK2gR0zQYeqKYuJdFuEKgyLcWzjl3KlBIN/UYx9JrvVovu5oc6lgwlmjbB2KtExIPvRfoprP350L9Il/YvU2qxF9S0hx1S4kP0wyCgh1ZF+zmhSY74mmUHxwYWz/kPorzUVReKNGbHfMNyobxxiMkf+I+iu9W+/Gh/Py/sXqHVjjirQPk3P6i0EuqD+UGiHzM4Ps5M/uFNcH3S0HG3w9v9NPTVPv/AKJ8qf8AZ01z75aD+nt/pp6DZpQdKUClKUGFxBw5HrV5Y3E1y6paOHEPIGUkOj8wz0bucvMPBmHjWJdMjrp0N1FJBIvED5jZ2GQzysjbbHOxGfA19xXz/FTst3w8qMQH1VA4HiOylO/vAPuoKOrLYCfSWjurs9pffjTSkYVZObAPTByPZVfiV9Nez022jvr4NdXttJHiWXJUSbnJ6YGT4HKjyrc4hcLc6Kpz39RVR/25D+6o+KkEkmiqSR91IWyGx0Vz+7p49KD067o+kWNutxeyiIxhkkmWR2ZScAk4z1861Z7yC3s3u5nCQInaM7A7LjOaxOPCy8My8rEfCLYEg9QZ4wautpTXN2J9RumuUjl5oLdV5IkwcqSMkuwI6k48lB3oOeH43sdAt/TAIWCNLIHOBHzMXIJ9WcE+o1Hwyn2P4RsRKrL2dqHZWG65HNjA9vSo9RlOtXDaTbLzWinF/Nvy8ud4VPixxhvyVJzuRUvEBF2kejxEl704mA/EgH84T5ZHcHrfbocBXeQR8AvKVJA0pn5ZO/8A8rODnrVq+C6fwnOk7d2309g7epY9z9Vc8RiO4itNKZA/p06qyeHZoed87dMKF/tCueLAZ9JGnqcPqMyWuMZ7jN9s6+UYkPuoNLSAV0qzVgQRBGCD8kVbrwdK9oFKUoMPW9JutR1Owl9JVbC3cSSwHPfZWDKcDZtwOvTrTRLdLrS7iNnkjBv7vJikKNtcSeIOa226Gsvh0FbKcFSvw26OCD/15N9/PrQZfE+mxWmjXMwur1svF3ZLp2XPap4E1Lxbp0Y0DVJxcXfMYH7vpDcoyMbDOBVjjTB4fn6/zkPT51Kk4u/BjU/mGoKfFllHFw/qU3aXLsYvitKzDr+TnHjWxY6elk07LcXUvbOXInnaQLv0XPQb9BWfxsvNwvfrjOVXA8++K2x++gxdYYfZvQlyMm4mIGf6F6s6mrNqGlFSQFuGJwcZ+0ydfOs7WWc8W8OxqMp8KdsL0xGAD6h3se8Ve1UD7J6OSxB9IkwM9ftMlBxq3340P5+X9i9Qav8AhVoHybn9Ran1b78aH8/L+xeotWx/GbQeufhGPLHZigk1T7/6J8qf9nU2px9rf6Sf+ndM/wDgSj/2qHVPv/onyp/2dWNRBN7pZHNtcsTg427GTr5jp9VBo0pSgUpSgVjcQIJL3Q0KIfugGBYElcRSnI367Y95rZrI1v746H+nH9hLQQ8RnlvNABAPNqYHs+0ynauuJFV7jRFZQwOpIcEeIjkI+sCmvgm/0IYBxqGf8GWveIcm70MAE/dEdB/Qy0FXj78GJf0m1/1EdX7jTZrq5drvULhrcnu20OIlx+cw77f3gD5VQ4//AAYl/SbX/UR1oTaZJcTM1xqV6YixIgicRL6hlAH2+Vv40HE97aaYsen2EAe4AxFZ24A5ds5bGyL+cfdk4BWUA02K51HVLqM3Eg5ric92ONF6IueijJ9pJJ3NeNcaXooNvbRr27d70e2XnlkOepA3PXqdhnrXi2M+pTRz6sqpDG3PDZh8gN4NIRszDwA7oO/eOCA80iKW7uZdXvYmieVeztoZBhooc53HgzHvEeGFHVa4t8apr8l0cG203mghIPxpmH2xv7IwntLipNTvJp5zpemSctywBnnUZ9FQ+PlzkfFB9pGBvesre3sLOK2tgqQwKEC56e31+OfGgt0rzO2a9oFKUoFZWmWN7YRdiZYpVaa4lZnLEjnkZ1UeoBgPdtWrSg+d4p9LHDknb+j85WPtOXmxz9omMZ8Ovr6U4rF7/FvUy5t+X0XwDfG/G93l9dScbgnh6XB6TW5PsE8Zqbi78GNT+Yagq8b9uOGNRPNGBgEEA5AyuPHrn6q74o1HVdJ01byxhsZ27SKJ0md0HM7hMggHbLDbyzv59cbKX4Xv1AyWVQP74rnjb7wnIB+F2mx6H4RHQXBp0ra6uoTSIYorXsYUUbhmYF2Pt5IwPYfOubiynueILS5cKLW0gcp3t2lfC9PUoP8Af9Vah6VwsidoY+Yc4HNy53x50GVcRyXPE9qSkggsreSQsRhWkkIVceZCrJny5l89o5iLvi23RR3dPtXeRsj48pAVev5KOfetbmK5WJFZmVQGb4zAbnyzQY07G84qtUjXMVhbvJK358ndRev5KuTt+T515qDmXinSII9+yinnk9S4VF+ksfoPlWvDawQSTSQxIjzv2krKN3bAXJ9yge4VDbadDb311egs9xc8oZ3IJVFHdRdtlBLHHmzHxoLlKUoFKUoFY+tkDUtCHib5sf8AYlrYqrd2MV3cWc8hYNaSmWMA7ElGTf3OffigzddY/Zbh5BnDXz590EprriFWa90Dl8NSyfZ2E1XrvTobu7sbmRnD2UrSxhTgElGTf1Yc+/Fd3dnHdS2skhYNbTdqmD1PKy7+rDGgx+OZFj4dkdhkLc2pIzjPwiOrcmjQyyStdXV9OkjE9k9yyoN84AXG3qOf86saxpw1Oz9GMzQ/bYpOdRk9yRXx7+XHvqvJojTSs02ram8bEnslmEYGfAFFVv8Ay8KCR20rQrZpG9GsoWO5wE52/wDY/SarmfUdUPJaRy2FtnvXE6ASuPzEPxc77uMj8k5yLdlo+n2T9pb2sayk5MrDmkJxjJdssTjxzV4DFBWsrKGxtxDbJyqCScsSXJ6kk7knxJr4/UdJ1t7DXfSNNtrqbVWiKRW02BAQOUFi3LzFQqNzDGTtgBc191Sg+Rg0bXvshpEFxdxnTLFI2kWJuTtWVZBgjlycN2WNwMK2QTgD60DFe0oFKUoFKUoMDjiTs+HpTjPNPbp/enjGfrqbi8/yY1P5hquavpsOrWRtLhnWMvG+UODlHVx9aiu9TsY9SsZrOdnWOZeVihwcUGdxpn+LV7gAnCYBGxPOtccacx0IhFLN6ZaYAGc/CI61dRsotQs5LW4LdlJjm5Tg7EHr7q51Gwj1C27CZ3Ve1jkyhwco4cfWooINXsJr17LsZWjWG5WWTErqGUA5BC45vDYnHjvjBy4NA1e2e1SDXJBbxCMSIyFjIQ2ZDlmJ73QbnAPjX01KDwdN69pSgVxMzJC7xxmR1UlUBALHyydt67pQfB6hp3FEvB89tJgXklxLLPHFKWLRPzOI0br3SwUjxCnHUA35NN1e6tNEhse0srGDs2ngmm+3ZV0OHYBuYcofYEZJGdsivrCM16KBSlKBSlKBSlKClqmq6fpMKzanfW9pEzcqvPIEBOM439QJry11Wzu76Wzt51klihjmYLuOR88rA+IPKelZXFnDlzrvKbS/jtX9FmtWaSAy4WXl5mXvLhsLjJyME13olhOvEGq6hNA0EZSGzt1J+PHGGYuB0ALSEAfm58aD6ClKUClKUClKUClKUClKUClKUCq2o31vptlPe3koitoEMkshBPKoG5wN6s18/wAbWF/qWlRWthbQXSNcxNdQTS9mJYVbmZc8p6kKCPImg2RdQ+lC1MqekFO07Lm73LnHNjyztU9fFcH6Y0Otu0vebTLFLAyIrKhlZu1kVAfxFzGB5bivtaBSlKBSlKBSlKBSlKBSlKBSlKBXI60pQdUpSgUpSgUpSgUpSgUpSgUpSgVy1KUAda6pSgUpSgUpSgUpSgUpSg//2Q=="/>
          <p:cNvSpPr>
            <a:spLocks noChangeAspect="1" noChangeArrowheads="1"/>
          </p:cNvSpPr>
          <p:nvPr/>
        </p:nvSpPr>
        <p:spPr bwMode="auto">
          <a:xfrm>
            <a:off x="120650" y="-415925"/>
            <a:ext cx="1657350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5720" name="Picture 8" descr="C:\Documents and Settings\mat\Dokumenty\Obrázky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785926"/>
            <a:ext cx="392909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358246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Akustika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-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/>
              <a:t>vznik a šíření zvuku, vnímání sluchem</a:t>
            </a:r>
          </a:p>
          <a:p>
            <a:pPr marL="0" indent="0">
              <a:buNone/>
              <a:tabLst>
                <a:tab pos="152876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Zvuk: </a:t>
            </a:r>
            <a:r>
              <a:rPr lang="cs-CZ" sz="2800" dirty="0" smtClean="0"/>
              <a:t>mechanické vlnění, které vnímáme sluchem</a:t>
            </a:r>
          </a:p>
          <a:p>
            <a:pPr marL="0" indent="0">
              <a:buNone/>
              <a:tabLst>
                <a:tab pos="1528763" algn="l"/>
              </a:tabLst>
            </a:pPr>
            <a:r>
              <a:rPr lang="cs-CZ" sz="2800" dirty="0" smtClean="0"/>
              <a:t>          f = 16 Hz – 16 kHz</a:t>
            </a:r>
          </a:p>
          <a:p>
            <a:pPr marL="0" indent="0">
              <a:buNone/>
              <a:tabLst>
                <a:tab pos="152876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Infrazvuk:    </a:t>
            </a:r>
            <a:r>
              <a:rPr lang="cs-CZ" sz="2800" dirty="0" smtClean="0"/>
              <a:t>f &lt; 16 Hz</a:t>
            </a:r>
          </a:p>
          <a:p>
            <a:pPr marL="0" indent="0">
              <a:buNone/>
              <a:tabLst>
                <a:tab pos="1528763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Ultrazvuk:    </a:t>
            </a:r>
            <a:r>
              <a:rPr lang="cs-CZ" sz="2800" dirty="0" smtClean="0"/>
              <a:t>f &gt;16 kHz</a:t>
            </a:r>
          </a:p>
          <a:p>
            <a:pPr marL="0" indent="0">
              <a:buNone/>
              <a:tabLst>
                <a:tab pos="1528763" algn="l"/>
              </a:tabLst>
            </a:pPr>
            <a:r>
              <a:rPr lang="cs-CZ" sz="2800" dirty="0" smtClean="0"/>
              <a:t>Tři části přenosu zvuku:</a:t>
            </a:r>
          </a:p>
          <a:p>
            <a:pPr marL="514350" indent="-514350">
              <a:buAutoNum type="alphaLcParenR"/>
              <a:tabLst>
                <a:tab pos="1528763" algn="l"/>
              </a:tabLst>
            </a:pPr>
            <a:r>
              <a:rPr lang="cs-CZ" sz="2800" dirty="0" smtClean="0"/>
              <a:t>zdroj zvuku</a:t>
            </a:r>
          </a:p>
          <a:p>
            <a:pPr marL="514350" indent="-514350">
              <a:buAutoNum type="alphaLcParenR"/>
              <a:tabLst>
                <a:tab pos="1528763" algn="l"/>
              </a:tabLst>
            </a:pPr>
            <a:r>
              <a:rPr lang="cs-CZ" sz="2800" dirty="0" smtClean="0"/>
              <a:t>prostředí, kterým se zvuk šíří</a:t>
            </a:r>
          </a:p>
          <a:p>
            <a:pPr marL="514350" indent="-514350">
              <a:buAutoNum type="alphaLcParenR"/>
              <a:tabLst>
                <a:tab pos="1528763" algn="l"/>
              </a:tabLst>
            </a:pPr>
            <a:r>
              <a:rPr lang="cs-CZ" sz="2800" dirty="0" smtClean="0"/>
              <a:t>přijímač zvuku (lidské ucho)</a:t>
            </a:r>
          </a:p>
          <a:p>
            <a:pPr marL="0" indent="0">
              <a:buNone/>
              <a:tabLst>
                <a:tab pos="1528763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1528763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Zdroje zvuku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- chvění pružných těles( tyče, struny, blány, desky)        	přenos do okolního pružného prostředí            zvukové vlnění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ladička</a:t>
            </a:r>
          </a:p>
          <a:p>
            <a:pPr>
              <a:buNone/>
            </a:pP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7500958" y="2714620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57158" y="2786058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ejmout0150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-35000" contrast="62000"/>
          </a:blip>
          <a:srcRect/>
          <a:stretch>
            <a:fillRect/>
          </a:stretch>
        </p:blipFill>
        <p:spPr bwMode="auto">
          <a:xfrm>
            <a:off x="4214810" y="3357562"/>
            <a:ext cx="3643338" cy="3343265"/>
          </a:xfrm>
          <a:prstGeom prst="rect">
            <a:avLst/>
          </a:prstGeom>
          <a:noFill/>
        </p:spPr>
      </p:pic>
      <p:pic>
        <p:nvPicPr>
          <p:cNvPr id="132100" name="Picture 4" descr="C:\Documents and Settings\mat\Dokumenty\Obrázky\imagesCA60Y1RA.jpg"/>
          <p:cNvPicPr>
            <a:picLocks noChangeAspect="1" noChangeArrowheads="1"/>
          </p:cNvPicPr>
          <p:nvPr/>
        </p:nvPicPr>
        <p:blipFill>
          <a:blip r:embed="rId3">
            <a:lum bright="-47000" contrast="52000"/>
          </a:blip>
          <a:srcRect/>
          <a:stretch>
            <a:fillRect/>
          </a:stretch>
        </p:blipFill>
        <p:spPr bwMode="auto">
          <a:xfrm>
            <a:off x="2071670" y="4071942"/>
            <a:ext cx="1952625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5329238"/>
          </a:xfrm>
        </p:spPr>
        <p:txBody>
          <a:bodyPr/>
          <a:lstStyle/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1) </a:t>
            </a:r>
            <a:r>
              <a:rPr lang="cs-CZ" sz="2800" dirty="0" smtClean="0">
                <a:solidFill>
                  <a:srgbClr val="FF0000"/>
                </a:solidFill>
              </a:rPr>
              <a:t>periodické zvuky </a:t>
            </a:r>
            <a:r>
              <a:rPr lang="cs-CZ" sz="2800" dirty="0" smtClean="0"/>
              <a:t>= hudební zvuky(tóny)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zvuky hudebních nástrojů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samohlásky řeči(nejsou harmonické)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pic>
        <p:nvPicPr>
          <p:cNvPr id="5" name="Picture 7" descr="sejmout015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0000" contrast="72000"/>
          </a:blip>
          <a:srcRect/>
          <a:stretch>
            <a:fillRect/>
          </a:stretch>
        </p:blipFill>
        <p:spPr bwMode="auto">
          <a:xfrm>
            <a:off x="857224" y="3357562"/>
            <a:ext cx="7429552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5329238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2) </a:t>
            </a:r>
            <a:r>
              <a:rPr lang="cs-CZ" sz="2800" dirty="0" smtClean="0">
                <a:solidFill>
                  <a:srgbClr val="FF0000"/>
                </a:solidFill>
              </a:rPr>
              <a:t>neperiodické zvuky </a:t>
            </a:r>
            <a:r>
              <a:rPr lang="cs-CZ" sz="2800" dirty="0" smtClean="0">
                <a:solidFill>
                  <a:srgbClr val="00001A"/>
                </a:solidFill>
              </a:rPr>
              <a:t>= hluk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00001A"/>
                </a:solidFill>
              </a:rPr>
              <a:t>praskot, bušení, skřípání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00001A"/>
                </a:solidFill>
              </a:rPr>
              <a:t>souhlásky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00001A"/>
                </a:solidFill>
              </a:rPr>
              <a:t>šum</a:t>
            </a:r>
            <a:endParaRPr lang="cs-CZ" sz="2800" dirty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pic>
        <p:nvPicPr>
          <p:cNvPr id="5" name="Picture 4" descr="sejmout015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1000" contrast="30000"/>
          </a:blip>
          <a:srcRect/>
          <a:stretch>
            <a:fillRect/>
          </a:stretch>
        </p:blipFill>
        <p:spPr bwMode="auto">
          <a:xfrm>
            <a:off x="2643174" y="2857496"/>
            <a:ext cx="621510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5000660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Šíření zvuku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1A"/>
                </a:solidFill>
              </a:rPr>
              <a:t>Ve vzduchu se zvuk šíří jako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podélné postupné vlnění.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1A"/>
                </a:solidFill>
              </a:rPr>
              <a:t>Přenos zvuku -pouze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 pružném látkovém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prostředí.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pic>
        <p:nvPicPr>
          <p:cNvPr id="5" name="Picture 7" descr="sejmout0153b"/>
          <p:cNvPicPr>
            <a:picLocks noChangeAspect="1" noChangeArrowheads="1"/>
          </p:cNvPicPr>
          <p:nvPr/>
        </p:nvPicPr>
        <p:blipFill>
          <a:blip r:embed="rId2">
            <a:lum bright="-10000" contrast="19000"/>
          </a:blip>
          <a:srcRect/>
          <a:stretch>
            <a:fillRect/>
          </a:stretch>
        </p:blipFill>
        <p:spPr bwMode="auto">
          <a:xfrm>
            <a:off x="4143372" y="4000504"/>
            <a:ext cx="2786082" cy="2643206"/>
          </a:xfrm>
          <a:prstGeom prst="rect">
            <a:avLst/>
          </a:prstGeom>
          <a:noFill/>
        </p:spPr>
      </p:pic>
      <p:pic>
        <p:nvPicPr>
          <p:cNvPr id="6" name="Picture 5" descr="sejmout015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-29000" contrast="59000"/>
          </a:blip>
          <a:srcRect/>
          <a:stretch>
            <a:fillRect/>
          </a:stretch>
        </p:blipFill>
        <p:spPr bwMode="auto">
          <a:xfrm>
            <a:off x="6286512" y="1714488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5143512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Rychlost zvuku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a) závislost na teplotě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- pro běžné teploty vzduchu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b) závislost na látce</a:t>
            </a:r>
          </a:p>
          <a:p>
            <a:pPr marL="514350" indent="-514350">
              <a:buAutoNum type="alphaLcParenR"/>
            </a:pPr>
            <a:endParaRPr lang="cs-CZ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4429124" y="2000240"/>
          <a:ext cx="4500594" cy="714380"/>
        </p:xfrm>
        <a:graphic>
          <a:graphicData uri="http://schemas.openxmlformats.org/presentationml/2006/ole">
            <p:oleObj spid="_x0000_s134146" name="Rovnice" r:id="rId3" imgW="1726920" imgH="241200" progId="Equation.3">
              <p:embed/>
            </p:oleObj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5214942" y="3143248"/>
          <a:ext cx="2857520" cy="601663"/>
        </p:xfrm>
        <a:graphic>
          <a:graphicData uri="http://schemas.openxmlformats.org/presentationml/2006/ole">
            <p:oleObj spid="_x0000_s134147" name="Rovnice" r:id="rId4" imgW="863280" imgH="203040" progId="Equation.3">
              <p:embed/>
            </p:oleObj>
          </a:graphicData>
        </a:graphic>
      </p:graphicFrame>
      <p:graphicFrame>
        <p:nvGraphicFramePr>
          <p:cNvPr id="7" name="Group 34"/>
          <p:cNvGraphicFramePr>
            <a:graphicFrameLocks/>
          </p:cNvGraphicFramePr>
          <p:nvPr/>
        </p:nvGraphicFramePr>
        <p:xfrm>
          <a:off x="928660" y="4185388"/>
          <a:ext cx="7304912" cy="2386883"/>
        </p:xfrm>
        <a:graphic>
          <a:graphicData uri="http://schemas.openxmlformats.org/drawingml/2006/table">
            <a:tbl>
              <a:tblPr/>
              <a:tblGrid>
                <a:gridCol w="3652456"/>
                <a:gridCol w="3652456"/>
              </a:tblGrid>
              <a:tr h="4575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Látka</a:t>
                      </a:r>
                    </a:p>
                  </a:txBody>
                  <a:tcPr marL="100540" marR="100540" marT="50270" marB="5027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8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Rychlost zvuku [m/s]</a:t>
                      </a:r>
                    </a:p>
                  </a:txBody>
                  <a:tcPr marL="100540" marR="100540" marT="50270" marB="5027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8F00"/>
                    </a:solidFill>
                  </a:tcPr>
                </a:tc>
              </a:tr>
              <a:tr h="19102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voda (25 °C)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rtuť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beton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led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ocel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sklo</a:t>
                      </a:r>
                    </a:p>
                  </a:txBody>
                  <a:tcPr marL="100540" marR="100540" marT="50270" marB="5027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1 500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1 400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1 700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3 200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5 000</a:t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5 200</a:t>
                      </a:r>
                    </a:p>
                  </a:txBody>
                  <a:tcPr marL="100540" marR="100540" marT="50270" marB="5027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858280" cy="5072098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Lidské srdce vykoná 75 tepů za minutu. Urči jeho periodu a frekvenci.</a:t>
            </a:r>
          </a:p>
          <a:p>
            <a:pPr marL="0" indent="0">
              <a:buNone/>
            </a:pPr>
            <a:endParaRPr lang="cs-CZ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FF0066"/>
                </a:solidFill>
              </a:rPr>
              <a:t>Řešení: </a:t>
            </a:r>
            <a:r>
              <a:rPr lang="cs-CZ" dirty="0" smtClean="0"/>
              <a:t>1,25 Hz , 0,8 s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Ohnutý roh 4"/>
          <p:cNvSpPr/>
          <p:nvPr/>
        </p:nvSpPr>
        <p:spPr>
          <a:xfrm>
            <a:off x="1857356" y="6143644"/>
            <a:ext cx="3071834" cy="428628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858280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Vlastnosti zvuku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a) </a:t>
            </a:r>
            <a:r>
              <a:rPr lang="cs-CZ" sz="2800" dirty="0" smtClean="0">
                <a:solidFill>
                  <a:srgbClr val="FF0000"/>
                </a:solidFill>
              </a:rPr>
              <a:t>výška tónu </a:t>
            </a:r>
            <a:r>
              <a:rPr lang="cs-CZ" sz="2800" dirty="0" smtClean="0">
                <a:solidFill>
                  <a:srgbClr val="00001A"/>
                </a:solidFill>
              </a:rPr>
              <a:t>– určena frekvencí</a:t>
            </a:r>
          </a:p>
          <a:p>
            <a:pPr marL="355600" indent="-355600"/>
            <a:r>
              <a:rPr lang="cs-CZ" sz="2800" dirty="0" smtClean="0">
                <a:solidFill>
                  <a:srgbClr val="00001A"/>
                </a:solidFill>
              </a:rPr>
              <a:t>u jednoduchých tónů s harmonickým  průběhem určuje frekvence </a:t>
            </a:r>
            <a:r>
              <a:rPr lang="cs-CZ" sz="2800" dirty="0" smtClean="0">
                <a:solidFill>
                  <a:srgbClr val="00B0F0"/>
                </a:solidFill>
              </a:rPr>
              <a:t>absolutní výšku tónu</a:t>
            </a:r>
          </a:p>
          <a:p>
            <a:pPr marL="355600" indent="-355600">
              <a:buClr>
                <a:schemeClr val="tx1"/>
              </a:buClr>
            </a:pPr>
            <a:r>
              <a:rPr lang="cs-CZ" sz="2800" dirty="0" smtClean="0">
                <a:solidFill>
                  <a:srgbClr val="00B0F0"/>
                </a:solidFill>
              </a:rPr>
              <a:t>základní tón </a:t>
            </a:r>
            <a:r>
              <a:rPr lang="cs-CZ" sz="2800" dirty="0" smtClean="0">
                <a:solidFill>
                  <a:srgbClr val="00001A"/>
                </a:solidFill>
              </a:rPr>
              <a:t>= </a:t>
            </a:r>
            <a:r>
              <a:rPr lang="cs-CZ" sz="2800" dirty="0" err="1" smtClean="0">
                <a:solidFill>
                  <a:srgbClr val="00001A"/>
                </a:solidFill>
              </a:rPr>
              <a:t>tón</a:t>
            </a:r>
            <a:r>
              <a:rPr lang="cs-CZ" sz="2800" dirty="0" smtClean="0">
                <a:solidFill>
                  <a:srgbClr val="00001A"/>
                </a:solidFill>
              </a:rPr>
              <a:t> s nejnižší frekvencí</a:t>
            </a:r>
          </a:p>
          <a:p>
            <a:pPr marL="355600" indent="-355600">
              <a:buClr>
                <a:schemeClr val="tx1"/>
              </a:buClr>
            </a:pPr>
            <a:r>
              <a:rPr lang="cs-CZ" sz="2800" dirty="0" smtClean="0">
                <a:solidFill>
                  <a:srgbClr val="00B0F0"/>
                </a:solidFill>
              </a:rPr>
              <a:t>relativní výška tónu </a:t>
            </a:r>
            <a:r>
              <a:rPr lang="cs-CZ" sz="2800" dirty="0" smtClean="0">
                <a:solidFill>
                  <a:srgbClr val="00001A"/>
                </a:solidFill>
              </a:rPr>
              <a:t>= podíl frekvence daného tónu a srovnávacího tónu (referenční tón)</a:t>
            </a:r>
          </a:p>
          <a:p>
            <a:pPr marL="355600" indent="-355600"/>
            <a:r>
              <a:rPr lang="cs-CZ" sz="2800" dirty="0" smtClean="0">
                <a:solidFill>
                  <a:srgbClr val="00001A"/>
                </a:solidFill>
              </a:rPr>
              <a:t>v hudební akustice je referenční tón o f = 440 Hz</a:t>
            </a:r>
          </a:p>
          <a:p>
            <a:pPr marL="355600" indent="-35560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(</a:t>
            </a:r>
            <a:r>
              <a:rPr lang="cs-CZ" sz="2800" dirty="0" err="1" smtClean="0">
                <a:solidFill>
                  <a:srgbClr val="00001A"/>
                </a:solidFill>
              </a:rPr>
              <a:t>ozn</a:t>
            </a:r>
            <a:r>
              <a:rPr lang="cs-CZ" sz="2800" dirty="0" smtClean="0">
                <a:solidFill>
                  <a:srgbClr val="00001A"/>
                </a:solidFill>
              </a:rPr>
              <a:t>. a</a:t>
            </a:r>
            <a:r>
              <a:rPr lang="cs-CZ" sz="2800" baseline="30000" dirty="0" smtClean="0">
                <a:solidFill>
                  <a:srgbClr val="00001A"/>
                </a:solidFill>
              </a:rPr>
              <a:t>1</a:t>
            </a:r>
            <a:r>
              <a:rPr lang="cs-CZ" sz="2800" dirty="0" smtClean="0">
                <a:solidFill>
                  <a:srgbClr val="00001A"/>
                </a:solidFill>
              </a:rPr>
              <a:t> – komorní a)</a:t>
            </a:r>
            <a:endParaRPr lang="cs-CZ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00634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b) </a:t>
            </a:r>
            <a:r>
              <a:rPr lang="cs-CZ" sz="2800" dirty="0" smtClean="0">
                <a:solidFill>
                  <a:srgbClr val="FF0000"/>
                </a:solidFill>
              </a:rPr>
              <a:t>hlasitost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zvuková vlna = periodické stlačování a rozpínání pružného prostředí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větší změny více rozkmitají bubínek a zvuk je hlasitější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ucho je nejcitlivější na zvuky v intervalu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700 Hz – 6 kHz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akustický výkon:                       </a:t>
            </a:r>
          </a:p>
          <a:p>
            <a:pPr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	</a:t>
            </a:r>
            <a:r>
              <a:rPr lang="el-GR" sz="2800" dirty="0" smtClean="0">
                <a:solidFill>
                  <a:srgbClr val="00001A"/>
                </a:solidFill>
              </a:rPr>
              <a:t>Δ</a:t>
            </a:r>
            <a:r>
              <a:rPr lang="cs-CZ" sz="2800" dirty="0" smtClean="0">
                <a:solidFill>
                  <a:srgbClr val="00001A"/>
                </a:solidFill>
              </a:rPr>
              <a:t>E = energie zvukového vlnění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3571868" y="4929197"/>
          <a:ext cx="1763713" cy="857257"/>
        </p:xfrm>
        <a:graphic>
          <a:graphicData uri="http://schemas.openxmlformats.org/presentationml/2006/ole">
            <p:oleObj spid="_x0000_s140290" name="Rovnice" r:id="rId3" imgW="533160" imgH="393480" progId="Equation.3">
              <p:embed/>
            </p:oleObj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5807075" y="5122863"/>
          <a:ext cx="1722438" cy="469900"/>
        </p:xfrm>
        <a:graphic>
          <a:graphicData uri="http://schemas.openxmlformats.org/presentationml/2006/ole">
            <p:oleObj spid="_x0000_s140291" name="Rovnice" r:id="rId4" imgW="52056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301038" cy="514351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c) </a:t>
            </a:r>
            <a:r>
              <a:rPr lang="cs-CZ" sz="2800" dirty="0" smtClean="0">
                <a:solidFill>
                  <a:srgbClr val="FF0000"/>
                </a:solidFill>
              </a:rPr>
              <a:t>intenzita zvuku</a:t>
            </a:r>
          </a:p>
          <a:p>
            <a:pPr>
              <a:buNone/>
            </a:pPr>
            <a:endParaRPr lang="cs-CZ" dirty="0" smtClean="0">
              <a:solidFill>
                <a:srgbClr val="E2002B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E2002B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Práh slyšení: </a:t>
            </a:r>
            <a:r>
              <a:rPr lang="cs-CZ" sz="2800" dirty="0" smtClean="0">
                <a:solidFill>
                  <a:srgbClr val="00001A"/>
                </a:solidFill>
              </a:rPr>
              <a:t>P = 1 </a:t>
            </a:r>
            <a:r>
              <a:rPr lang="cs-CZ" sz="2800" dirty="0" err="1" smtClean="0">
                <a:solidFill>
                  <a:srgbClr val="00001A"/>
                </a:solidFill>
              </a:rPr>
              <a:t>pW</a:t>
            </a:r>
            <a:r>
              <a:rPr lang="cs-CZ" sz="2800" dirty="0" smtClean="0">
                <a:solidFill>
                  <a:srgbClr val="00001A"/>
                </a:solidFill>
              </a:rPr>
              <a:t> (</a:t>
            </a:r>
            <a:r>
              <a:rPr lang="cs-CZ" sz="2800" dirty="0" err="1" smtClean="0">
                <a:solidFill>
                  <a:srgbClr val="00001A"/>
                </a:solidFill>
              </a:rPr>
              <a:t>pikowatt</a:t>
            </a:r>
            <a:r>
              <a:rPr lang="cs-CZ" sz="2800" dirty="0" smtClean="0">
                <a:solidFill>
                  <a:srgbClr val="00001A"/>
                </a:solidFill>
              </a:rPr>
              <a:t>)</a:t>
            </a:r>
          </a:p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Práh bolesti: </a:t>
            </a:r>
            <a:r>
              <a:rPr lang="cs-CZ" sz="2800" dirty="0" smtClean="0">
                <a:solidFill>
                  <a:srgbClr val="00001A"/>
                </a:solidFill>
              </a:rPr>
              <a:t>P &gt; 1 W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Poměr největšího a nejmenšího akustického výkonu zvuku v oblasti největší citlivosti ucha je 10</a:t>
            </a:r>
            <a:r>
              <a:rPr lang="cs-CZ" sz="2800" baseline="30000" dirty="0" smtClean="0">
                <a:solidFill>
                  <a:srgbClr val="00001A"/>
                </a:solidFill>
              </a:rPr>
              <a:t>12         </a:t>
            </a:r>
            <a:r>
              <a:rPr lang="cs-CZ" sz="2800" dirty="0" smtClean="0">
                <a:solidFill>
                  <a:srgbClr val="00001A"/>
                </a:solidFill>
              </a:rPr>
              <a:t>     vyjádření v logaritmické stupnici v jednotkách bel(B)             práh bolesti = 12 B.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 praxi 10x menší jednotka = decibel (dB).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928662" y="2428868"/>
          <a:ext cx="1638300" cy="857250"/>
        </p:xfrm>
        <a:graphic>
          <a:graphicData uri="http://schemas.openxmlformats.org/presentationml/2006/ole">
            <p:oleObj spid="_x0000_s141314" name="Rovnice" r:id="rId3" imgW="495000" imgH="393480" progId="Equation.3">
              <p:embed/>
            </p:oleObj>
          </a:graphicData>
        </a:graphic>
      </p:graphicFrame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2928926" y="2643182"/>
          <a:ext cx="2605087" cy="498475"/>
        </p:xfrm>
        <a:graphic>
          <a:graphicData uri="http://schemas.openxmlformats.org/presentationml/2006/ole">
            <p:oleObj spid="_x0000_s141315" name="Rovnice" r:id="rId4" imgW="787320" imgH="228600" progId="Equation.3">
              <p:embed/>
            </p:oleObj>
          </a:graphicData>
        </a:graphic>
      </p:graphicFrame>
      <p:sp>
        <p:nvSpPr>
          <p:cNvPr id="7" name="Šipka doprava 6"/>
          <p:cNvSpPr/>
          <p:nvPr/>
        </p:nvSpPr>
        <p:spPr>
          <a:xfrm>
            <a:off x="1214414" y="5357826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428992" y="5786454"/>
            <a:ext cx="92869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2FC9FF"/>
                </a:solidFill>
              </a:rPr>
              <a:t>Hladina akustického výkonu </a:t>
            </a:r>
            <a:r>
              <a:rPr lang="cs-CZ" sz="2800" dirty="0" smtClean="0"/>
              <a:t>= poměr akustického výkonu P daného zvuku k akustickému výkonu P</a:t>
            </a:r>
            <a:r>
              <a:rPr lang="cs-CZ" sz="2800" baseline="-25000" dirty="0" smtClean="0"/>
              <a:t>0</a:t>
            </a:r>
            <a:r>
              <a:rPr lang="cs-CZ" sz="2800" dirty="0" smtClean="0"/>
              <a:t>, který určuje práh slyšení.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/>
            <a:r>
              <a:rPr lang="cs-CZ" sz="2800" dirty="0" smtClean="0"/>
              <a:t> prahu slyšení odpovídá 0 dB</a:t>
            </a:r>
          </a:p>
          <a:p>
            <a:pPr marL="0" indent="0"/>
            <a:r>
              <a:rPr lang="cs-CZ" sz="2800" dirty="0" smtClean="0"/>
              <a:t> prahu bolesti 120 dB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428596" y="3143248"/>
          <a:ext cx="3067050" cy="941387"/>
        </p:xfrm>
        <a:graphic>
          <a:graphicData uri="http://schemas.openxmlformats.org/presentationml/2006/ole">
            <p:oleObj spid="_x0000_s142338" name="Rovnice" r:id="rId3" imgW="927000" imgH="431640" progId="Equation.3">
              <p:embed/>
            </p:oleObj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57158" y="5143512"/>
          <a:ext cx="5786478" cy="858838"/>
        </p:xfrm>
        <a:graphic>
          <a:graphicData uri="http://schemas.openxmlformats.org/presentationml/2006/ole">
            <p:oleObj spid="_x0000_s142339" name="Rovnice" r:id="rId4" imgW="18158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graphicFrame>
        <p:nvGraphicFramePr>
          <p:cNvPr id="5" name="Group 29"/>
          <p:cNvGraphicFramePr>
            <a:graphicFrameLocks/>
          </p:cNvGraphicFramePr>
          <p:nvPr/>
        </p:nvGraphicFramePr>
        <p:xfrm>
          <a:off x="857224" y="1767080"/>
          <a:ext cx="6643734" cy="5030492"/>
        </p:xfrm>
        <a:graphic>
          <a:graphicData uri="http://schemas.openxmlformats.org/drawingml/2006/table">
            <a:tbl>
              <a:tblPr/>
              <a:tblGrid>
                <a:gridCol w="3286148"/>
                <a:gridCol w="3357586"/>
              </a:tblGrid>
              <a:tr h="5527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Zvuk</a:t>
                      </a:r>
                    </a:p>
                  </a:txBody>
                  <a:tcPr marL="76846" marR="76846" marT="38423" marB="384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Hladina hlasitosti  hladina intenzity zvuku [dB]</a:t>
                      </a:r>
                    </a:p>
                  </a:txBody>
                  <a:tcPr marL="76846" marR="76846" marT="38423" marB="384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3598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Zvukový práh,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práh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slyšení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Šelest listí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Šum listí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Pouliční hluk v tichém předměstí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Tlumený rozhovor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Normální pouliční hluk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Hlasitý rozhovor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Hluk na silně frekventovaných ulicích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Hluk v tunelech podzemních železnic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Hluk motorových vozidel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Maximální hluk motorky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Hlasité obráběcí stroje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Startující letadlo ve vzdálenosti 1 m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Hluk působící bolest</a:t>
                      </a:r>
                    </a:p>
                  </a:txBody>
                  <a:tcPr marL="76846" marR="76846" marT="38423" marB="384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80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90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120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marL="76846" marR="76846" marT="38423" marB="384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5329238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Dopplerův jev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vzniká při vzájemném pohybu zdroje zvuku a přijímače zvuku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při vzájemném </a:t>
            </a:r>
            <a:r>
              <a:rPr lang="cs-CZ" sz="2800" dirty="0" smtClean="0">
                <a:solidFill>
                  <a:srgbClr val="FF0000"/>
                </a:solidFill>
              </a:rPr>
              <a:t>přibližování</a:t>
            </a:r>
            <a:r>
              <a:rPr lang="cs-CZ" sz="2800" dirty="0" smtClean="0">
                <a:solidFill>
                  <a:srgbClr val="00001A"/>
                </a:solidFill>
              </a:rPr>
              <a:t> - přijímaná frekvence zvuku </a:t>
            </a:r>
            <a:r>
              <a:rPr lang="cs-CZ" sz="2800" dirty="0" smtClean="0">
                <a:solidFill>
                  <a:srgbClr val="FF0000"/>
                </a:solidFill>
              </a:rPr>
              <a:t>vyšší</a:t>
            </a:r>
          </a:p>
          <a:p>
            <a:r>
              <a:rPr lang="cs-CZ" sz="2800" dirty="0" smtClean="0">
                <a:solidFill>
                  <a:srgbClr val="00001A"/>
                </a:solidFill>
              </a:rPr>
              <a:t>při vzájemném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</a:t>
            </a:r>
            <a:r>
              <a:rPr lang="cs-CZ" sz="2800" dirty="0" smtClean="0">
                <a:solidFill>
                  <a:srgbClr val="FF0000"/>
                </a:solidFill>
              </a:rPr>
              <a:t> vzdalování </a:t>
            </a:r>
            <a:r>
              <a:rPr lang="cs-CZ" sz="2800" dirty="0" smtClean="0">
                <a:solidFill>
                  <a:srgbClr val="00001A"/>
                </a:solidFill>
              </a:rPr>
              <a:t>-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přijímaná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frekvence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zvuku</a:t>
            </a:r>
            <a:r>
              <a:rPr lang="cs-CZ" sz="2800" dirty="0" smtClean="0">
                <a:solidFill>
                  <a:srgbClr val="FF0000"/>
                </a:solidFill>
              </a:rPr>
              <a:t> nižší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pic>
        <p:nvPicPr>
          <p:cNvPr id="8" name="Picture 4" descr="sejmout015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-31000" contrast="50000"/>
          </a:blip>
          <a:srcRect/>
          <a:stretch>
            <a:fillRect/>
          </a:stretch>
        </p:blipFill>
        <p:spPr bwMode="auto">
          <a:xfrm>
            <a:off x="3214678" y="4071918"/>
            <a:ext cx="592932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Zvukové vlnění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r>
              <a:rPr lang="cs-CZ" sz="2800" dirty="0" smtClean="0"/>
              <a:t>při pohybu zdroje zvuku nadzvukovou rychlostí vzniká rázová vlna = </a:t>
            </a:r>
            <a:r>
              <a:rPr lang="cs-CZ" sz="2800" dirty="0" smtClean="0">
                <a:solidFill>
                  <a:srgbClr val="2FC9FF"/>
                </a:solidFill>
              </a:rPr>
              <a:t>akustický třesk</a:t>
            </a:r>
            <a:endParaRPr lang="cs-CZ" sz="2800" dirty="0">
              <a:solidFill>
                <a:srgbClr val="2FC9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pic>
        <p:nvPicPr>
          <p:cNvPr id="5" name="Picture 5" descr="sejmout015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2000" contrast="36000"/>
          </a:blip>
          <a:srcRect/>
          <a:stretch>
            <a:fillRect/>
          </a:stretch>
        </p:blipFill>
        <p:spPr bwMode="auto">
          <a:xfrm>
            <a:off x="357158" y="2714620"/>
            <a:ext cx="4929222" cy="2643206"/>
          </a:xfrm>
          <a:prstGeom prst="rect">
            <a:avLst/>
          </a:prstGeom>
          <a:noFill/>
        </p:spPr>
      </p:pic>
      <p:pic>
        <p:nvPicPr>
          <p:cNvPr id="144386" name="Picture 2" descr="C:\Documents and Settings\mat\Dokumenty\Obrázky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3357586" cy="220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Použitá literatura a www stránky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5000648"/>
          </a:xfrm>
        </p:spPr>
        <p:txBody>
          <a:bodyPr/>
          <a:lstStyle/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100" b="1" dirty="0" smtClean="0"/>
              <a:t>Fyzika pro gymnázia – Mechanické kmitání a vlnění</a:t>
            </a:r>
          </a:p>
          <a:p>
            <a:pPr>
              <a:buFont typeface="Arial" pitchFamily="34" charset="0"/>
              <a:buChar char="•"/>
            </a:pPr>
            <a:r>
              <a:rPr lang="cs-CZ" sz="2100" dirty="0" smtClean="0"/>
              <a:t>RNDr. Milan Bednařík,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doc. RNDr. Miroslava Široká,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smtClean="0"/>
              <a:t>Sbírka úloh pro střední školy</a:t>
            </a:r>
          </a:p>
          <a:p>
            <a:r>
              <a:rPr lang="cs-CZ" sz="2100" dirty="0" smtClean="0"/>
              <a:t>Oldřich Lepil a kolektiv</a:t>
            </a:r>
          </a:p>
          <a:p>
            <a:pPr>
              <a:buNone/>
            </a:pPr>
            <a:r>
              <a:rPr lang="cs-CZ" sz="2100" b="1" dirty="0" smtClean="0"/>
              <a:t>Fyzika pro střední školy</a:t>
            </a:r>
          </a:p>
          <a:p>
            <a:r>
              <a:rPr lang="cs-CZ" sz="2100" dirty="0" smtClean="0"/>
              <a:t>doc. RNDr. Oldřich Lepil,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RNDr. Milan Bednařík,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err="1" smtClean="0"/>
              <a:t>Fyzweb.cz</a:t>
            </a:r>
            <a:endParaRPr lang="cs-CZ" sz="2100" b="1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Picture 2" descr="E:\projekt!!!!\logoProjektu%20%C5%99%C3%ADjen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248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cs-CZ" u="sng" dirty="0" smtClean="0">
                <a:solidFill>
                  <a:srgbClr val="00B0F0"/>
                </a:solidFill>
                <a:latin typeface="Arial" charset="0"/>
              </a:rPr>
              <a:t>Kinematika kmitavého pohybu</a:t>
            </a:r>
          </a:p>
          <a:p>
            <a:r>
              <a:rPr lang="cs-CZ" sz="2800" dirty="0" smtClean="0">
                <a:solidFill>
                  <a:srgbClr val="00001A"/>
                </a:solidFill>
                <a:latin typeface="Arial" charset="0"/>
              </a:rPr>
              <a:t>popisuje kmitavý pohyb</a:t>
            </a:r>
          </a:p>
          <a:p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>při pohybu mechanického oscilátoru dochází s časem k periodické změně </a:t>
            </a:r>
            <a:r>
              <a:rPr lang="cs-CZ" sz="2800" dirty="0" smtClean="0">
                <a:solidFill>
                  <a:srgbClr val="FF0000"/>
                </a:solidFill>
                <a:latin typeface="Arial" charset="0"/>
              </a:rPr>
              <a:t>výchylky </a:t>
            </a:r>
            <a:r>
              <a:rPr lang="cs-CZ" sz="2800" i="1" dirty="0" smtClean="0">
                <a:solidFill>
                  <a:srgbClr val="FF0000"/>
                </a:solidFill>
                <a:latin typeface="Arial" charset="0"/>
              </a:rPr>
              <a:t>y</a:t>
            </a:r>
            <a:r>
              <a:rPr lang="cs-CZ" sz="28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cs-CZ" sz="2800" dirty="0" smtClean="0">
                <a:solidFill>
                  <a:srgbClr val="FF0000"/>
                </a:solidFill>
                <a:latin typeface="Arial" charset="0"/>
              </a:rPr>
              <a:t>amplituda výchylky </a:t>
            </a:r>
            <a:r>
              <a:rPr lang="cs-CZ" sz="2800" dirty="0" err="1" smtClean="0">
                <a:solidFill>
                  <a:srgbClr val="FF0000"/>
                </a:solidFill>
                <a:latin typeface="Arial" charset="0"/>
              </a:rPr>
              <a:t>y</a:t>
            </a:r>
            <a:r>
              <a:rPr lang="cs-CZ" sz="2800" baseline="-25000" dirty="0" err="1" smtClean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cs-CZ" sz="2800" b="1" i="1" baseline="-25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dirty="0" smtClean="0">
                <a:solidFill>
                  <a:srgbClr val="00001A"/>
                </a:solidFill>
                <a:latin typeface="Arial" charset="0"/>
              </a:rPr>
              <a:t>=</a:t>
            </a:r>
            <a:r>
              <a:rPr lang="cs-CZ" sz="2800" b="1" i="1" dirty="0" smtClean="0">
                <a:solidFill>
                  <a:srgbClr val="00001A"/>
                </a:solidFill>
                <a:latin typeface="Arial" charset="0"/>
              </a:rPr>
              <a:t> </a:t>
            </a:r>
            <a:r>
              <a:rPr lang="cs-CZ" sz="2800" dirty="0" smtClean="0">
                <a:solidFill>
                  <a:schemeClr val="tx2"/>
                </a:solidFill>
                <a:latin typeface="Arial" charset="0"/>
              </a:rPr>
              <a:t>hodnota největší výchylky 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5" name="Picture 9" descr="sejmout0112"/>
          <p:cNvPicPr>
            <a:picLocks noChangeAspect="1" noChangeArrowheads="1"/>
          </p:cNvPicPr>
          <p:nvPr/>
        </p:nvPicPr>
        <p:blipFill>
          <a:blip r:embed="rId2" cstate="print">
            <a:lum bright="-30000" contrast="49000"/>
          </a:blip>
          <a:srcRect/>
          <a:stretch>
            <a:fillRect/>
          </a:stretch>
        </p:blipFill>
        <p:spPr bwMode="auto">
          <a:xfrm>
            <a:off x="2714612" y="4214818"/>
            <a:ext cx="6429388" cy="2643182"/>
          </a:xfrm>
          <a:prstGeom prst="rect">
            <a:avLst/>
          </a:prstGeom>
          <a:solidFill>
            <a:srgbClr val="005A9E">
              <a:alpha val="14000"/>
            </a:srgbClr>
          </a:solidFill>
        </p:spPr>
      </p:pic>
      <p:pic>
        <p:nvPicPr>
          <p:cNvPr id="6" name="Picture 11" descr="sejmout0113a"/>
          <p:cNvPicPr>
            <a:picLocks noChangeAspect="1" noChangeArrowheads="1"/>
          </p:cNvPicPr>
          <p:nvPr/>
        </p:nvPicPr>
        <p:blipFill>
          <a:blip r:embed="rId3" cstate="print">
            <a:lum bright="-24000" contrast="33000"/>
          </a:blip>
          <a:srcRect/>
          <a:stretch>
            <a:fillRect/>
          </a:stretch>
        </p:blipFill>
        <p:spPr bwMode="auto">
          <a:xfrm>
            <a:off x="500034" y="4214818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Kmitání mechanického oscilátoru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6" cy="4714908"/>
          </a:xfrm>
        </p:spPr>
        <p:txBody>
          <a:bodyPr/>
          <a:lstStyle/>
          <a:p>
            <a:r>
              <a:rPr lang="cs-CZ" sz="2800" dirty="0" smtClean="0">
                <a:solidFill>
                  <a:srgbClr val="00B0F0"/>
                </a:solidFill>
              </a:rPr>
              <a:t>harmonický kmitavý pohyb(harmonické kmitání) </a:t>
            </a:r>
            <a:r>
              <a:rPr lang="cs-CZ" sz="2800" dirty="0" smtClean="0">
                <a:solidFill>
                  <a:srgbClr val="00001A"/>
                </a:solidFill>
              </a:rPr>
              <a:t>=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/>
              <a:t>pohyb jehož časovým diagramem je sinusoida(</a:t>
            </a:r>
            <a:r>
              <a:rPr lang="cs-CZ" sz="2800" dirty="0" err="1" smtClean="0"/>
              <a:t>kosinusoida</a:t>
            </a:r>
            <a:r>
              <a:rPr lang="cs-CZ" sz="2800" dirty="0" smtClean="0"/>
              <a:t>)</a:t>
            </a:r>
          </a:p>
          <a:p>
            <a:pPr algn="ctr">
              <a:buNone/>
            </a:pPr>
            <a:r>
              <a:rPr lang="cs-CZ" sz="2800" dirty="0" smtClean="0"/>
              <a:t>Časový diagram kmitavého pohybu: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6" name="Picture 10" descr="sejmout0113"/>
          <p:cNvPicPr>
            <a:picLocks noChangeAspect="1" noChangeArrowheads="1"/>
          </p:cNvPicPr>
          <p:nvPr/>
        </p:nvPicPr>
        <p:blipFill>
          <a:blip r:embed="rId2" cstate="print">
            <a:lum bright="-15000" contrast="27000"/>
          </a:blip>
          <a:srcRect/>
          <a:stretch>
            <a:fillRect/>
          </a:stretch>
        </p:blipFill>
        <p:spPr bwMode="auto">
          <a:xfrm>
            <a:off x="785786" y="3714752"/>
            <a:ext cx="785818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6460</TotalTime>
  <Words>2354</Words>
  <Application>Microsoft Office PowerPoint</Application>
  <PresentationFormat>Předvádění na obrazovce (4:3)</PresentationFormat>
  <Paragraphs>654</Paragraphs>
  <Slides>77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79" baseType="lpstr">
      <vt:lpstr>Výchozí návrh</vt:lpstr>
      <vt:lpstr>Rovnice</vt:lpstr>
      <vt:lpstr>   Mechanické kmitání a vlnění   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Příklad:</vt:lpstr>
      <vt:lpstr>Kmitání mechanického oscilátoru</vt:lpstr>
      <vt:lpstr>Kmitání mechanického oscilátoru</vt:lpstr>
      <vt:lpstr>Kmitání mechanického oscilátoru</vt:lpstr>
      <vt:lpstr>Příklad:</vt:lpstr>
      <vt:lpstr>Kmitání mechanického oscilátoru</vt:lpstr>
      <vt:lpstr>Příklad:</vt:lpstr>
      <vt:lpstr>Kmitání mechanického oscilátoru</vt:lpstr>
      <vt:lpstr>Kmitání mechanického oscilátoru</vt:lpstr>
      <vt:lpstr>Příklad: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Kmitání mechanického oscilátoru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Příklad: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Mechanické vlnění</vt:lpstr>
      <vt:lpstr>Zvukové vlnění</vt:lpstr>
      <vt:lpstr>Zvukové vlnění</vt:lpstr>
      <vt:lpstr>Zvukové vlnění</vt:lpstr>
      <vt:lpstr>Zvukové vlnění</vt:lpstr>
      <vt:lpstr>Zvukové vlnění</vt:lpstr>
      <vt:lpstr>Zvukové vlnění</vt:lpstr>
      <vt:lpstr>Zvukové vlnění</vt:lpstr>
      <vt:lpstr>Zvukové vlnění</vt:lpstr>
      <vt:lpstr>Zvukové vlnění</vt:lpstr>
      <vt:lpstr>Zvukové vlnění</vt:lpstr>
      <vt:lpstr>Zvukové vlnění</vt:lpstr>
      <vt:lpstr>Zvukové vlnění</vt:lpstr>
      <vt:lpstr>Zvukové vlnění</vt:lpstr>
      <vt:lpstr>Použitá literatura a www stránky</vt:lpstr>
    </vt:vector>
  </TitlesOfParts>
  <Company>projekce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Čermák</dc:creator>
  <cp:lastModifiedBy>Hlaváčková</cp:lastModifiedBy>
  <cp:revision>614</cp:revision>
  <dcterms:created xsi:type="dcterms:W3CDTF">2005-08-09T19:25:46Z</dcterms:created>
  <dcterms:modified xsi:type="dcterms:W3CDTF">2011-11-11T22:11:45Z</dcterms:modified>
</cp:coreProperties>
</file>