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sldIdLst>
    <p:sldId id="268" r:id="rId2"/>
    <p:sldId id="291" r:id="rId3"/>
    <p:sldId id="382" r:id="rId4"/>
    <p:sldId id="379" r:id="rId5"/>
    <p:sldId id="380" r:id="rId6"/>
    <p:sldId id="381" r:id="rId7"/>
    <p:sldId id="383" r:id="rId8"/>
    <p:sldId id="384" r:id="rId9"/>
    <p:sldId id="387" r:id="rId10"/>
    <p:sldId id="385" r:id="rId11"/>
    <p:sldId id="388" r:id="rId12"/>
    <p:sldId id="389" r:id="rId13"/>
    <p:sldId id="390" r:id="rId14"/>
    <p:sldId id="391" r:id="rId15"/>
    <p:sldId id="392" r:id="rId16"/>
    <p:sldId id="393" r:id="rId17"/>
    <p:sldId id="394" r:id="rId18"/>
    <p:sldId id="395" r:id="rId19"/>
    <p:sldId id="397" r:id="rId20"/>
    <p:sldId id="396" r:id="rId21"/>
    <p:sldId id="398" r:id="rId2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002B"/>
    <a:srgbClr val="2FC9FF"/>
    <a:srgbClr val="00001A"/>
    <a:srgbClr val="000050"/>
    <a:srgbClr val="005A9E"/>
    <a:srgbClr val="66FF99"/>
    <a:srgbClr val="D68F00"/>
    <a:srgbClr val="00FF00"/>
    <a:srgbClr val="339966"/>
    <a:srgbClr val="CC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řední styl 1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428" autoAdjust="0"/>
    <p:restoredTop sz="97527" autoAdjust="0"/>
  </p:normalViewPr>
  <p:slideViewPr>
    <p:cSldViewPr>
      <p:cViewPr>
        <p:scale>
          <a:sx n="70" d="100"/>
          <a:sy n="70" d="100"/>
        </p:scale>
        <p:origin x="-312" y="-8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3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81F917B-8A6A-48F8-8C5A-11AE72A736D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679779-763C-4349-8831-D43F6FF0B871}" type="slidenum">
              <a:rPr lang="cs-CZ" smtClean="0"/>
              <a:pPr/>
              <a:t>1</a:t>
            </a:fld>
            <a:endParaRPr lang="cs-CZ" dirty="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127D1-D64B-4E6C-9889-82736D2A4BD8}" type="datetime1">
              <a:rPr lang="cs-CZ" smtClean="0"/>
              <a:pPr>
                <a:defRPr/>
              </a:pPr>
              <a:t>20.11.2011</a:t>
            </a:fld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69CAB-8D3D-43A6-AEDF-411A26F8603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D613C-D737-4496-A616-E5C5E177B556}" type="datetime1">
              <a:rPr lang="cs-CZ" smtClean="0"/>
              <a:pPr>
                <a:defRPr/>
              </a:pPr>
              <a:t>20.11.2011</a:t>
            </a:fld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51CCD-0FD6-46E6-ACE3-2193B0A099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C77CA-DBFD-4E90-8020-6264EA706AB1}" type="datetime1">
              <a:rPr lang="cs-CZ" smtClean="0"/>
              <a:pPr>
                <a:defRPr/>
              </a:pPr>
              <a:t>20.11.2011</a:t>
            </a:fld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473ABB-AD6D-4ED3-B2E1-3E3DB2F86DA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Nadpis a text nad obsah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2DEA05-364E-4118-8648-5CEC47625723}" type="datetime1">
              <a:rPr lang="cs-CZ" smtClean="0"/>
              <a:pPr>
                <a:defRPr/>
              </a:pPr>
              <a:t>20.11.2011</a:t>
            </a:fld>
            <a:endParaRPr lang="cs-CZ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CFEEA-6CA9-45CD-AFFE-BE28F672BCE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0C4BDF-C2FD-4E1C-9ABE-8D9970A18BEA}" type="datetime1">
              <a:rPr lang="cs-CZ" smtClean="0"/>
              <a:pPr>
                <a:defRPr/>
              </a:pPr>
              <a:t>20.11.2011</a:t>
            </a:fld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C6EFA-C0B7-4F2F-918D-C2A042A2F7C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7A470-D2D6-4A26-AF0C-FD6681D71A59}" type="datetime1">
              <a:rPr lang="cs-CZ" smtClean="0"/>
              <a:pPr>
                <a:defRPr/>
              </a:pPr>
              <a:t>20.11.2011</a:t>
            </a:fld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D5612-2B59-42A5-A38A-751FE0DE3A6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2247D3-AD0F-4B21-B67D-BD8B5091A6F7}" type="datetime1">
              <a:rPr lang="cs-CZ" smtClean="0"/>
              <a:pPr>
                <a:defRPr/>
              </a:pPr>
              <a:t>20.11.2011</a:t>
            </a:fld>
            <a:endParaRPr lang="cs-CZ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E8EC1-9DA9-4885-B446-42C6B38C4A4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EFA07-670F-4A14-9616-7C622650F3E8}" type="datetime1">
              <a:rPr lang="cs-CZ" smtClean="0"/>
              <a:pPr>
                <a:defRPr/>
              </a:pPr>
              <a:t>20.11.2011</a:t>
            </a:fld>
            <a:endParaRPr lang="cs-CZ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D9621-4877-4367-B6D4-DA4DEDCBC22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3FE33-5FF4-419F-A93D-E0250EFBF0BE}" type="datetime1">
              <a:rPr lang="cs-CZ" smtClean="0"/>
              <a:pPr>
                <a:defRPr/>
              </a:pPr>
              <a:t>20.11.2011</a:t>
            </a:fld>
            <a:endParaRPr lang="cs-CZ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3A48B9-F62C-417E-9BA0-B931612EFDE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9A052-CF60-4DB7-A4AB-463C31325EAE}" type="datetime1">
              <a:rPr lang="cs-CZ" smtClean="0"/>
              <a:pPr>
                <a:defRPr/>
              </a:pPr>
              <a:t>20.11.2011</a:t>
            </a:fld>
            <a:endParaRPr lang="cs-CZ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FA6EF-2455-46A7-BC0E-51921AF6169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C65FCD-5FA6-4F78-BBC4-80AF1ADB03B3}" type="datetime1">
              <a:rPr lang="cs-CZ" smtClean="0"/>
              <a:pPr>
                <a:defRPr/>
              </a:pPr>
              <a:t>20.11.2011</a:t>
            </a:fld>
            <a:endParaRPr lang="cs-CZ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547BF-6BFC-42C4-B28F-2988593B8E3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E6C64-9525-4219-BA1E-01496C452A44}" type="datetime1">
              <a:rPr lang="cs-CZ" smtClean="0"/>
              <a:pPr>
                <a:defRPr/>
              </a:pPr>
              <a:t>20.11.2011</a:t>
            </a:fld>
            <a:endParaRPr lang="cs-CZ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BAED2-0663-49A4-A7A5-44F917658CD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402F599C-C0AB-40E1-A155-28E83CD257C2}" type="datetime1">
              <a:rPr lang="cs-CZ" smtClean="0"/>
              <a:pPr>
                <a:defRPr/>
              </a:pPr>
              <a:t>20.11.2011</a:t>
            </a:fld>
            <a:endParaRPr lang="cs-CZ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4FD740-F1BD-4F64-B7FF-05832C702EF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>
          <a:xfrm>
            <a:off x="285720" y="-142900"/>
            <a:ext cx="8786874" cy="1857388"/>
          </a:xfrm>
        </p:spPr>
        <p:txBody>
          <a:bodyPr/>
          <a:lstStyle/>
          <a:p>
            <a:pPr eaLnBrk="1" hangingPunct="1">
              <a:defRPr/>
            </a:pPr>
            <a:r>
              <a:rPr lang="cs-CZ" sz="6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Elektrický proud v látkách</a:t>
            </a:r>
            <a:endParaRPr lang="cs-CZ" dirty="0" smtClean="0"/>
          </a:p>
        </p:txBody>
      </p:sp>
      <p:sp>
        <p:nvSpPr>
          <p:cNvPr id="5125" name="Zástupný symbol pro obsah 7"/>
          <p:cNvSpPr>
            <a:spLocks noGrp="1"/>
          </p:cNvSpPr>
          <p:nvPr>
            <p:ph idx="1"/>
          </p:nvPr>
        </p:nvSpPr>
        <p:spPr>
          <a:xfrm>
            <a:off x="285720" y="1760557"/>
            <a:ext cx="8643938" cy="4454525"/>
          </a:xfrm>
        </p:spPr>
        <p:txBody>
          <a:bodyPr/>
          <a:lstStyle/>
          <a:p>
            <a:pPr marL="180000" algn="ctr">
              <a:spcBef>
                <a:spcPts val="600"/>
              </a:spcBef>
              <a:buFontTx/>
              <a:buNone/>
            </a:pPr>
            <a:r>
              <a:rPr lang="cs-CZ" sz="2800" dirty="0" smtClean="0">
                <a:solidFill>
                  <a:srgbClr val="005A9E"/>
                </a:solidFill>
              </a:rPr>
              <a:t>Elektrický proud v kapalinách</a:t>
            </a:r>
          </a:p>
          <a:p>
            <a:pPr marL="180000" algn="ctr">
              <a:spcBef>
                <a:spcPts val="600"/>
              </a:spcBef>
              <a:buFontTx/>
              <a:buNone/>
            </a:pPr>
            <a:r>
              <a:rPr lang="cs-CZ" sz="2800" dirty="0" smtClean="0">
                <a:solidFill>
                  <a:srgbClr val="005A9E"/>
                </a:solidFill>
              </a:rPr>
              <a:t>Elektrický proud v plynech</a:t>
            </a:r>
          </a:p>
          <a:p>
            <a:pPr marL="180000" algn="ctr">
              <a:spcBef>
                <a:spcPts val="600"/>
              </a:spcBef>
              <a:buFontTx/>
              <a:buNone/>
            </a:pPr>
            <a:r>
              <a:rPr lang="cs-CZ" sz="2800" dirty="0" smtClean="0">
                <a:solidFill>
                  <a:srgbClr val="005A9E"/>
                </a:solidFill>
              </a:rPr>
              <a:t>Elektrický proud v polovodičích</a:t>
            </a:r>
            <a:endParaRPr lang="cs-CZ" sz="2800" dirty="0" smtClean="0"/>
          </a:p>
          <a:p>
            <a:pPr algn="ctr">
              <a:buFontTx/>
              <a:buNone/>
            </a:pPr>
            <a:endParaRPr lang="cs-CZ" sz="2400" dirty="0" smtClean="0"/>
          </a:p>
          <a:p>
            <a:pPr algn="ctr">
              <a:buFontTx/>
              <a:buNone/>
            </a:pPr>
            <a:endParaRPr lang="cs-CZ" sz="2400" dirty="0" smtClean="0"/>
          </a:p>
          <a:p>
            <a:pPr algn="ctr">
              <a:buFontTx/>
              <a:buNone/>
            </a:pPr>
            <a:endParaRPr lang="cs-CZ" sz="2400" dirty="0" smtClean="0"/>
          </a:p>
          <a:p>
            <a:pPr algn="ctr">
              <a:buFontTx/>
              <a:buNone/>
            </a:pPr>
            <a:endParaRPr lang="cs-CZ" sz="2400" dirty="0" smtClean="0"/>
          </a:p>
          <a:p>
            <a:pPr algn="ctr">
              <a:buFontTx/>
              <a:buNone/>
            </a:pPr>
            <a:r>
              <a:rPr lang="cs-CZ" sz="2400" dirty="0" smtClean="0"/>
              <a:t>Centrum pro virtuální a moderní metody a formy vzdělávání na Obchodní akademii T.G. Masaryka, Kostelec nad Orlicí </a:t>
            </a:r>
          </a:p>
          <a:p>
            <a:pPr algn="ctr">
              <a:buFontTx/>
              <a:buNone/>
            </a:pPr>
            <a:endParaRPr lang="cs-CZ" sz="2400" dirty="0" smtClean="0"/>
          </a:p>
        </p:txBody>
      </p:sp>
      <p:sp>
        <p:nvSpPr>
          <p:cNvPr id="5123" name="Zástupný symbol pro číslo snímku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3028EA-24B1-4A93-A6BF-07C4EADA47F5}" type="slidenum">
              <a:rPr lang="cs-CZ" smtClean="0"/>
              <a:pPr/>
              <a:t>1</a:t>
            </a:fld>
            <a:endParaRPr lang="cs-CZ" dirty="0" smtClean="0"/>
          </a:p>
        </p:txBody>
      </p:sp>
      <p:pic>
        <p:nvPicPr>
          <p:cNvPr id="6" name="Picture 1" descr="E:\projekt!!!!\logoProjektu%20%C5%99%C3%ADjen[1]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3500438"/>
            <a:ext cx="6215106" cy="13935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Elektrický proud v plynech</a:t>
            </a:r>
            <a:endParaRPr 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idx="1"/>
          </p:nvPr>
        </p:nvSpPr>
        <p:spPr>
          <a:xfrm>
            <a:off x="251520" y="1700808"/>
            <a:ext cx="8606760" cy="4525963"/>
          </a:xfrm>
        </p:spPr>
        <p:txBody>
          <a:bodyPr/>
          <a:lstStyle/>
          <a:p>
            <a:pPr marL="514350" indent="-514350">
              <a:buClr>
                <a:schemeClr val="tx1"/>
              </a:buClr>
              <a:buAutoNum type="alphaLcParenR"/>
              <a:tabLst>
                <a:tab pos="3671888" algn="l"/>
              </a:tabLst>
            </a:pPr>
            <a:r>
              <a:rPr lang="cs-CZ" sz="2800" dirty="0" smtClean="0">
                <a:solidFill>
                  <a:srgbClr val="FF0000"/>
                </a:solidFill>
              </a:rPr>
              <a:t>samostatný výboj </a:t>
            </a:r>
            <a:r>
              <a:rPr lang="cs-CZ" sz="2800" dirty="0" smtClean="0">
                <a:solidFill>
                  <a:srgbClr val="00001A"/>
                </a:solidFill>
              </a:rPr>
              <a:t>– plyn vede proud bez 	přítomnosti vnějšího 	ionizátoru</a:t>
            </a:r>
          </a:p>
          <a:p>
            <a:pPr marL="514350" indent="-514350">
              <a:buAutoNum type="alphaLcParenR"/>
              <a:tabLst>
                <a:tab pos="3671888" algn="l"/>
              </a:tabLst>
            </a:pPr>
            <a:endParaRPr lang="cs-CZ" sz="2800" dirty="0" smtClean="0">
              <a:solidFill>
                <a:srgbClr val="00001A"/>
              </a:solidFill>
            </a:endParaRPr>
          </a:p>
          <a:p>
            <a:pPr marL="514350" indent="-514350" defTabSz="490538">
              <a:buNone/>
            </a:pPr>
            <a:r>
              <a:rPr lang="cs-CZ" sz="2800" dirty="0" smtClean="0"/>
              <a:t>Za normálního tlaku: </a:t>
            </a:r>
            <a:r>
              <a:rPr lang="cs-CZ" sz="2800" dirty="0" smtClean="0">
                <a:solidFill>
                  <a:srgbClr val="00B0F0"/>
                </a:solidFill>
              </a:rPr>
              <a:t>obloukový výboj</a:t>
            </a:r>
          </a:p>
          <a:p>
            <a:pPr marL="514350" indent="-514350">
              <a:buNone/>
              <a:tabLst>
                <a:tab pos="3316288" algn="l"/>
              </a:tabLst>
            </a:pPr>
            <a:r>
              <a:rPr lang="cs-CZ" sz="2800" dirty="0" smtClean="0">
                <a:solidFill>
                  <a:srgbClr val="00B0F0"/>
                </a:solidFill>
              </a:rPr>
              <a:t>		koróna</a:t>
            </a:r>
          </a:p>
          <a:p>
            <a:pPr marL="514350" indent="-514350">
              <a:buNone/>
              <a:tabLst>
                <a:tab pos="3316288" algn="l"/>
              </a:tabLst>
            </a:pPr>
            <a:r>
              <a:rPr lang="cs-CZ" sz="2800" dirty="0" smtClean="0">
                <a:solidFill>
                  <a:srgbClr val="00B0F0"/>
                </a:solidFill>
              </a:rPr>
              <a:t>		jiskrový výboj</a:t>
            </a:r>
          </a:p>
          <a:p>
            <a:pPr marL="0" indent="0">
              <a:buNone/>
              <a:tabLst>
                <a:tab pos="3316288" algn="l"/>
              </a:tabLst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FA-C0B7-4F2F-918D-C2A042A2F7C1}" type="slidenum">
              <a:rPr lang="cs-CZ" smtClean="0"/>
              <a:pPr/>
              <a:t>10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Elektrický proud v plynech</a:t>
            </a:r>
            <a:endParaRPr 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idx="1"/>
          </p:nvPr>
        </p:nvSpPr>
        <p:spPr>
          <a:xfrm>
            <a:off x="251520" y="1700808"/>
            <a:ext cx="8606760" cy="4525963"/>
          </a:xfrm>
        </p:spPr>
        <p:txBody>
          <a:bodyPr/>
          <a:lstStyle/>
          <a:p>
            <a:pPr marL="0" indent="0">
              <a:buNone/>
              <a:tabLst>
                <a:tab pos="3316288" algn="l"/>
              </a:tabLst>
            </a:pPr>
            <a:r>
              <a:rPr lang="cs-CZ" sz="2800" dirty="0" smtClean="0"/>
              <a:t>     Obloukový výboj                </a:t>
            </a:r>
          </a:p>
          <a:p>
            <a:pPr marL="0" indent="0">
              <a:buNone/>
              <a:tabLst>
                <a:tab pos="3316288" algn="l"/>
              </a:tabLst>
            </a:pPr>
            <a:r>
              <a:rPr lang="cs-CZ" sz="2800" dirty="0" smtClean="0"/>
              <a:t>                                                   Jiskrový výboj</a:t>
            </a:r>
          </a:p>
          <a:p>
            <a:pPr marL="0" indent="0">
              <a:buNone/>
              <a:tabLst>
                <a:tab pos="3316288" algn="l"/>
              </a:tabLst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FA-C0B7-4F2F-918D-C2A042A2F7C1}" type="slidenum">
              <a:rPr lang="cs-CZ" smtClean="0"/>
              <a:pPr/>
              <a:t>11</a:t>
            </a:fld>
            <a:endParaRPr lang="cs-CZ" dirty="0"/>
          </a:p>
        </p:txBody>
      </p:sp>
      <p:pic>
        <p:nvPicPr>
          <p:cNvPr id="136195" name="Picture 3" descr="C:\Documents and Settings\mat\Dokumenty\Obrázky\ww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2857496"/>
            <a:ext cx="3857652" cy="3143272"/>
          </a:xfrm>
          <a:prstGeom prst="rect">
            <a:avLst/>
          </a:prstGeom>
          <a:noFill/>
        </p:spPr>
      </p:pic>
      <p:pic>
        <p:nvPicPr>
          <p:cNvPr id="11" name="Picture 4" descr="proud 2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2357430"/>
            <a:ext cx="3786214" cy="3071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Elektrický proud v plynech</a:t>
            </a:r>
            <a:endParaRPr 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idx="1"/>
          </p:nvPr>
        </p:nvSpPr>
        <p:spPr>
          <a:xfrm>
            <a:off x="251520" y="1700808"/>
            <a:ext cx="8606760" cy="4525963"/>
          </a:xfrm>
        </p:spPr>
        <p:txBody>
          <a:bodyPr/>
          <a:lstStyle/>
          <a:p>
            <a:pPr marL="514350" indent="-514350">
              <a:buNone/>
              <a:tabLst>
                <a:tab pos="4040188" algn="l"/>
              </a:tabLst>
            </a:pPr>
            <a:r>
              <a:rPr lang="cs-CZ" sz="2800" dirty="0" smtClean="0"/>
              <a:t>Za sníženého </a:t>
            </a:r>
            <a:r>
              <a:rPr lang="cs-CZ" sz="2800" dirty="0" smtClean="0"/>
              <a:t>tlaku:</a:t>
            </a:r>
            <a:endParaRPr lang="cs-CZ" sz="2800" dirty="0" smtClean="0"/>
          </a:p>
          <a:p>
            <a:pPr marL="355600" indent="-355600">
              <a:buFontTx/>
              <a:buChar char="-"/>
              <a:tabLst>
                <a:tab pos="4040188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k výboji </a:t>
            </a:r>
            <a:r>
              <a:rPr lang="cs-CZ" sz="2800" dirty="0" smtClean="0">
                <a:solidFill>
                  <a:srgbClr val="00001A"/>
                </a:solidFill>
              </a:rPr>
              <a:t>dojde, </a:t>
            </a:r>
            <a:r>
              <a:rPr lang="cs-CZ" sz="2800" dirty="0" smtClean="0">
                <a:solidFill>
                  <a:srgbClr val="00001A"/>
                </a:solidFill>
              </a:rPr>
              <a:t>snížíme-li tlak v trubici</a:t>
            </a:r>
          </a:p>
          <a:p>
            <a:pPr marL="355600" indent="-355600">
              <a:buFontTx/>
              <a:buChar char="-"/>
              <a:tabLst>
                <a:tab pos="4040188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charakteristické světelné efekty</a:t>
            </a:r>
          </a:p>
          <a:p>
            <a:pPr marL="355600" indent="-355600">
              <a:buFontTx/>
              <a:buChar char="-"/>
              <a:tabLst>
                <a:tab pos="4040188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nízká hodnota proudu</a:t>
            </a:r>
          </a:p>
          <a:p>
            <a:pPr marL="355600" indent="-355600">
              <a:buFontTx/>
              <a:buChar char="-"/>
              <a:tabLst>
                <a:tab pos="4040188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v blízkosti katody – katodové světlo</a:t>
            </a:r>
          </a:p>
          <a:p>
            <a:pPr marL="355600" indent="-355600">
              <a:buFontTx/>
              <a:buChar char="-"/>
              <a:tabLst>
                <a:tab pos="4040188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anodové světlo vyplňuje téměř celou trubici</a:t>
            </a:r>
          </a:p>
          <a:p>
            <a:pPr marL="355600" indent="-355600">
              <a:buFontTx/>
              <a:buChar char="-"/>
              <a:tabLst>
                <a:tab pos="4040188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vše při tlaku 700 </a:t>
            </a:r>
            <a:r>
              <a:rPr lang="cs-CZ" sz="2800" dirty="0" err="1" smtClean="0">
                <a:solidFill>
                  <a:srgbClr val="00001A"/>
                </a:solidFill>
              </a:rPr>
              <a:t>Pa</a:t>
            </a:r>
            <a:endParaRPr lang="cs-CZ" sz="2800" dirty="0" smtClean="0">
              <a:solidFill>
                <a:srgbClr val="00001A"/>
              </a:solidFill>
            </a:endParaRPr>
          </a:p>
          <a:p>
            <a:pPr marL="355600" indent="-355600">
              <a:buNone/>
              <a:tabLst>
                <a:tab pos="4040188" algn="l"/>
              </a:tabLst>
            </a:pPr>
            <a:r>
              <a:rPr lang="cs-CZ" sz="2800" dirty="0" smtClean="0">
                <a:solidFill>
                  <a:srgbClr val="00B0F0"/>
                </a:solidFill>
              </a:rPr>
              <a:t>Anodové světlo </a:t>
            </a:r>
            <a:r>
              <a:rPr lang="cs-CZ" sz="2800" dirty="0" smtClean="0">
                <a:solidFill>
                  <a:srgbClr val="00001A"/>
                </a:solidFill>
              </a:rPr>
              <a:t>– světelné reklamy</a:t>
            </a:r>
          </a:p>
          <a:p>
            <a:pPr marL="355600" indent="-355600">
              <a:buNone/>
              <a:tabLst>
                <a:tab pos="4040188" algn="l"/>
              </a:tabLst>
            </a:pPr>
            <a:r>
              <a:rPr lang="cs-CZ" sz="2800" dirty="0" smtClean="0">
                <a:solidFill>
                  <a:srgbClr val="00B0F0"/>
                </a:solidFill>
              </a:rPr>
              <a:t>Katodové </a:t>
            </a:r>
            <a:r>
              <a:rPr lang="cs-CZ" sz="2800" dirty="0" smtClean="0">
                <a:solidFill>
                  <a:srgbClr val="00B0F0"/>
                </a:solidFill>
              </a:rPr>
              <a:t>světlo </a:t>
            </a:r>
            <a:r>
              <a:rPr lang="cs-CZ" sz="2800" dirty="0" smtClean="0">
                <a:solidFill>
                  <a:srgbClr val="00001A"/>
                </a:solidFill>
              </a:rPr>
              <a:t>(</a:t>
            </a:r>
            <a:r>
              <a:rPr lang="cs-CZ" sz="2800" dirty="0" smtClean="0">
                <a:solidFill>
                  <a:srgbClr val="00001A"/>
                </a:solidFill>
              </a:rPr>
              <a:t>přiblížené elektrody) </a:t>
            </a:r>
            <a:r>
              <a:rPr lang="cs-CZ" sz="2800" dirty="0" smtClean="0">
                <a:solidFill>
                  <a:srgbClr val="00001A"/>
                </a:solidFill>
              </a:rPr>
              <a:t>– doutnavky</a:t>
            </a: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FA-C0B7-4F2F-918D-C2A042A2F7C1}" type="slidenum">
              <a:rPr lang="cs-CZ" smtClean="0"/>
              <a:pPr/>
              <a:t>12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Elektrický proud v plynech</a:t>
            </a:r>
            <a:endParaRPr 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idx="1"/>
          </p:nvPr>
        </p:nvSpPr>
        <p:spPr>
          <a:xfrm>
            <a:off x="251520" y="1700808"/>
            <a:ext cx="8606760" cy="4525963"/>
          </a:xfrm>
        </p:spPr>
        <p:txBody>
          <a:bodyPr/>
          <a:lstStyle/>
          <a:p>
            <a:pPr marL="514350" indent="-514350">
              <a:buNone/>
              <a:tabLst>
                <a:tab pos="4040188" algn="l"/>
              </a:tabLst>
            </a:pPr>
            <a:r>
              <a:rPr lang="cs-CZ" sz="2800" dirty="0" smtClean="0"/>
              <a:t>Doutnavý výboj</a:t>
            </a: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FA-C0B7-4F2F-918D-C2A042A2F7C1}" type="slidenum">
              <a:rPr lang="cs-CZ" smtClean="0"/>
              <a:pPr/>
              <a:t>13</a:t>
            </a:fld>
            <a:endParaRPr lang="cs-CZ" dirty="0"/>
          </a:p>
        </p:txBody>
      </p:sp>
      <p:pic>
        <p:nvPicPr>
          <p:cNvPr id="5" name="Picture 4" descr="proud 3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2500306"/>
            <a:ext cx="6643734" cy="2714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Elektrický proud v plynech</a:t>
            </a:r>
            <a:endParaRPr 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idx="1"/>
          </p:nvPr>
        </p:nvSpPr>
        <p:spPr>
          <a:xfrm>
            <a:off x="251520" y="1700808"/>
            <a:ext cx="8606760" cy="4525963"/>
          </a:xfrm>
        </p:spPr>
        <p:txBody>
          <a:bodyPr/>
          <a:lstStyle/>
          <a:p>
            <a:pPr marL="514350" indent="-514350">
              <a:buNone/>
              <a:tabLst>
                <a:tab pos="3944938" algn="l"/>
              </a:tabLst>
            </a:pPr>
            <a:r>
              <a:rPr lang="cs-CZ" sz="2800" dirty="0" smtClean="0"/>
              <a:t>b) </a:t>
            </a:r>
            <a:r>
              <a:rPr lang="cs-CZ" sz="2800" dirty="0" smtClean="0">
                <a:solidFill>
                  <a:srgbClr val="FF0000"/>
                </a:solidFill>
              </a:rPr>
              <a:t>nesamostatný výboj </a:t>
            </a:r>
            <a:r>
              <a:rPr lang="cs-CZ" sz="2800" dirty="0" smtClean="0">
                <a:solidFill>
                  <a:srgbClr val="00001A"/>
                </a:solidFill>
              </a:rPr>
              <a:t>– plyn vede proud pouze za 	přítomnosti vnějšího 	ionizátoru</a:t>
            </a:r>
          </a:p>
          <a:p>
            <a:pPr marL="514350" indent="-514350">
              <a:buAutoNum type="alphaLcParenR"/>
              <a:tabLst>
                <a:tab pos="3671888" algn="l"/>
              </a:tabLst>
            </a:pPr>
            <a:endParaRPr lang="cs-CZ" sz="2800" dirty="0" smtClean="0">
              <a:solidFill>
                <a:srgbClr val="00001A"/>
              </a:solidFill>
            </a:endParaRPr>
          </a:p>
          <a:p>
            <a:pPr marL="0" indent="0">
              <a:buNone/>
              <a:tabLst>
                <a:tab pos="3316288" algn="l"/>
              </a:tabLst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FA-C0B7-4F2F-918D-C2A042A2F7C1}" type="slidenum">
              <a:rPr lang="cs-CZ" smtClean="0"/>
              <a:pPr/>
              <a:t>14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Elektrický proud v polovodičích</a:t>
            </a:r>
            <a:endParaRPr 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idx="1"/>
          </p:nvPr>
        </p:nvSpPr>
        <p:spPr>
          <a:xfrm>
            <a:off x="251520" y="1700808"/>
            <a:ext cx="8892480" cy="4525963"/>
          </a:xfrm>
        </p:spPr>
        <p:txBody>
          <a:bodyPr/>
          <a:lstStyle/>
          <a:p>
            <a:pPr marL="514350" indent="-514350">
              <a:buNone/>
              <a:tabLst>
                <a:tab pos="2155825" algn="l"/>
                <a:tab pos="3671888" algn="l"/>
              </a:tabLst>
            </a:pPr>
            <a:r>
              <a:rPr lang="cs-CZ" sz="2800" dirty="0" smtClean="0">
                <a:solidFill>
                  <a:srgbClr val="FF0000"/>
                </a:solidFill>
              </a:rPr>
              <a:t>Polovodiče</a:t>
            </a:r>
            <a:r>
              <a:rPr lang="cs-CZ" sz="2800" dirty="0" smtClean="0">
                <a:solidFill>
                  <a:srgbClr val="00001A"/>
                </a:solidFill>
              </a:rPr>
              <a:t> = látky, jejichž vodivost je větší než 	vodivost izolantů a menší než vodivost 	vodičů</a:t>
            </a:r>
          </a:p>
          <a:p>
            <a:pPr marL="514350" indent="-514350">
              <a:buNone/>
              <a:tabLst>
                <a:tab pos="3671888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Nejznámější polovodiče = prvky IV.A skupiny                  	     (germanium, křemík)</a:t>
            </a:r>
          </a:p>
          <a:p>
            <a:pPr marL="514350" indent="-514350">
              <a:buNone/>
              <a:tabLst>
                <a:tab pos="3671888" algn="l"/>
              </a:tabLst>
            </a:pPr>
            <a:endParaRPr lang="cs-CZ" sz="2800" dirty="0" smtClean="0">
              <a:solidFill>
                <a:srgbClr val="00001A"/>
              </a:solidFill>
            </a:endParaRPr>
          </a:p>
          <a:p>
            <a:pPr marL="514350" indent="-514350">
              <a:buNone/>
              <a:tabLst>
                <a:tab pos="3671888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Vodivost:   - roste s rostoucí teplotou</a:t>
            </a:r>
          </a:p>
          <a:p>
            <a:pPr marL="514350" indent="-514350">
              <a:buNone/>
              <a:tabLst>
                <a:tab pos="1706563" algn="l"/>
                <a:tab pos="3671888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		- je závislá na dopadajícím záření </a:t>
            </a:r>
          </a:p>
          <a:p>
            <a:pPr marL="514350" indent="-514350">
              <a:buNone/>
              <a:tabLst>
                <a:tab pos="1706563" algn="l"/>
                <a:tab pos="3671888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		- mění se s obsahem příměsí</a:t>
            </a:r>
          </a:p>
          <a:p>
            <a:pPr marL="514350" indent="-514350">
              <a:buNone/>
              <a:tabLst>
                <a:tab pos="1706563" algn="l"/>
                <a:tab pos="3671888" algn="l"/>
              </a:tabLst>
            </a:pPr>
            <a:endParaRPr lang="cs-CZ" sz="2800" dirty="0" smtClean="0">
              <a:solidFill>
                <a:srgbClr val="00001A"/>
              </a:solidFill>
            </a:endParaRPr>
          </a:p>
          <a:p>
            <a:pPr marL="0" indent="0">
              <a:buNone/>
              <a:tabLst>
                <a:tab pos="3316288" algn="l"/>
              </a:tabLst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FA-C0B7-4F2F-918D-C2A042A2F7C1}" type="slidenum">
              <a:rPr lang="cs-CZ" smtClean="0"/>
              <a:pPr/>
              <a:t>15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Elektrický proud v polovodičích</a:t>
            </a:r>
            <a:endParaRPr 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idx="1"/>
          </p:nvPr>
        </p:nvSpPr>
        <p:spPr>
          <a:xfrm>
            <a:off x="251520" y="1643050"/>
            <a:ext cx="8892480" cy="4525963"/>
          </a:xfrm>
        </p:spPr>
        <p:txBody>
          <a:bodyPr/>
          <a:lstStyle/>
          <a:p>
            <a:pPr marL="514350" indent="-514350">
              <a:buNone/>
              <a:tabLst>
                <a:tab pos="1706563" algn="l"/>
                <a:tab pos="3671888" algn="l"/>
              </a:tabLst>
            </a:pPr>
            <a:r>
              <a:rPr lang="cs-CZ" sz="2800" dirty="0" smtClean="0">
                <a:solidFill>
                  <a:srgbClr val="FF0000"/>
                </a:solidFill>
              </a:rPr>
              <a:t>Vlastní vodivost polovodiče</a:t>
            </a:r>
          </a:p>
          <a:p>
            <a:pPr marL="273050" indent="-273050">
              <a:buNone/>
              <a:tabLst>
                <a:tab pos="1706563" algn="l"/>
                <a:tab pos="3671888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– při nízké teplotě – elektrony pevně vázány k </a:t>
            </a:r>
            <a:r>
              <a:rPr lang="cs-CZ" sz="2800" dirty="0" smtClean="0">
                <a:solidFill>
                  <a:srgbClr val="00001A"/>
                </a:solidFill>
              </a:rPr>
              <a:t>jádru</a:t>
            </a:r>
          </a:p>
          <a:p>
            <a:pPr marL="273050" indent="-273050">
              <a:buNone/>
              <a:tabLst>
                <a:tab pos="1706563" algn="l"/>
                <a:tab pos="3671888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–</a:t>
            </a:r>
            <a:r>
              <a:rPr lang="cs-CZ" sz="2800" dirty="0" smtClean="0">
                <a:solidFill>
                  <a:srgbClr val="00001A"/>
                </a:solidFill>
              </a:rPr>
              <a:t> </a:t>
            </a:r>
            <a:r>
              <a:rPr lang="cs-CZ" sz="2800" dirty="0" smtClean="0">
                <a:solidFill>
                  <a:srgbClr val="00001A"/>
                </a:solidFill>
              </a:rPr>
              <a:t>při zahřátí se elektrony uvolňují            vznik  </a:t>
            </a:r>
            <a:r>
              <a:rPr lang="cs-CZ" sz="2800" dirty="0" smtClean="0">
                <a:solidFill>
                  <a:srgbClr val="00B0F0"/>
                </a:solidFill>
              </a:rPr>
              <a:t>volných  elektronů a děr</a:t>
            </a:r>
          </a:p>
          <a:p>
            <a:pPr marL="177800" indent="-177800">
              <a:buFontTx/>
              <a:buChar char="-"/>
              <a:tabLst>
                <a:tab pos="1706563" algn="l"/>
                <a:tab pos="3671888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 generace páru elektron – díra            elektrický proud</a:t>
            </a:r>
          </a:p>
          <a:p>
            <a:pPr marL="177800" indent="-177800">
              <a:buFontTx/>
              <a:buChar char="-"/>
              <a:tabLst>
                <a:tab pos="1706563" algn="l"/>
                <a:tab pos="3671888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 díra = kladný náboj</a:t>
            </a:r>
          </a:p>
          <a:p>
            <a:pPr marL="177800" indent="-177800">
              <a:buNone/>
              <a:tabLst>
                <a:tab pos="1706563" algn="l"/>
                <a:tab pos="3671888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          - podílí se na vedení proudu</a:t>
            </a:r>
          </a:p>
          <a:p>
            <a:pPr marL="177800" indent="-177800">
              <a:buFontTx/>
              <a:buChar char="-"/>
              <a:tabLst>
                <a:tab pos="1706563" algn="l"/>
                <a:tab pos="3671888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 současně s generací probíhá i </a:t>
            </a:r>
            <a:r>
              <a:rPr lang="cs-CZ" sz="2800" dirty="0" smtClean="0">
                <a:solidFill>
                  <a:srgbClr val="00001A"/>
                </a:solidFill>
              </a:rPr>
              <a:t>rekombinace (</a:t>
            </a:r>
            <a:r>
              <a:rPr lang="cs-CZ" sz="2800" dirty="0" smtClean="0">
                <a:solidFill>
                  <a:srgbClr val="00001A"/>
                </a:solidFill>
              </a:rPr>
              <a:t>zánik)</a:t>
            </a:r>
          </a:p>
          <a:p>
            <a:pPr marL="177800" indent="-177800">
              <a:buNone/>
              <a:tabLst>
                <a:tab pos="1706563" algn="l"/>
                <a:tab pos="3671888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   páru elektron - díra</a:t>
            </a:r>
          </a:p>
          <a:p>
            <a:pPr marL="514350" indent="-514350">
              <a:buNone/>
              <a:tabLst>
                <a:tab pos="1706563" algn="l"/>
                <a:tab pos="3671888" algn="l"/>
              </a:tabLst>
            </a:pPr>
            <a:endParaRPr lang="cs-CZ" sz="2800" dirty="0" smtClean="0">
              <a:solidFill>
                <a:srgbClr val="00001A"/>
              </a:solidFill>
            </a:endParaRPr>
          </a:p>
          <a:p>
            <a:pPr marL="0" indent="0">
              <a:buNone/>
              <a:tabLst>
                <a:tab pos="3316288" algn="l"/>
              </a:tabLst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FA-C0B7-4F2F-918D-C2A042A2F7C1}" type="slidenum">
              <a:rPr lang="cs-CZ" smtClean="0"/>
              <a:pPr/>
              <a:t>16</a:t>
            </a:fld>
            <a:endParaRPr lang="cs-CZ" dirty="0"/>
          </a:p>
        </p:txBody>
      </p:sp>
      <p:sp>
        <p:nvSpPr>
          <p:cNvPr id="5" name="Šipka doprava 4"/>
          <p:cNvSpPr/>
          <p:nvPr/>
        </p:nvSpPr>
        <p:spPr>
          <a:xfrm>
            <a:off x="5572132" y="2714620"/>
            <a:ext cx="978408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prava 6"/>
          <p:cNvSpPr/>
          <p:nvPr/>
        </p:nvSpPr>
        <p:spPr>
          <a:xfrm>
            <a:off x="5357818" y="3643314"/>
            <a:ext cx="978408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Elektrický proud v polovodičích</a:t>
            </a:r>
            <a:endParaRPr 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idx="1"/>
          </p:nvPr>
        </p:nvSpPr>
        <p:spPr>
          <a:xfrm>
            <a:off x="251520" y="1700808"/>
            <a:ext cx="8892480" cy="4468205"/>
          </a:xfrm>
        </p:spPr>
        <p:txBody>
          <a:bodyPr/>
          <a:lstStyle/>
          <a:p>
            <a:pPr marL="514350" indent="-514350">
              <a:buNone/>
              <a:tabLst>
                <a:tab pos="1706563" algn="l"/>
                <a:tab pos="3671888" algn="l"/>
              </a:tabLst>
            </a:pPr>
            <a:r>
              <a:rPr lang="cs-CZ" sz="2800" dirty="0" smtClean="0">
                <a:solidFill>
                  <a:srgbClr val="FF0000"/>
                </a:solidFill>
              </a:rPr>
              <a:t>Nevlastní vodivost polovodiče</a:t>
            </a:r>
          </a:p>
          <a:p>
            <a:pPr marL="273050" indent="-273050">
              <a:buNone/>
              <a:tabLst>
                <a:tab pos="1706563" algn="l"/>
                <a:tab pos="3671888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– k čistému polovodiči přidáme atomy jiných prvků</a:t>
            </a:r>
          </a:p>
          <a:p>
            <a:pPr marL="273050" indent="-273050">
              <a:buNone/>
              <a:tabLst>
                <a:tab pos="1706563" algn="l"/>
                <a:tab pos="3671888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              výrazně ovlivní vodivost</a:t>
            </a:r>
          </a:p>
          <a:p>
            <a:pPr marL="273050" indent="-273050">
              <a:buNone/>
              <a:tabLst>
                <a:tab pos="1706563" algn="l"/>
                <a:tab pos="3671888" algn="l"/>
              </a:tabLst>
            </a:pPr>
            <a:endParaRPr lang="cs-CZ" sz="2800" dirty="0" smtClean="0">
              <a:solidFill>
                <a:srgbClr val="00001A"/>
              </a:solidFill>
            </a:endParaRPr>
          </a:p>
          <a:p>
            <a:pPr marL="273050" indent="-273050">
              <a:buNone/>
              <a:tabLst>
                <a:tab pos="1706563" algn="l"/>
                <a:tab pos="3671888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Podle atomu příměsi:</a:t>
            </a:r>
          </a:p>
          <a:p>
            <a:pPr marL="514350" indent="-514350">
              <a:buAutoNum type="alphaLcParenR"/>
              <a:tabLst>
                <a:tab pos="1706563" algn="l"/>
                <a:tab pos="3671888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polovodiče s vodivostí </a:t>
            </a:r>
            <a:r>
              <a:rPr lang="cs-CZ" sz="2800" dirty="0" smtClean="0">
                <a:solidFill>
                  <a:srgbClr val="00B0F0"/>
                </a:solidFill>
              </a:rPr>
              <a:t>děrovou</a:t>
            </a:r>
            <a:r>
              <a:rPr lang="cs-CZ" sz="2800" dirty="0" smtClean="0">
                <a:solidFill>
                  <a:srgbClr val="2FC9FF"/>
                </a:solidFill>
              </a:rPr>
              <a:t> </a:t>
            </a:r>
            <a:r>
              <a:rPr lang="cs-CZ" sz="2800" dirty="0" smtClean="0">
                <a:solidFill>
                  <a:srgbClr val="00001A"/>
                </a:solidFill>
              </a:rPr>
              <a:t>(</a:t>
            </a:r>
            <a:r>
              <a:rPr lang="cs-CZ" sz="2800" dirty="0" smtClean="0">
                <a:solidFill>
                  <a:srgbClr val="FF0000"/>
                </a:solidFill>
              </a:rPr>
              <a:t>typu P</a:t>
            </a:r>
            <a:r>
              <a:rPr lang="cs-CZ" sz="2800" dirty="0" smtClean="0">
                <a:solidFill>
                  <a:srgbClr val="00001A"/>
                </a:solidFill>
              </a:rPr>
              <a:t>)</a:t>
            </a:r>
          </a:p>
          <a:p>
            <a:pPr marL="514350" indent="-514350">
              <a:buAutoNum type="alphaLcParenR"/>
              <a:tabLst>
                <a:tab pos="1706563" algn="l"/>
                <a:tab pos="3671888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polovodiče s vodivostí </a:t>
            </a:r>
            <a:r>
              <a:rPr lang="cs-CZ" sz="2800" dirty="0" smtClean="0">
                <a:solidFill>
                  <a:srgbClr val="00B0F0"/>
                </a:solidFill>
              </a:rPr>
              <a:t>elektronovou</a:t>
            </a:r>
            <a:r>
              <a:rPr lang="cs-CZ" sz="2800" dirty="0" smtClean="0">
                <a:solidFill>
                  <a:srgbClr val="2FC9FF"/>
                </a:solidFill>
              </a:rPr>
              <a:t> </a:t>
            </a:r>
            <a:r>
              <a:rPr lang="cs-CZ" sz="2800" dirty="0" smtClean="0">
                <a:solidFill>
                  <a:srgbClr val="00001A"/>
                </a:solidFill>
              </a:rPr>
              <a:t>(</a:t>
            </a:r>
            <a:r>
              <a:rPr lang="cs-CZ" sz="2800" dirty="0" smtClean="0">
                <a:solidFill>
                  <a:srgbClr val="FF0000"/>
                </a:solidFill>
              </a:rPr>
              <a:t>typu N</a:t>
            </a:r>
            <a:r>
              <a:rPr lang="cs-CZ" sz="2800" dirty="0" smtClean="0">
                <a:solidFill>
                  <a:srgbClr val="00001A"/>
                </a:solidFill>
              </a:rPr>
              <a:t>)</a:t>
            </a:r>
          </a:p>
          <a:p>
            <a:pPr marL="514350" indent="-514350">
              <a:buNone/>
              <a:tabLst>
                <a:tab pos="1706563" algn="l"/>
                <a:tab pos="3671888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 </a:t>
            </a:r>
          </a:p>
          <a:p>
            <a:pPr marL="514350" indent="-514350">
              <a:buAutoNum type="alphaLcParenR"/>
              <a:tabLst>
                <a:tab pos="1706563" algn="l"/>
                <a:tab pos="3671888" algn="l"/>
              </a:tabLst>
            </a:pPr>
            <a:endParaRPr lang="cs-CZ" sz="2800" dirty="0" smtClean="0">
              <a:solidFill>
                <a:srgbClr val="00001A"/>
              </a:solidFill>
            </a:endParaRPr>
          </a:p>
          <a:p>
            <a:pPr marL="0" indent="0">
              <a:buNone/>
              <a:tabLst>
                <a:tab pos="3316288" algn="l"/>
              </a:tabLst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FA-C0B7-4F2F-918D-C2A042A2F7C1}" type="slidenum">
              <a:rPr lang="cs-CZ" smtClean="0"/>
              <a:pPr/>
              <a:t>17</a:t>
            </a:fld>
            <a:endParaRPr lang="cs-CZ" dirty="0"/>
          </a:p>
        </p:txBody>
      </p:sp>
      <p:sp>
        <p:nvSpPr>
          <p:cNvPr id="5" name="Šipka doprava 4"/>
          <p:cNvSpPr/>
          <p:nvPr/>
        </p:nvSpPr>
        <p:spPr>
          <a:xfrm>
            <a:off x="642910" y="2643182"/>
            <a:ext cx="978408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Elektrický proud v polovodičích</a:t>
            </a:r>
            <a:endParaRPr 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idx="1"/>
          </p:nvPr>
        </p:nvSpPr>
        <p:spPr>
          <a:xfrm>
            <a:off x="251520" y="1643050"/>
            <a:ext cx="8892480" cy="4857784"/>
          </a:xfrm>
        </p:spPr>
        <p:txBody>
          <a:bodyPr/>
          <a:lstStyle/>
          <a:p>
            <a:pPr marL="514350" indent="-514350">
              <a:buNone/>
              <a:tabLst>
                <a:tab pos="1706563" algn="l"/>
                <a:tab pos="3671888" algn="l"/>
              </a:tabLst>
            </a:pPr>
            <a:r>
              <a:rPr lang="cs-CZ" sz="2800" dirty="0" smtClean="0">
                <a:solidFill>
                  <a:srgbClr val="FF0000"/>
                </a:solidFill>
              </a:rPr>
              <a:t>Polovodiče typu P </a:t>
            </a:r>
          </a:p>
          <a:p>
            <a:pPr marL="273050" indent="-273050">
              <a:buNone/>
              <a:tabLst>
                <a:tab pos="1706563" algn="l"/>
                <a:tab pos="3671888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cizí atom = akceptor  </a:t>
            </a:r>
          </a:p>
          <a:p>
            <a:pPr marL="273050" indent="-273050">
              <a:buNone/>
              <a:tabLst>
                <a:tab pos="1706563" algn="l"/>
                <a:tab pos="3671888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           vznik děr  </a:t>
            </a:r>
          </a:p>
          <a:p>
            <a:pPr marL="273050" indent="-273050">
              <a:buNone/>
              <a:tabLst>
                <a:tab pos="1706563" algn="l"/>
                <a:tab pos="3671888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           převládá děrová vodivost</a:t>
            </a:r>
          </a:p>
          <a:p>
            <a:pPr marL="273050" indent="-273050">
              <a:buNone/>
              <a:tabLst>
                <a:tab pos="1706563" algn="l"/>
                <a:tab pos="3671888" algn="l"/>
              </a:tabLst>
            </a:pPr>
            <a:endParaRPr lang="cs-CZ" sz="2800" dirty="0" smtClean="0">
              <a:solidFill>
                <a:srgbClr val="00001A"/>
              </a:solidFill>
            </a:endParaRPr>
          </a:p>
          <a:p>
            <a:pPr marL="273050" indent="-273050">
              <a:buNone/>
              <a:tabLst>
                <a:tab pos="1706563" algn="l"/>
                <a:tab pos="3671888" algn="l"/>
              </a:tabLst>
            </a:pPr>
            <a:r>
              <a:rPr lang="cs-CZ" sz="2800" dirty="0" smtClean="0">
                <a:solidFill>
                  <a:srgbClr val="FF0000"/>
                </a:solidFill>
              </a:rPr>
              <a:t>Polovodiče typu N</a:t>
            </a:r>
          </a:p>
          <a:p>
            <a:pPr marL="273050" indent="-273050">
              <a:buNone/>
              <a:tabLst>
                <a:tab pos="1706563" algn="l"/>
                <a:tab pos="3671888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cizí atom = donor   </a:t>
            </a:r>
          </a:p>
          <a:p>
            <a:pPr marL="273050" indent="-273050">
              <a:buNone/>
              <a:tabLst>
                <a:tab pos="1077913" algn="l"/>
                <a:tab pos="1706563" algn="l"/>
                <a:tab pos="3671888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           uvolňuje elektrony bez vzniku děr              	převládá elektronová vodivost</a:t>
            </a:r>
          </a:p>
          <a:p>
            <a:pPr marL="273050" indent="-273050">
              <a:buNone/>
              <a:tabLst>
                <a:tab pos="1706563" algn="l"/>
                <a:tab pos="3671888" algn="l"/>
              </a:tabLst>
            </a:pPr>
            <a:endParaRPr lang="cs-CZ" sz="2800" dirty="0" smtClean="0">
              <a:solidFill>
                <a:srgbClr val="00001A"/>
              </a:solidFill>
            </a:endParaRPr>
          </a:p>
          <a:p>
            <a:pPr marL="514350" indent="-514350">
              <a:buAutoNum type="alphaLcParenR"/>
              <a:tabLst>
                <a:tab pos="1706563" algn="l"/>
                <a:tab pos="3671888" algn="l"/>
              </a:tabLst>
            </a:pPr>
            <a:endParaRPr lang="cs-CZ" sz="2800" dirty="0" smtClean="0">
              <a:solidFill>
                <a:srgbClr val="00001A"/>
              </a:solidFill>
            </a:endParaRPr>
          </a:p>
          <a:p>
            <a:pPr marL="0" indent="0">
              <a:buNone/>
              <a:tabLst>
                <a:tab pos="3316288" algn="l"/>
              </a:tabLst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FA-C0B7-4F2F-918D-C2A042A2F7C1}" type="slidenum">
              <a:rPr lang="cs-CZ" smtClean="0"/>
              <a:pPr/>
              <a:t>18</a:t>
            </a:fld>
            <a:endParaRPr lang="cs-CZ" dirty="0"/>
          </a:p>
        </p:txBody>
      </p:sp>
      <p:sp>
        <p:nvSpPr>
          <p:cNvPr id="5" name="Šipka doprava 4"/>
          <p:cNvSpPr/>
          <p:nvPr/>
        </p:nvSpPr>
        <p:spPr>
          <a:xfrm>
            <a:off x="357158" y="2714620"/>
            <a:ext cx="978408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prava 6"/>
          <p:cNvSpPr/>
          <p:nvPr/>
        </p:nvSpPr>
        <p:spPr>
          <a:xfrm>
            <a:off x="357158" y="3214686"/>
            <a:ext cx="978408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prava 7"/>
          <p:cNvSpPr/>
          <p:nvPr/>
        </p:nvSpPr>
        <p:spPr>
          <a:xfrm>
            <a:off x="428596" y="5786454"/>
            <a:ext cx="978408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doprava 8"/>
          <p:cNvSpPr/>
          <p:nvPr/>
        </p:nvSpPr>
        <p:spPr>
          <a:xfrm>
            <a:off x="357158" y="5286388"/>
            <a:ext cx="978408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Elektrický proud v polovodičích</a:t>
            </a:r>
            <a:endParaRPr 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idx="1"/>
          </p:nvPr>
        </p:nvSpPr>
        <p:spPr>
          <a:xfrm>
            <a:off x="251520" y="1643050"/>
            <a:ext cx="8892480" cy="4857784"/>
          </a:xfrm>
        </p:spPr>
        <p:txBody>
          <a:bodyPr/>
          <a:lstStyle/>
          <a:p>
            <a:pPr marL="0" indent="0">
              <a:buNone/>
              <a:tabLst>
                <a:tab pos="3316288" algn="l"/>
              </a:tabLst>
            </a:pPr>
            <a:r>
              <a:rPr lang="cs-CZ" dirty="0" smtClean="0"/>
              <a:t>  </a:t>
            </a:r>
            <a:r>
              <a:rPr lang="cs-CZ" dirty="0" smtClean="0"/>
              <a:t>Polovodič </a:t>
            </a:r>
            <a:r>
              <a:rPr lang="cs-CZ" dirty="0" smtClean="0"/>
              <a:t>typu N           Polovodič typu P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FA-C0B7-4F2F-918D-C2A042A2F7C1}" type="slidenum">
              <a:rPr lang="cs-CZ" smtClean="0"/>
              <a:pPr/>
              <a:t>19</a:t>
            </a:fld>
            <a:endParaRPr lang="cs-CZ" dirty="0"/>
          </a:p>
        </p:txBody>
      </p:sp>
      <p:pic>
        <p:nvPicPr>
          <p:cNvPr id="10" name="Picture 8" descr="proud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64" y="2420888"/>
            <a:ext cx="8463916" cy="32861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Elektrický proud v kapalinách</a:t>
            </a:r>
            <a:endParaRPr 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idx="1"/>
          </p:nvPr>
        </p:nvSpPr>
        <p:spPr>
          <a:xfrm>
            <a:off x="251520" y="1700808"/>
            <a:ext cx="8606760" cy="4525963"/>
          </a:xfrm>
        </p:spPr>
        <p:txBody>
          <a:bodyPr/>
          <a:lstStyle/>
          <a:p>
            <a:pPr marL="0" indent="0">
              <a:buNone/>
              <a:tabLst>
                <a:tab pos="2333625" algn="l"/>
                <a:tab pos="3316288" algn="l"/>
              </a:tabLst>
            </a:pPr>
            <a:r>
              <a:rPr lang="cs-CZ" sz="2800" dirty="0" smtClean="0">
                <a:solidFill>
                  <a:srgbClr val="FF0000"/>
                </a:solidFill>
              </a:rPr>
              <a:t>Elektrolyty</a:t>
            </a:r>
            <a:r>
              <a:rPr lang="cs-CZ" sz="2800" dirty="0" smtClean="0"/>
              <a:t> = kapaliny, které vedou elektrický </a:t>
            </a:r>
            <a:r>
              <a:rPr lang="cs-CZ" sz="2800" dirty="0" smtClean="0"/>
              <a:t>proud</a:t>
            </a:r>
            <a:endParaRPr lang="cs-CZ" sz="2800" dirty="0" smtClean="0"/>
          </a:p>
          <a:p>
            <a:pPr marL="0" indent="0">
              <a:buFontTx/>
              <a:buChar char="-"/>
              <a:tabLst>
                <a:tab pos="273050" algn="l"/>
                <a:tab pos="2333625" algn="l"/>
                <a:tab pos="3316288" algn="l"/>
              </a:tabLst>
            </a:pPr>
            <a:r>
              <a:rPr lang="cs-CZ" sz="2800" dirty="0" smtClean="0"/>
              <a:t> vznikají rozpouštěním iontové sloučeniny ve  	vhodném  rozpouštědle</a:t>
            </a:r>
          </a:p>
          <a:p>
            <a:pPr marL="0" indent="0">
              <a:buFontTx/>
              <a:buChar char="-"/>
              <a:tabLst>
                <a:tab pos="273050" algn="l"/>
                <a:tab pos="2333625" algn="l"/>
                <a:tab pos="3316288" algn="l"/>
              </a:tabLst>
            </a:pPr>
            <a:r>
              <a:rPr lang="cs-CZ" sz="2800" dirty="0" smtClean="0"/>
              <a:t> jsou to vodné roztoky solí, zásad a kyselin</a:t>
            </a:r>
          </a:p>
          <a:p>
            <a:pPr marL="0" indent="0">
              <a:buNone/>
              <a:tabLst>
                <a:tab pos="273050" algn="l"/>
                <a:tab pos="2333625" algn="l"/>
                <a:tab pos="3316288" algn="l"/>
              </a:tabLst>
            </a:pPr>
            <a:endParaRPr lang="cs-CZ" sz="2800" dirty="0" smtClean="0"/>
          </a:p>
          <a:p>
            <a:pPr marL="0" indent="0">
              <a:buNone/>
              <a:tabLst>
                <a:tab pos="273050" algn="l"/>
                <a:tab pos="2333625" algn="l"/>
                <a:tab pos="3316288" algn="l"/>
              </a:tabLst>
            </a:pPr>
            <a:r>
              <a:rPr lang="cs-CZ" sz="2800" dirty="0" smtClean="0">
                <a:solidFill>
                  <a:srgbClr val="FF0000"/>
                </a:solidFill>
              </a:rPr>
              <a:t>Elektrolytická disociace </a:t>
            </a:r>
            <a:r>
              <a:rPr lang="cs-CZ" sz="2800" dirty="0" smtClean="0"/>
              <a:t>= </a:t>
            </a:r>
            <a:r>
              <a:rPr lang="cs-CZ" sz="2800" dirty="0" smtClean="0"/>
              <a:t>jev, </a:t>
            </a:r>
            <a:r>
              <a:rPr lang="cs-CZ" sz="2800" dirty="0" smtClean="0"/>
              <a:t>při kterém dochází k rozpouštění solí, kyselin a zásad ve vodě a ke vzniku </a:t>
            </a:r>
            <a:r>
              <a:rPr lang="cs-CZ" sz="2800" dirty="0" smtClean="0">
                <a:solidFill>
                  <a:srgbClr val="00B0F0"/>
                </a:solidFill>
              </a:rPr>
              <a:t>iontů</a:t>
            </a:r>
            <a:r>
              <a:rPr lang="cs-CZ" sz="2800" dirty="0" smtClean="0">
                <a:solidFill>
                  <a:srgbClr val="00001A"/>
                </a:solidFill>
              </a:rPr>
              <a:t>.</a:t>
            </a:r>
          </a:p>
          <a:p>
            <a:pPr marL="0" indent="0">
              <a:buFontTx/>
              <a:buChar char="-"/>
              <a:tabLst>
                <a:tab pos="273050" algn="l"/>
                <a:tab pos="2333625" algn="l"/>
                <a:tab pos="3316288" algn="l"/>
              </a:tabLst>
            </a:pP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FA-C0B7-4F2F-918D-C2A042A2F7C1}" type="slidenum">
              <a:rPr lang="cs-CZ" smtClean="0"/>
              <a:pPr/>
              <a:t>2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Elektrický proud v polovodičích</a:t>
            </a:r>
            <a:endParaRPr 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idx="1"/>
          </p:nvPr>
        </p:nvSpPr>
        <p:spPr>
          <a:xfrm>
            <a:off x="251520" y="1643050"/>
            <a:ext cx="8892480" cy="4857784"/>
          </a:xfrm>
        </p:spPr>
        <p:txBody>
          <a:bodyPr/>
          <a:lstStyle/>
          <a:p>
            <a:pPr marL="514350" indent="-514350">
              <a:buNone/>
              <a:tabLst>
                <a:tab pos="1706563" algn="l"/>
                <a:tab pos="3671888" algn="l"/>
              </a:tabLst>
            </a:pPr>
            <a:r>
              <a:rPr lang="cs-CZ" sz="2800" dirty="0" smtClean="0">
                <a:solidFill>
                  <a:srgbClr val="FF0000"/>
                </a:solidFill>
              </a:rPr>
              <a:t>Užití polovodičů:</a:t>
            </a:r>
          </a:p>
          <a:p>
            <a:pPr marL="514350" indent="-514350">
              <a:buNone/>
              <a:tabLst>
                <a:tab pos="1706563" algn="l"/>
                <a:tab pos="3671888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Termistor</a:t>
            </a:r>
          </a:p>
          <a:p>
            <a:pPr marL="514350" indent="-514350">
              <a:buNone/>
              <a:tabLst>
                <a:tab pos="1706563" algn="l"/>
                <a:tab pos="3671888" algn="l"/>
              </a:tabLst>
            </a:pPr>
            <a:r>
              <a:rPr lang="cs-CZ" sz="2800" dirty="0" err="1" smtClean="0">
                <a:solidFill>
                  <a:srgbClr val="00001A"/>
                </a:solidFill>
              </a:rPr>
              <a:t>Fotorezistor</a:t>
            </a:r>
            <a:endParaRPr lang="cs-CZ" sz="2800" dirty="0" smtClean="0">
              <a:solidFill>
                <a:srgbClr val="00001A"/>
              </a:solidFill>
            </a:endParaRPr>
          </a:p>
          <a:p>
            <a:pPr marL="514350" indent="-514350">
              <a:buNone/>
              <a:tabLst>
                <a:tab pos="1706563" algn="l"/>
                <a:tab pos="3671888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Polovodičová dioda</a:t>
            </a:r>
          </a:p>
          <a:p>
            <a:pPr marL="514350" indent="-514350">
              <a:buNone/>
              <a:tabLst>
                <a:tab pos="1706563" algn="l"/>
                <a:tab pos="3671888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Tranzistor</a:t>
            </a:r>
          </a:p>
          <a:p>
            <a:pPr marL="514350" indent="-514350">
              <a:buNone/>
              <a:tabLst>
                <a:tab pos="1706563" algn="l"/>
                <a:tab pos="3671888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Tyristor</a:t>
            </a:r>
          </a:p>
          <a:p>
            <a:pPr marL="514350" indent="-514350">
              <a:buNone/>
              <a:tabLst>
                <a:tab pos="1706563" algn="l"/>
                <a:tab pos="3671888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Integrovaný obvod</a:t>
            </a:r>
          </a:p>
          <a:p>
            <a:pPr marL="514350" indent="-514350">
              <a:buNone/>
              <a:tabLst>
                <a:tab pos="1706563" algn="l"/>
                <a:tab pos="3671888" algn="l"/>
              </a:tabLst>
            </a:pPr>
            <a:endParaRPr lang="cs-CZ" sz="2800" dirty="0" smtClean="0">
              <a:solidFill>
                <a:srgbClr val="E2002B"/>
              </a:solidFill>
            </a:endParaRPr>
          </a:p>
          <a:p>
            <a:pPr marL="0" indent="0">
              <a:buNone/>
              <a:tabLst>
                <a:tab pos="3316288" algn="l"/>
              </a:tabLst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FA-C0B7-4F2F-918D-C2A042A2F7C1}" type="slidenum">
              <a:rPr lang="cs-CZ" smtClean="0"/>
              <a:pPr/>
              <a:t>20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21</a:t>
            </a:fld>
            <a:endParaRPr lang="cs-CZ" dirty="0"/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Použitá literatura a www stránky</a:t>
            </a:r>
          </a:p>
        </p:txBody>
      </p:sp>
      <p:sp>
        <p:nvSpPr>
          <p:cNvPr id="8" name="Zástupný symbol pro obsah 2"/>
          <p:cNvSpPr>
            <a:spLocks noGrp="1"/>
          </p:cNvSpPr>
          <p:nvPr>
            <p:ph idx="1"/>
          </p:nvPr>
        </p:nvSpPr>
        <p:spPr>
          <a:xfrm>
            <a:off x="285750" y="1714500"/>
            <a:ext cx="8229600" cy="5000648"/>
          </a:xfrm>
        </p:spPr>
        <p:txBody>
          <a:bodyPr/>
          <a:lstStyle/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r>
              <a:rPr lang="cs-CZ" sz="2100" b="1" dirty="0" smtClean="0"/>
              <a:t>Fyzika pro gymnázia – Elektřina a magnetismus</a:t>
            </a:r>
          </a:p>
          <a:p>
            <a:pPr>
              <a:buFont typeface="Arial" pitchFamily="34" charset="0"/>
              <a:buChar char="•"/>
            </a:pPr>
            <a:r>
              <a:rPr lang="cs-CZ" sz="2100" dirty="0" err="1" smtClean="0"/>
              <a:t>doc.RNDr</a:t>
            </a:r>
            <a:r>
              <a:rPr lang="cs-CZ" sz="2100" dirty="0" smtClean="0"/>
              <a:t>. Oldřich Lepil, </a:t>
            </a:r>
            <a:r>
              <a:rPr lang="cs-CZ" sz="2100" dirty="0" err="1" smtClean="0"/>
              <a:t>CSc</a:t>
            </a:r>
            <a:endParaRPr lang="cs-CZ" sz="2100" dirty="0" smtClean="0"/>
          </a:p>
          <a:p>
            <a:r>
              <a:rPr lang="cs-CZ" sz="2100" dirty="0" smtClean="0"/>
              <a:t>PaedDr. Přemysl Šedivý</a:t>
            </a:r>
          </a:p>
          <a:p>
            <a:pPr>
              <a:buNone/>
            </a:pPr>
            <a:r>
              <a:rPr lang="cs-CZ" sz="2100" b="1" dirty="0" smtClean="0"/>
              <a:t>Fyzika pro střední školy</a:t>
            </a:r>
          </a:p>
          <a:p>
            <a:r>
              <a:rPr lang="cs-CZ" sz="2100" dirty="0" err="1" smtClean="0"/>
              <a:t>doc</a:t>
            </a:r>
            <a:r>
              <a:rPr lang="cs-CZ" sz="2100" dirty="0" smtClean="0"/>
              <a:t>,</a:t>
            </a:r>
            <a:r>
              <a:rPr lang="cs-CZ" sz="2100" dirty="0" err="1" smtClean="0"/>
              <a:t>RNDr.Oldřich</a:t>
            </a:r>
            <a:r>
              <a:rPr lang="cs-CZ" sz="2100" dirty="0" smtClean="0"/>
              <a:t> Lepil,</a:t>
            </a:r>
            <a:r>
              <a:rPr lang="cs-CZ" sz="2100" dirty="0" err="1" smtClean="0"/>
              <a:t>CSc</a:t>
            </a:r>
            <a:endParaRPr lang="cs-CZ" sz="2100" dirty="0" smtClean="0"/>
          </a:p>
          <a:p>
            <a:pPr>
              <a:buNone/>
            </a:pPr>
            <a:r>
              <a:rPr lang="cs-CZ" sz="2100" b="1" dirty="0" smtClean="0"/>
              <a:t>Fyzika pro maturanty a zájemce o studium na VŠ</a:t>
            </a:r>
          </a:p>
          <a:p>
            <a:r>
              <a:rPr lang="cs-CZ" sz="2100" dirty="0" smtClean="0"/>
              <a:t>Ivan Teplička</a:t>
            </a:r>
          </a:p>
          <a:p>
            <a:r>
              <a:rPr lang="cs-CZ" sz="2100" dirty="0" smtClean="0"/>
              <a:t>RNDr. Petr </a:t>
            </a:r>
            <a:r>
              <a:rPr lang="cs-CZ" sz="2100" dirty="0" err="1" smtClean="0"/>
              <a:t>Podivítr</a:t>
            </a:r>
            <a:r>
              <a:rPr lang="cs-CZ" sz="2100" dirty="0" smtClean="0"/>
              <a:t>, PhD.</a:t>
            </a:r>
          </a:p>
          <a:p>
            <a:pPr>
              <a:buNone/>
            </a:pPr>
            <a:r>
              <a:rPr lang="cs-CZ" sz="2100" b="1" dirty="0" err="1" smtClean="0"/>
              <a:t>Fyzweb.cz</a:t>
            </a:r>
            <a:endParaRPr lang="cs-CZ" sz="2100" b="1" dirty="0" smtClean="0"/>
          </a:p>
          <a:p>
            <a:pPr>
              <a:buNone/>
            </a:pPr>
            <a:endParaRPr lang="cs-CZ" dirty="0" smtClean="0"/>
          </a:p>
        </p:txBody>
      </p:sp>
      <p:pic>
        <p:nvPicPr>
          <p:cNvPr id="10" name="Picture 2" descr="E:\projekt!!!!\logoProjektu%20%C5%99%C3%ADjen[1]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1857364"/>
            <a:ext cx="4248150" cy="95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Elektrický proud v kapalinách</a:t>
            </a:r>
            <a:endParaRPr 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idx="1"/>
          </p:nvPr>
        </p:nvSpPr>
        <p:spPr>
          <a:xfrm>
            <a:off x="251520" y="1700808"/>
            <a:ext cx="8606760" cy="4525963"/>
          </a:xfrm>
        </p:spPr>
        <p:txBody>
          <a:bodyPr/>
          <a:lstStyle/>
          <a:p>
            <a:pPr marL="0" indent="0">
              <a:buNone/>
              <a:tabLst>
                <a:tab pos="2333625" algn="l"/>
                <a:tab pos="3316288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Vložením dvou elektrod do elektrolytu a připojením ke svorkám stejnosměrného zdroje napětí </a:t>
            </a:r>
          </a:p>
          <a:p>
            <a:pPr marL="0" indent="0">
              <a:buNone/>
              <a:tabLst>
                <a:tab pos="2333625" algn="l"/>
                <a:tab pos="3316288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vzniká uvnitř elektrolytu </a:t>
            </a:r>
          </a:p>
          <a:p>
            <a:pPr marL="0" indent="0">
              <a:buNone/>
              <a:tabLst>
                <a:tab pos="2333625" algn="l"/>
                <a:tab pos="3316288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mezi elektrodami</a:t>
            </a:r>
          </a:p>
          <a:p>
            <a:pPr marL="0" indent="0">
              <a:buNone/>
              <a:tabLst>
                <a:tab pos="2333625" algn="l"/>
                <a:tab pos="3316288" algn="l"/>
              </a:tabLst>
            </a:pPr>
            <a:r>
              <a:rPr lang="cs-CZ" sz="2800" dirty="0" smtClean="0">
                <a:solidFill>
                  <a:srgbClr val="00B0F0"/>
                </a:solidFill>
              </a:rPr>
              <a:t>elektrické pole</a:t>
            </a:r>
            <a:r>
              <a:rPr lang="cs-CZ" sz="2800" dirty="0" smtClean="0">
                <a:solidFill>
                  <a:srgbClr val="00001A"/>
                </a:solidFill>
              </a:rPr>
              <a:t>.</a:t>
            </a:r>
          </a:p>
          <a:p>
            <a:pPr marL="0" indent="0">
              <a:buNone/>
              <a:tabLst>
                <a:tab pos="2333625" algn="l"/>
                <a:tab pos="3316288" algn="l"/>
              </a:tabLst>
            </a:pPr>
            <a:endParaRPr lang="cs-CZ" dirty="0">
              <a:solidFill>
                <a:srgbClr val="2FC9FF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FA-C0B7-4F2F-918D-C2A042A2F7C1}" type="slidenum">
              <a:rPr lang="cs-CZ" smtClean="0"/>
              <a:pPr/>
              <a:t>3</a:t>
            </a:fld>
            <a:endParaRPr lang="cs-CZ" dirty="0"/>
          </a:p>
        </p:txBody>
      </p:sp>
      <p:pic>
        <p:nvPicPr>
          <p:cNvPr id="9" name="Picture 6" descr="proud 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2" y="2857496"/>
            <a:ext cx="3000396" cy="32146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Elektrický proud v kapalinách</a:t>
            </a:r>
            <a:endParaRPr 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idx="1"/>
          </p:nvPr>
        </p:nvSpPr>
        <p:spPr>
          <a:xfrm>
            <a:off x="285720" y="1700808"/>
            <a:ext cx="8606760" cy="4468205"/>
          </a:xfrm>
        </p:spPr>
        <p:txBody>
          <a:bodyPr/>
          <a:lstStyle/>
          <a:p>
            <a:pPr marL="0" indent="0">
              <a:buNone/>
              <a:tabLst>
                <a:tab pos="3316288" algn="l"/>
              </a:tabLst>
            </a:pPr>
            <a:r>
              <a:rPr lang="cs-CZ" sz="2800" dirty="0" smtClean="0"/>
              <a:t>Elektroda spojená s pólem zdroje:</a:t>
            </a:r>
          </a:p>
          <a:p>
            <a:pPr marL="514350" indent="-514350">
              <a:buAutoNum type="alphaLcParenR"/>
              <a:tabLst>
                <a:tab pos="3316288" algn="l"/>
              </a:tabLst>
            </a:pPr>
            <a:r>
              <a:rPr lang="cs-CZ" sz="2800" dirty="0" smtClean="0"/>
              <a:t>kladným = </a:t>
            </a:r>
            <a:r>
              <a:rPr lang="cs-CZ" sz="2800" dirty="0" smtClean="0">
                <a:solidFill>
                  <a:srgbClr val="00B0F0"/>
                </a:solidFill>
              </a:rPr>
              <a:t>anoda</a:t>
            </a:r>
          </a:p>
          <a:p>
            <a:pPr marL="514350" indent="-514350">
              <a:buAutoNum type="alphaLcParenR"/>
              <a:tabLst>
                <a:tab pos="3316288" algn="l"/>
              </a:tabLst>
            </a:pPr>
            <a:r>
              <a:rPr lang="cs-CZ" sz="2800" dirty="0" smtClean="0"/>
              <a:t>záporným = </a:t>
            </a:r>
            <a:r>
              <a:rPr lang="cs-CZ" sz="2800" dirty="0" smtClean="0">
                <a:solidFill>
                  <a:srgbClr val="00B0F0"/>
                </a:solidFill>
              </a:rPr>
              <a:t>katoda</a:t>
            </a:r>
          </a:p>
          <a:p>
            <a:pPr marL="514350" indent="-514350">
              <a:buAutoNum type="alphaLcParenR"/>
              <a:tabLst>
                <a:tab pos="3316288" algn="l"/>
              </a:tabLst>
            </a:pPr>
            <a:endParaRPr lang="cs-CZ" sz="2800" dirty="0" smtClean="0">
              <a:solidFill>
                <a:srgbClr val="2FC9FF"/>
              </a:solidFill>
            </a:endParaRPr>
          </a:p>
          <a:p>
            <a:pPr marL="0" indent="0">
              <a:buNone/>
              <a:tabLst>
                <a:tab pos="3316288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Působením elektrického pole</a:t>
            </a:r>
          </a:p>
          <a:p>
            <a:pPr marL="0" indent="0">
              <a:buNone/>
              <a:tabLst>
                <a:tab pos="3316288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v elektrolytu se pohybují:</a:t>
            </a:r>
          </a:p>
          <a:p>
            <a:pPr marL="0" indent="0">
              <a:buNone/>
              <a:tabLst>
                <a:tab pos="3316288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a) směrem k anodě záporné ionty = </a:t>
            </a:r>
            <a:r>
              <a:rPr lang="cs-CZ" sz="2800" dirty="0" smtClean="0">
                <a:solidFill>
                  <a:srgbClr val="00B0F0"/>
                </a:solidFill>
              </a:rPr>
              <a:t>anionty</a:t>
            </a:r>
          </a:p>
          <a:p>
            <a:pPr marL="0" indent="0">
              <a:buNone/>
              <a:tabLst>
                <a:tab pos="3316288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b) směrem ke katodě kladné ionty = </a:t>
            </a:r>
            <a:r>
              <a:rPr lang="cs-CZ" sz="2800" dirty="0" smtClean="0">
                <a:solidFill>
                  <a:srgbClr val="00B0F0"/>
                </a:solidFill>
              </a:rPr>
              <a:t>kationty</a:t>
            </a:r>
          </a:p>
          <a:p>
            <a:pPr marL="514350" indent="-514350">
              <a:buAutoNum type="alphaLcParenR"/>
              <a:tabLst>
                <a:tab pos="3316288" algn="l"/>
              </a:tabLst>
            </a:pPr>
            <a:endParaRPr lang="cs-CZ" sz="2800" dirty="0" smtClean="0">
              <a:solidFill>
                <a:srgbClr val="00001A"/>
              </a:solidFill>
            </a:endParaRPr>
          </a:p>
          <a:p>
            <a:pPr marL="514350" indent="-514350">
              <a:buAutoNum type="alphaLcParenR"/>
              <a:tabLst>
                <a:tab pos="3316288" algn="l"/>
              </a:tabLst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FA-C0B7-4F2F-918D-C2A042A2F7C1}" type="slidenum">
              <a:rPr lang="cs-CZ" smtClean="0"/>
              <a:pPr/>
              <a:t>4</a:t>
            </a:fld>
            <a:endParaRPr lang="cs-CZ" dirty="0"/>
          </a:p>
        </p:txBody>
      </p:sp>
      <p:pic>
        <p:nvPicPr>
          <p:cNvPr id="7169" name="Picture 1" descr="C:\Documents and Settings\mat\Dokumenty\Obrázky\1-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2285992"/>
            <a:ext cx="3214710" cy="2286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Elektrický proud v kapalinách</a:t>
            </a:r>
            <a:endParaRPr 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idx="1"/>
          </p:nvPr>
        </p:nvSpPr>
        <p:spPr>
          <a:xfrm>
            <a:off x="251520" y="1700808"/>
            <a:ext cx="8606760" cy="5157192"/>
          </a:xfrm>
        </p:spPr>
        <p:txBody>
          <a:bodyPr/>
          <a:lstStyle/>
          <a:p>
            <a:pPr marL="0" indent="0">
              <a:buNone/>
              <a:tabLst>
                <a:tab pos="3316288" algn="l"/>
              </a:tabLst>
            </a:pPr>
            <a:r>
              <a:rPr lang="cs-CZ" sz="2800" dirty="0" smtClean="0">
                <a:solidFill>
                  <a:srgbClr val="00B0F0"/>
                </a:solidFill>
              </a:rPr>
              <a:t>Iontová vodivost </a:t>
            </a:r>
            <a:r>
              <a:rPr lang="cs-CZ" sz="2800" dirty="0" smtClean="0"/>
              <a:t>= </a:t>
            </a:r>
            <a:r>
              <a:rPr lang="cs-CZ" sz="2800" dirty="0" err="1" smtClean="0"/>
              <a:t>vodivost</a:t>
            </a:r>
            <a:r>
              <a:rPr lang="cs-CZ" sz="2800" dirty="0" smtClean="0"/>
              <a:t> látek, která je podmíněná existencí volně pohyblivých iontů.</a:t>
            </a:r>
          </a:p>
          <a:p>
            <a:pPr marL="0" indent="0">
              <a:buNone/>
              <a:tabLst>
                <a:tab pos="3316288" algn="l"/>
              </a:tabLst>
            </a:pPr>
            <a:endParaRPr lang="cs-CZ" sz="2800" dirty="0" smtClean="0"/>
          </a:p>
          <a:p>
            <a:pPr marL="0" indent="0">
              <a:buNone/>
              <a:tabLst>
                <a:tab pos="3316288" algn="l"/>
              </a:tabLst>
            </a:pPr>
            <a:r>
              <a:rPr lang="cs-CZ" sz="2800" dirty="0" smtClean="0">
                <a:solidFill>
                  <a:srgbClr val="00B0F0"/>
                </a:solidFill>
              </a:rPr>
              <a:t>Elektrický </a:t>
            </a:r>
            <a:r>
              <a:rPr lang="cs-CZ" sz="2800" dirty="0" smtClean="0">
                <a:solidFill>
                  <a:srgbClr val="00B0F0"/>
                </a:solidFill>
              </a:rPr>
              <a:t>proud v elektrolytu </a:t>
            </a:r>
            <a:r>
              <a:rPr lang="cs-CZ" sz="2800" dirty="0" smtClean="0"/>
              <a:t>– je spojen s přenosem látky směrem k elektrodám.</a:t>
            </a:r>
          </a:p>
          <a:p>
            <a:pPr marL="0" indent="0">
              <a:buNone/>
              <a:tabLst>
                <a:tab pos="3316288" algn="l"/>
              </a:tabLst>
            </a:pPr>
            <a:endParaRPr lang="cs-CZ" sz="2800" dirty="0" smtClean="0"/>
          </a:p>
          <a:p>
            <a:pPr marL="0" indent="0">
              <a:buNone/>
              <a:tabLst>
                <a:tab pos="3316288" algn="l"/>
              </a:tabLst>
            </a:pPr>
            <a:r>
              <a:rPr lang="cs-CZ" sz="2800" dirty="0" smtClean="0">
                <a:solidFill>
                  <a:srgbClr val="00B0F0"/>
                </a:solidFill>
              </a:rPr>
              <a:t>Elektrolýza</a:t>
            </a:r>
            <a:r>
              <a:rPr lang="cs-CZ" sz="2800" dirty="0" smtClean="0"/>
              <a:t> = děj vedení elektrického proudu elektrolytem spojený s vylučováním látek na elektrodách.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FA-C0B7-4F2F-918D-C2A042A2F7C1}" type="slidenum">
              <a:rPr lang="cs-CZ" smtClean="0"/>
              <a:pPr/>
              <a:t>5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Elektrický proud v kapalinách</a:t>
            </a:r>
            <a:endParaRPr 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idx="1"/>
          </p:nvPr>
        </p:nvSpPr>
        <p:spPr>
          <a:xfrm>
            <a:off x="251520" y="1700808"/>
            <a:ext cx="8606760" cy="4525963"/>
          </a:xfrm>
        </p:spPr>
        <p:txBody>
          <a:bodyPr/>
          <a:lstStyle/>
          <a:p>
            <a:pPr marL="0" indent="0">
              <a:buNone/>
              <a:tabLst>
                <a:tab pos="3316288" algn="l"/>
              </a:tabLst>
            </a:pPr>
            <a:r>
              <a:rPr lang="cs-CZ" sz="2800" dirty="0" smtClean="0"/>
              <a:t>Při elektrolýze se na katodě vylučuje vždy vodík nebo kov.</a:t>
            </a:r>
          </a:p>
          <a:p>
            <a:pPr marL="0" indent="0">
              <a:buNone/>
              <a:tabLst>
                <a:tab pos="3316288" algn="l"/>
              </a:tabLst>
            </a:pPr>
            <a:endParaRPr lang="cs-CZ" sz="2800" dirty="0" smtClean="0"/>
          </a:p>
          <a:p>
            <a:pPr marL="0" indent="0">
              <a:buNone/>
              <a:tabLst>
                <a:tab pos="3316288" algn="l"/>
              </a:tabLst>
            </a:pPr>
            <a:r>
              <a:rPr lang="cs-CZ" sz="2800" dirty="0" smtClean="0">
                <a:solidFill>
                  <a:srgbClr val="00B0F0"/>
                </a:solidFill>
              </a:rPr>
              <a:t>Galvanický článek </a:t>
            </a:r>
            <a:r>
              <a:rPr lang="cs-CZ" sz="2800" dirty="0" smtClean="0"/>
              <a:t>= dvě </a:t>
            </a:r>
          </a:p>
          <a:p>
            <a:pPr marL="0" indent="0">
              <a:buNone/>
              <a:tabLst>
                <a:tab pos="3316288" algn="l"/>
              </a:tabLst>
            </a:pPr>
            <a:r>
              <a:rPr lang="cs-CZ" sz="2800" dirty="0" smtClean="0"/>
              <a:t>chemicky různé elektrody </a:t>
            </a:r>
          </a:p>
          <a:p>
            <a:pPr marL="0" indent="0">
              <a:buNone/>
              <a:tabLst>
                <a:tab pos="3316288" algn="l"/>
              </a:tabLst>
            </a:pPr>
            <a:r>
              <a:rPr lang="cs-CZ" sz="2800" dirty="0" smtClean="0"/>
              <a:t>ponořené do </a:t>
            </a:r>
            <a:r>
              <a:rPr lang="cs-CZ" sz="2800" dirty="0" smtClean="0"/>
              <a:t>elektrolytu. </a:t>
            </a:r>
            <a:endParaRPr lang="cs-CZ" sz="2800" dirty="0" smtClean="0"/>
          </a:p>
          <a:p>
            <a:pPr marL="0" indent="0">
              <a:buNone/>
              <a:tabLst>
                <a:tab pos="3316288" algn="l"/>
              </a:tabLst>
            </a:pP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FA-C0B7-4F2F-918D-C2A042A2F7C1}" type="slidenum">
              <a:rPr lang="cs-CZ" smtClean="0"/>
              <a:pPr/>
              <a:t>6</a:t>
            </a:fld>
            <a:endParaRPr lang="cs-CZ" dirty="0"/>
          </a:p>
        </p:txBody>
      </p:sp>
      <p:pic>
        <p:nvPicPr>
          <p:cNvPr id="133122" name="Picture 2" descr="C:\Documents and Settings\mat\Dokumenty\Obrázky\untitled,,.bmp"/>
          <p:cNvPicPr>
            <a:picLocks noChangeAspect="1" noChangeArrowheads="1"/>
          </p:cNvPicPr>
          <p:nvPr/>
        </p:nvPicPr>
        <p:blipFill>
          <a:blip r:embed="rId2" cstate="print">
            <a:lum bright="-19000" contrast="43000"/>
          </a:blip>
          <a:srcRect/>
          <a:stretch>
            <a:fillRect/>
          </a:stretch>
        </p:blipFill>
        <p:spPr bwMode="auto">
          <a:xfrm>
            <a:off x="5143504" y="2428868"/>
            <a:ext cx="3357586" cy="4000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Elektrický proud v kapalinách</a:t>
            </a:r>
            <a:endParaRPr 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idx="1"/>
          </p:nvPr>
        </p:nvSpPr>
        <p:spPr>
          <a:xfrm>
            <a:off x="251520" y="1700808"/>
            <a:ext cx="8606760" cy="4525963"/>
          </a:xfrm>
        </p:spPr>
        <p:txBody>
          <a:bodyPr/>
          <a:lstStyle/>
          <a:p>
            <a:pPr marL="0" indent="0">
              <a:buNone/>
              <a:tabLst>
                <a:tab pos="2238375" algn="l"/>
                <a:tab pos="3316288" algn="l"/>
              </a:tabLst>
            </a:pPr>
            <a:r>
              <a:rPr lang="cs-CZ" sz="2800" dirty="0" smtClean="0">
                <a:solidFill>
                  <a:srgbClr val="00B0F0"/>
                </a:solidFill>
              </a:rPr>
              <a:t>Akumulátor</a:t>
            </a:r>
            <a:r>
              <a:rPr lang="cs-CZ" sz="2800" dirty="0" smtClean="0"/>
              <a:t> = galvanický článek založený na 	polarizaci </a:t>
            </a:r>
            <a:r>
              <a:rPr lang="cs-CZ" sz="2800" dirty="0" smtClean="0"/>
              <a:t>elektrod.</a:t>
            </a: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FA-C0B7-4F2F-918D-C2A042A2F7C1}" type="slidenum">
              <a:rPr lang="cs-CZ" smtClean="0"/>
              <a:pPr/>
              <a:t>7</a:t>
            </a:fld>
            <a:endParaRPr lang="cs-CZ" dirty="0"/>
          </a:p>
        </p:txBody>
      </p:sp>
      <p:pic>
        <p:nvPicPr>
          <p:cNvPr id="134147" name="Picture 3" descr="C:\Documents and Settings\mat\Dokumenty\Obrázky\imagesCAEYJPO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3214686"/>
            <a:ext cx="3143272" cy="2928958"/>
          </a:xfrm>
          <a:prstGeom prst="rect">
            <a:avLst/>
          </a:prstGeom>
          <a:noFill/>
        </p:spPr>
      </p:pic>
      <p:pic>
        <p:nvPicPr>
          <p:cNvPr id="134148" name="Picture 4" descr="C:\Documents and Settings\mat\Dokumenty\Obrázky\imagesCAU4YEMR.jpg"/>
          <p:cNvPicPr>
            <a:picLocks noChangeAspect="1" noChangeArrowheads="1"/>
          </p:cNvPicPr>
          <p:nvPr/>
        </p:nvPicPr>
        <p:blipFill>
          <a:blip r:embed="rId3" cstate="print">
            <a:lum bright="-4000" contrast="25000"/>
          </a:blip>
          <a:srcRect/>
          <a:stretch>
            <a:fillRect/>
          </a:stretch>
        </p:blipFill>
        <p:spPr bwMode="auto">
          <a:xfrm>
            <a:off x="4500562" y="3000372"/>
            <a:ext cx="3786214" cy="2786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Elektrický proud v plynech</a:t>
            </a:r>
            <a:endParaRPr 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idx="1"/>
          </p:nvPr>
        </p:nvSpPr>
        <p:spPr>
          <a:xfrm>
            <a:off x="251520" y="1700808"/>
            <a:ext cx="8606760" cy="4525963"/>
          </a:xfrm>
        </p:spPr>
        <p:txBody>
          <a:bodyPr/>
          <a:lstStyle/>
          <a:p>
            <a:pPr marL="0" indent="0">
              <a:buNone/>
              <a:tabLst>
                <a:tab pos="3316288" algn="l"/>
              </a:tabLst>
            </a:pPr>
            <a:r>
              <a:rPr lang="cs-CZ" sz="2800" dirty="0" smtClean="0"/>
              <a:t>Plyny za běžných teplot a tlaků obsahují nepatrný počet elektricky nabitých částic</a:t>
            </a:r>
          </a:p>
          <a:p>
            <a:pPr marL="0" indent="0">
              <a:buNone/>
              <a:tabLst>
                <a:tab pos="3316288" algn="l"/>
              </a:tabLst>
            </a:pPr>
            <a:r>
              <a:rPr lang="cs-CZ" sz="2800" dirty="0" smtClean="0"/>
              <a:t>jsou dobrými </a:t>
            </a:r>
            <a:r>
              <a:rPr lang="cs-CZ" sz="2800" dirty="0" smtClean="0">
                <a:solidFill>
                  <a:srgbClr val="00B0F0"/>
                </a:solidFill>
              </a:rPr>
              <a:t>izolanty</a:t>
            </a:r>
            <a:r>
              <a:rPr lang="cs-CZ" sz="2800" dirty="0" smtClean="0"/>
              <a:t>.</a:t>
            </a:r>
          </a:p>
          <a:p>
            <a:pPr marL="0" indent="0">
              <a:buNone/>
              <a:tabLst>
                <a:tab pos="3316288" algn="l"/>
              </a:tabLst>
            </a:pPr>
            <a:endParaRPr lang="cs-CZ" sz="2800" dirty="0" smtClean="0"/>
          </a:p>
          <a:p>
            <a:pPr marL="0" indent="0">
              <a:buNone/>
              <a:tabLst>
                <a:tab pos="3316288" algn="l"/>
              </a:tabLst>
            </a:pPr>
            <a:r>
              <a:rPr lang="cs-CZ" sz="2800" dirty="0" smtClean="0"/>
              <a:t>Dodáním energie  se z molekul plynu uvolňují elektrony             vznikají kationty + anionty</a:t>
            </a:r>
          </a:p>
          <a:p>
            <a:pPr marL="0" indent="0">
              <a:buNone/>
              <a:tabLst>
                <a:tab pos="3316288" algn="l"/>
              </a:tabLst>
            </a:pPr>
            <a:r>
              <a:rPr lang="cs-CZ" sz="2800" dirty="0" smtClean="0"/>
              <a:t>           plyny se stávají vodivými = </a:t>
            </a:r>
            <a:r>
              <a:rPr lang="cs-CZ" sz="2800" dirty="0" smtClean="0">
                <a:solidFill>
                  <a:srgbClr val="FF0000"/>
                </a:solidFill>
              </a:rPr>
              <a:t>ionizace </a:t>
            </a:r>
          </a:p>
          <a:p>
            <a:pPr marL="0" indent="0">
              <a:buNone/>
              <a:tabLst>
                <a:tab pos="3316288" algn="l"/>
              </a:tabLst>
            </a:pPr>
            <a:endParaRPr lang="cs-CZ" sz="2800" dirty="0" smtClean="0"/>
          </a:p>
          <a:p>
            <a:pPr marL="0" indent="0">
              <a:buNone/>
              <a:tabLst>
                <a:tab pos="3316288" algn="l"/>
              </a:tabLst>
            </a:pPr>
            <a:r>
              <a:rPr lang="cs-CZ" sz="2800" dirty="0" smtClean="0"/>
              <a:t>Ionizace je vyvolána </a:t>
            </a:r>
            <a:r>
              <a:rPr lang="cs-CZ" sz="2800" dirty="0" smtClean="0">
                <a:solidFill>
                  <a:srgbClr val="00B0F0"/>
                </a:solidFill>
              </a:rPr>
              <a:t>ionizátory</a:t>
            </a:r>
            <a:r>
              <a:rPr lang="cs-CZ" sz="2800" dirty="0" smtClean="0"/>
              <a:t>.</a:t>
            </a:r>
            <a:endParaRPr lang="cs-CZ" sz="2800" dirty="0" smtClean="0">
              <a:solidFill>
                <a:srgbClr val="2FC9FF"/>
              </a:solidFill>
            </a:endParaRPr>
          </a:p>
          <a:p>
            <a:pPr marL="0" indent="0">
              <a:buNone/>
              <a:tabLst>
                <a:tab pos="3316288" algn="l"/>
              </a:tabLst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FA-C0B7-4F2F-918D-C2A042A2F7C1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7" name="Šipka doprava 6"/>
          <p:cNvSpPr/>
          <p:nvPr/>
        </p:nvSpPr>
        <p:spPr>
          <a:xfrm>
            <a:off x="5357818" y="2143116"/>
            <a:ext cx="978408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prava 7"/>
          <p:cNvSpPr/>
          <p:nvPr/>
        </p:nvSpPr>
        <p:spPr>
          <a:xfrm>
            <a:off x="1928794" y="4143380"/>
            <a:ext cx="978408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doprava 8"/>
          <p:cNvSpPr/>
          <p:nvPr/>
        </p:nvSpPr>
        <p:spPr>
          <a:xfrm>
            <a:off x="357158" y="4643446"/>
            <a:ext cx="978408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Elektrický proud v plynech</a:t>
            </a:r>
            <a:endParaRPr 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idx="1"/>
          </p:nvPr>
        </p:nvSpPr>
        <p:spPr>
          <a:xfrm>
            <a:off x="251520" y="1700808"/>
            <a:ext cx="8606760" cy="4525963"/>
          </a:xfrm>
        </p:spPr>
        <p:txBody>
          <a:bodyPr/>
          <a:lstStyle/>
          <a:p>
            <a:pPr marL="0" indent="0">
              <a:buNone/>
              <a:tabLst>
                <a:tab pos="3316288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Ionizátorem – elektrické pole</a:t>
            </a:r>
          </a:p>
          <a:p>
            <a:pPr marL="0" indent="0">
              <a:buNone/>
              <a:tabLst>
                <a:tab pos="1882775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 	- různé druhy záření</a:t>
            </a:r>
          </a:p>
          <a:p>
            <a:pPr marL="0" indent="0">
              <a:buNone/>
              <a:tabLst>
                <a:tab pos="1882775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	  (radioaktivní, ultrafialové, …)</a:t>
            </a:r>
          </a:p>
          <a:p>
            <a:pPr marL="0" indent="0">
              <a:buNone/>
              <a:tabLst>
                <a:tab pos="1882775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	- zahřátí plynu na vysokou teplotu</a:t>
            </a:r>
          </a:p>
          <a:p>
            <a:pPr marL="0" indent="0">
              <a:buNone/>
              <a:tabLst>
                <a:tab pos="2238375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Elektrický proud v plynech = </a:t>
            </a:r>
            <a:r>
              <a:rPr lang="cs-CZ" sz="2800" dirty="0" smtClean="0">
                <a:solidFill>
                  <a:srgbClr val="00B0F0"/>
                </a:solidFill>
              </a:rPr>
              <a:t>výboj</a:t>
            </a:r>
            <a:r>
              <a:rPr lang="cs-CZ" sz="2800" dirty="0" smtClean="0"/>
              <a:t>.</a:t>
            </a:r>
            <a:endParaRPr lang="cs-CZ" sz="2800" dirty="0" smtClean="0">
              <a:solidFill>
                <a:srgbClr val="00B0F0"/>
              </a:solidFill>
            </a:endParaRPr>
          </a:p>
          <a:p>
            <a:pPr marL="0" indent="0">
              <a:buNone/>
              <a:tabLst>
                <a:tab pos="2238375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Výboj:</a:t>
            </a:r>
          </a:p>
          <a:p>
            <a:pPr marL="514350" indent="-514350">
              <a:buAutoNum type="alphaLcParenR"/>
              <a:tabLst>
                <a:tab pos="2238375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samostatný</a:t>
            </a:r>
          </a:p>
          <a:p>
            <a:pPr marL="514350" indent="-514350">
              <a:buAutoNum type="alphaLcParenR"/>
              <a:tabLst>
                <a:tab pos="2238375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nesamostatný</a:t>
            </a:r>
          </a:p>
          <a:p>
            <a:pPr marL="0" indent="0">
              <a:buNone/>
              <a:tabLst>
                <a:tab pos="3316288" algn="l"/>
              </a:tabLst>
            </a:pP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FA-C0B7-4F2F-918D-C2A042A2F7C1}" type="slidenum">
              <a:rPr lang="cs-CZ" smtClean="0"/>
              <a:pPr/>
              <a:t>9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4892</TotalTime>
  <Words>589</Words>
  <Application>Microsoft Office PowerPoint</Application>
  <PresentationFormat>Předvádění na obrazovce (4:3)</PresentationFormat>
  <Paragraphs>164</Paragraphs>
  <Slides>21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Výchozí návrh</vt:lpstr>
      <vt:lpstr>Elektrický proud v látkách</vt:lpstr>
      <vt:lpstr>Elektrický proud v kapalinách</vt:lpstr>
      <vt:lpstr>Elektrický proud v kapalinách</vt:lpstr>
      <vt:lpstr>Elektrický proud v kapalinách</vt:lpstr>
      <vt:lpstr>Elektrický proud v kapalinách</vt:lpstr>
      <vt:lpstr>Elektrický proud v kapalinách</vt:lpstr>
      <vt:lpstr>Elektrický proud v kapalinách</vt:lpstr>
      <vt:lpstr>Elektrický proud v plynech</vt:lpstr>
      <vt:lpstr>Elektrický proud v plynech</vt:lpstr>
      <vt:lpstr>Elektrický proud v plynech</vt:lpstr>
      <vt:lpstr>Elektrický proud v plynech</vt:lpstr>
      <vt:lpstr>Elektrický proud v plynech</vt:lpstr>
      <vt:lpstr>Elektrický proud v plynech</vt:lpstr>
      <vt:lpstr>Elektrický proud v plynech</vt:lpstr>
      <vt:lpstr>Elektrický proud v polovodičích</vt:lpstr>
      <vt:lpstr>Elektrický proud v polovodičích</vt:lpstr>
      <vt:lpstr>Elektrický proud v polovodičích</vt:lpstr>
      <vt:lpstr>Elektrický proud v polovodičích</vt:lpstr>
      <vt:lpstr>Elektrický proud v polovodičích</vt:lpstr>
      <vt:lpstr>Elektrický proud v polovodičích</vt:lpstr>
      <vt:lpstr>Použitá literatura a www stránky</vt:lpstr>
    </vt:vector>
  </TitlesOfParts>
  <Company>projekce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Josef Čermák</dc:creator>
  <cp:lastModifiedBy>Petra</cp:lastModifiedBy>
  <cp:revision>500</cp:revision>
  <dcterms:created xsi:type="dcterms:W3CDTF">2005-08-09T19:25:46Z</dcterms:created>
  <dcterms:modified xsi:type="dcterms:W3CDTF">2011-11-20T17:52:29Z</dcterms:modified>
</cp:coreProperties>
</file>