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68" r:id="rId2"/>
    <p:sldId id="291" r:id="rId3"/>
    <p:sldId id="382" r:id="rId4"/>
    <p:sldId id="379" r:id="rId5"/>
    <p:sldId id="380" r:id="rId6"/>
    <p:sldId id="381" r:id="rId7"/>
    <p:sldId id="383" r:id="rId8"/>
    <p:sldId id="384" r:id="rId9"/>
    <p:sldId id="387" r:id="rId10"/>
    <p:sldId id="385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7" r:id="rId20"/>
    <p:sldId id="396" r:id="rId21"/>
    <p:sldId id="398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2B"/>
    <a:srgbClr val="2FC9FF"/>
    <a:srgbClr val="00001A"/>
    <a:srgbClr val="000050"/>
    <a:srgbClr val="005A9E"/>
    <a:srgbClr val="66FF99"/>
    <a:srgbClr val="D68F00"/>
    <a:srgbClr val="00FF00"/>
    <a:srgbClr val="339966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28" autoAdjust="0"/>
    <p:restoredTop sz="97527" autoAdjust="0"/>
  </p:normalViewPr>
  <p:slideViewPr>
    <p:cSldViewPr>
      <p:cViewPr>
        <p:scale>
          <a:sx n="70" d="100"/>
          <a:sy n="70" d="100"/>
        </p:scale>
        <p:origin x="-312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285720" y="-142900"/>
            <a:ext cx="8786874" cy="1857388"/>
          </a:xfrm>
        </p:spPr>
        <p:txBody>
          <a:bodyPr/>
          <a:lstStyle/>
          <a:p>
            <a:pPr eaLnBrk="1" hangingPunct="1">
              <a:defRPr/>
            </a:pPr>
            <a:r>
              <a:rPr lang="cs-CZ" sz="6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Elektrický proud v látkách</a:t>
            </a: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60557"/>
            <a:ext cx="8643938" cy="4454525"/>
          </a:xfrm>
        </p:spPr>
        <p:txBody>
          <a:bodyPr/>
          <a:lstStyle/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Elektrický proud v kapalinách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Elektrický proud v plynech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Elektrický proud v polovodičích</a:t>
            </a:r>
            <a:endParaRPr lang="cs-CZ" sz="28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3500438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plynech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25963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AutoNum type="alphaLcParenR"/>
              <a:tabLst>
                <a:tab pos="3671888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samostatný výboj </a:t>
            </a:r>
            <a:r>
              <a:rPr lang="cs-CZ" sz="2800" dirty="0" smtClean="0">
                <a:solidFill>
                  <a:srgbClr val="00001A"/>
                </a:solidFill>
              </a:rPr>
              <a:t>– plyn vede proud bez 	přítomnosti vnějšího 	ionizátoru</a:t>
            </a:r>
          </a:p>
          <a:p>
            <a:pPr marL="514350" indent="-514350">
              <a:buAutoNum type="alphaLcParenR"/>
              <a:tabLst>
                <a:tab pos="36718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 defTabSz="490538">
              <a:buNone/>
            </a:pPr>
            <a:r>
              <a:rPr lang="cs-CZ" sz="2800" dirty="0" smtClean="0"/>
              <a:t>Za normálního tlaku: </a:t>
            </a:r>
            <a:r>
              <a:rPr lang="cs-CZ" sz="2800" dirty="0" smtClean="0">
                <a:solidFill>
                  <a:srgbClr val="00B0F0"/>
                </a:solidFill>
              </a:rPr>
              <a:t>obloukový výboj</a:t>
            </a:r>
          </a:p>
          <a:p>
            <a:pPr marL="514350" indent="-51435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		koróna</a:t>
            </a:r>
          </a:p>
          <a:p>
            <a:pPr marL="514350" indent="-51435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		jiskrový výboj</a:t>
            </a:r>
          </a:p>
          <a:p>
            <a:pPr marL="0" indent="0">
              <a:buNone/>
              <a:tabLst>
                <a:tab pos="331628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plynech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25963"/>
          </a:xfrm>
        </p:spPr>
        <p:txBody>
          <a:bodyPr/>
          <a:lstStyle/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/>
              <a:t>     Obloukový výboj                </a:t>
            </a:r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/>
              <a:t>                                                   Jiskrový výboj</a:t>
            </a:r>
          </a:p>
          <a:p>
            <a:pPr marL="0" indent="0">
              <a:buNone/>
              <a:tabLst>
                <a:tab pos="331628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11</a:t>
            </a:fld>
            <a:endParaRPr lang="cs-CZ" dirty="0"/>
          </a:p>
        </p:txBody>
      </p:sp>
      <p:pic>
        <p:nvPicPr>
          <p:cNvPr id="136195" name="Picture 3" descr="C:\Documents and Settings\mat\Dokumenty\Obrázky\ww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857496"/>
            <a:ext cx="3857652" cy="3143272"/>
          </a:xfrm>
          <a:prstGeom prst="rect">
            <a:avLst/>
          </a:prstGeom>
          <a:noFill/>
        </p:spPr>
      </p:pic>
      <p:pic>
        <p:nvPicPr>
          <p:cNvPr id="11" name="Picture 4" descr="proud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357430"/>
            <a:ext cx="3786214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plynech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25963"/>
          </a:xfrm>
        </p:spPr>
        <p:txBody>
          <a:bodyPr/>
          <a:lstStyle/>
          <a:p>
            <a:pPr marL="514350" indent="-514350">
              <a:buNone/>
              <a:tabLst>
                <a:tab pos="4040188" algn="l"/>
              </a:tabLst>
            </a:pPr>
            <a:r>
              <a:rPr lang="cs-CZ" sz="2800" dirty="0" smtClean="0"/>
              <a:t>Za sníženého </a:t>
            </a:r>
            <a:r>
              <a:rPr lang="cs-CZ" sz="2800" dirty="0" smtClean="0"/>
              <a:t>tlaku:</a:t>
            </a:r>
            <a:endParaRPr lang="cs-CZ" sz="2800" dirty="0" smtClean="0"/>
          </a:p>
          <a:p>
            <a:pPr marL="355600" indent="-355600">
              <a:buFontTx/>
              <a:buChar char="-"/>
              <a:tabLst>
                <a:tab pos="40401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k výboji </a:t>
            </a:r>
            <a:r>
              <a:rPr lang="cs-CZ" sz="2800" dirty="0" smtClean="0">
                <a:solidFill>
                  <a:srgbClr val="00001A"/>
                </a:solidFill>
              </a:rPr>
              <a:t>dojde, </a:t>
            </a:r>
            <a:r>
              <a:rPr lang="cs-CZ" sz="2800" dirty="0" smtClean="0">
                <a:solidFill>
                  <a:srgbClr val="00001A"/>
                </a:solidFill>
              </a:rPr>
              <a:t>snížíme-li tlak v trubici</a:t>
            </a:r>
          </a:p>
          <a:p>
            <a:pPr marL="355600" indent="-355600">
              <a:buFontTx/>
              <a:buChar char="-"/>
              <a:tabLst>
                <a:tab pos="40401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charakteristické světelné efekty</a:t>
            </a:r>
          </a:p>
          <a:p>
            <a:pPr marL="355600" indent="-355600">
              <a:buFontTx/>
              <a:buChar char="-"/>
              <a:tabLst>
                <a:tab pos="40401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nízká hodnota proudu</a:t>
            </a:r>
          </a:p>
          <a:p>
            <a:pPr marL="355600" indent="-355600">
              <a:buFontTx/>
              <a:buChar char="-"/>
              <a:tabLst>
                <a:tab pos="40401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v blízkosti katody – katodové světlo</a:t>
            </a:r>
          </a:p>
          <a:p>
            <a:pPr marL="355600" indent="-355600">
              <a:buFontTx/>
              <a:buChar char="-"/>
              <a:tabLst>
                <a:tab pos="40401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anodové světlo vyplňuje téměř celou trubici</a:t>
            </a:r>
          </a:p>
          <a:p>
            <a:pPr marL="355600" indent="-355600">
              <a:buFontTx/>
              <a:buChar char="-"/>
              <a:tabLst>
                <a:tab pos="40401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vše při tlaku 700 </a:t>
            </a:r>
            <a:r>
              <a:rPr lang="cs-CZ" sz="2800" dirty="0" err="1" smtClean="0">
                <a:solidFill>
                  <a:srgbClr val="00001A"/>
                </a:solidFill>
              </a:rPr>
              <a:t>Pa</a:t>
            </a:r>
            <a:endParaRPr lang="cs-CZ" sz="2800" dirty="0" smtClean="0">
              <a:solidFill>
                <a:srgbClr val="00001A"/>
              </a:solidFill>
            </a:endParaRPr>
          </a:p>
          <a:p>
            <a:pPr marL="355600" indent="-355600">
              <a:buNone/>
              <a:tabLst>
                <a:tab pos="40401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Anodové světlo </a:t>
            </a:r>
            <a:r>
              <a:rPr lang="cs-CZ" sz="2800" dirty="0" smtClean="0">
                <a:solidFill>
                  <a:srgbClr val="00001A"/>
                </a:solidFill>
              </a:rPr>
              <a:t>– světelné reklamy</a:t>
            </a:r>
          </a:p>
          <a:p>
            <a:pPr marL="355600" indent="-355600">
              <a:buNone/>
              <a:tabLst>
                <a:tab pos="40401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Katodové </a:t>
            </a:r>
            <a:r>
              <a:rPr lang="cs-CZ" sz="2800" dirty="0" smtClean="0">
                <a:solidFill>
                  <a:srgbClr val="00B0F0"/>
                </a:solidFill>
              </a:rPr>
              <a:t>světlo </a:t>
            </a:r>
            <a:r>
              <a:rPr lang="cs-CZ" sz="2800" dirty="0" smtClean="0">
                <a:solidFill>
                  <a:srgbClr val="00001A"/>
                </a:solidFill>
              </a:rPr>
              <a:t>(</a:t>
            </a:r>
            <a:r>
              <a:rPr lang="cs-CZ" sz="2800" dirty="0" smtClean="0">
                <a:solidFill>
                  <a:srgbClr val="00001A"/>
                </a:solidFill>
              </a:rPr>
              <a:t>přiblížené elektrody) </a:t>
            </a:r>
            <a:r>
              <a:rPr lang="cs-CZ" sz="2800" dirty="0" smtClean="0">
                <a:solidFill>
                  <a:srgbClr val="00001A"/>
                </a:solidFill>
              </a:rPr>
              <a:t>– doutnavky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plynech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25963"/>
          </a:xfrm>
        </p:spPr>
        <p:txBody>
          <a:bodyPr/>
          <a:lstStyle/>
          <a:p>
            <a:pPr marL="514350" indent="-514350">
              <a:buNone/>
              <a:tabLst>
                <a:tab pos="4040188" algn="l"/>
              </a:tabLst>
            </a:pPr>
            <a:r>
              <a:rPr lang="cs-CZ" sz="2800" dirty="0" smtClean="0"/>
              <a:t>Doutnavý výboj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13</a:t>
            </a:fld>
            <a:endParaRPr lang="cs-CZ" dirty="0"/>
          </a:p>
        </p:txBody>
      </p:sp>
      <p:pic>
        <p:nvPicPr>
          <p:cNvPr id="5" name="Picture 4" descr="proud 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500306"/>
            <a:ext cx="6643734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plynech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25963"/>
          </a:xfrm>
        </p:spPr>
        <p:txBody>
          <a:bodyPr/>
          <a:lstStyle/>
          <a:p>
            <a:pPr marL="514350" indent="-514350">
              <a:buNone/>
              <a:tabLst>
                <a:tab pos="3944938" algn="l"/>
              </a:tabLst>
            </a:pPr>
            <a:r>
              <a:rPr lang="cs-CZ" sz="2800" dirty="0" smtClean="0"/>
              <a:t>b) </a:t>
            </a:r>
            <a:r>
              <a:rPr lang="cs-CZ" sz="2800" dirty="0" smtClean="0">
                <a:solidFill>
                  <a:srgbClr val="FF0000"/>
                </a:solidFill>
              </a:rPr>
              <a:t>nesamostatný výboj </a:t>
            </a:r>
            <a:r>
              <a:rPr lang="cs-CZ" sz="2800" dirty="0" smtClean="0">
                <a:solidFill>
                  <a:srgbClr val="00001A"/>
                </a:solidFill>
              </a:rPr>
              <a:t>– plyn vede proud pouze za 	přítomnosti vnějšího 	ionizátoru</a:t>
            </a:r>
          </a:p>
          <a:p>
            <a:pPr marL="514350" indent="-514350">
              <a:buAutoNum type="alphaLcParenR"/>
              <a:tabLst>
                <a:tab pos="36718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331628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polovodičích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892480" cy="4525963"/>
          </a:xfrm>
        </p:spPr>
        <p:txBody>
          <a:bodyPr/>
          <a:lstStyle/>
          <a:p>
            <a:pPr marL="514350" indent="-514350">
              <a:buNone/>
              <a:tabLst>
                <a:tab pos="2155825" algn="l"/>
                <a:tab pos="3671888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Polovodiče</a:t>
            </a:r>
            <a:r>
              <a:rPr lang="cs-CZ" sz="2800" dirty="0" smtClean="0">
                <a:solidFill>
                  <a:srgbClr val="00001A"/>
                </a:solidFill>
              </a:rPr>
              <a:t> = látky, jejichž vodivost je větší než 	vodivost izolantů a menší než vodivost 	vodičů</a:t>
            </a:r>
          </a:p>
          <a:p>
            <a:pPr marL="514350" indent="-514350">
              <a:buNone/>
              <a:tabLst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Nejznámější polovodiče = prvky IV.A skupiny                  	     (germanium, křemík)</a:t>
            </a:r>
          </a:p>
          <a:p>
            <a:pPr marL="514350" indent="-514350">
              <a:buNone/>
              <a:tabLst>
                <a:tab pos="36718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Vodivost:   - roste s rostoucí teplotou</a:t>
            </a: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	- je závislá na dopadajícím záření </a:t>
            </a: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	- mění se s obsahem příměsí</a:t>
            </a: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331628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polovodičích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643050"/>
            <a:ext cx="8892480" cy="4525963"/>
          </a:xfrm>
        </p:spPr>
        <p:txBody>
          <a:bodyPr/>
          <a:lstStyle/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Vlastní vodivost polovodiče</a:t>
            </a: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– při nízké teplotě – elektrony pevně vázány k </a:t>
            </a:r>
            <a:r>
              <a:rPr lang="cs-CZ" sz="2800" dirty="0" smtClean="0">
                <a:solidFill>
                  <a:srgbClr val="00001A"/>
                </a:solidFill>
              </a:rPr>
              <a:t>jádru</a:t>
            </a: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–</a:t>
            </a:r>
            <a:r>
              <a:rPr lang="cs-CZ" sz="2800" dirty="0" smtClean="0">
                <a:solidFill>
                  <a:srgbClr val="00001A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při zahřátí se elektrony uvolňují            vznik  </a:t>
            </a:r>
            <a:r>
              <a:rPr lang="cs-CZ" sz="2800" dirty="0" smtClean="0">
                <a:solidFill>
                  <a:srgbClr val="00B0F0"/>
                </a:solidFill>
              </a:rPr>
              <a:t>volných  elektronů a děr</a:t>
            </a:r>
          </a:p>
          <a:p>
            <a:pPr marL="177800" indent="-177800">
              <a:buFontTx/>
              <a:buChar char="-"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generace páru elektron – díra            elektrický proud</a:t>
            </a:r>
          </a:p>
          <a:p>
            <a:pPr marL="177800" indent="-177800">
              <a:buFontTx/>
              <a:buChar char="-"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díra = kladný náboj</a:t>
            </a:r>
          </a:p>
          <a:p>
            <a:pPr marL="177800" indent="-17780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- podílí se na vedení proudu</a:t>
            </a:r>
          </a:p>
          <a:p>
            <a:pPr marL="177800" indent="-177800">
              <a:buFontTx/>
              <a:buChar char="-"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současně s generací probíhá i </a:t>
            </a:r>
            <a:r>
              <a:rPr lang="cs-CZ" sz="2800" dirty="0" smtClean="0">
                <a:solidFill>
                  <a:srgbClr val="00001A"/>
                </a:solidFill>
              </a:rPr>
              <a:t>rekombinace (</a:t>
            </a:r>
            <a:r>
              <a:rPr lang="cs-CZ" sz="2800" dirty="0" smtClean="0">
                <a:solidFill>
                  <a:srgbClr val="00001A"/>
                </a:solidFill>
              </a:rPr>
              <a:t>zánik)</a:t>
            </a:r>
          </a:p>
          <a:p>
            <a:pPr marL="177800" indent="-17780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páru elektron - díra</a:t>
            </a: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331628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5572132" y="2714620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357818" y="364331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polovodičích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892480" cy="4468205"/>
          </a:xfrm>
        </p:spPr>
        <p:txBody>
          <a:bodyPr/>
          <a:lstStyle/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Nevlastní vodivost polovodiče</a:t>
            </a: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– k čistému polovodiči přidáme atomy jiných prvků</a:t>
            </a: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   výrazně ovlivní vodivost</a:t>
            </a: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Podle atomu příměsi:</a:t>
            </a:r>
          </a:p>
          <a:p>
            <a:pPr marL="514350" indent="-514350">
              <a:buAutoNum type="alphaLcParenR"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polovodiče s vodivostí </a:t>
            </a:r>
            <a:r>
              <a:rPr lang="cs-CZ" sz="2800" dirty="0" smtClean="0">
                <a:solidFill>
                  <a:srgbClr val="00B0F0"/>
                </a:solidFill>
              </a:rPr>
              <a:t>děrovou</a:t>
            </a:r>
            <a:r>
              <a:rPr lang="cs-CZ" sz="2800" dirty="0" smtClean="0">
                <a:solidFill>
                  <a:srgbClr val="2FC9FF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(</a:t>
            </a:r>
            <a:r>
              <a:rPr lang="cs-CZ" sz="2800" dirty="0" smtClean="0">
                <a:solidFill>
                  <a:srgbClr val="FF0000"/>
                </a:solidFill>
              </a:rPr>
              <a:t>typu P</a:t>
            </a:r>
            <a:r>
              <a:rPr lang="cs-CZ" sz="2800" dirty="0" smtClean="0">
                <a:solidFill>
                  <a:srgbClr val="00001A"/>
                </a:solidFill>
              </a:rPr>
              <a:t>)</a:t>
            </a:r>
          </a:p>
          <a:p>
            <a:pPr marL="514350" indent="-514350">
              <a:buAutoNum type="alphaLcParenR"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polovodiče s vodivostí </a:t>
            </a:r>
            <a:r>
              <a:rPr lang="cs-CZ" sz="2800" dirty="0" smtClean="0">
                <a:solidFill>
                  <a:srgbClr val="00B0F0"/>
                </a:solidFill>
              </a:rPr>
              <a:t>elektronovou</a:t>
            </a:r>
            <a:r>
              <a:rPr lang="cs-CZ" sz="2800" dirty="0" smtClean="0">
                <a:solidFill>
                  <a:srgbClr val="2FC9FF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(</a:t>
            </a:r>
            <a:r>
              <a:rPr lang="cs-CZ" sz="2800" dirty="0" smtClean="0">
                <a:solidFill>
                  <a:srgbClr val="FF0000"/>
                </a:solidFill>
              </a:rPr>
              <a:t>typu N</a:t>
            </a:r>
            <a:r>
              <a:rPr lang="cs-CZ" sz="2800" dirty="0" smtClean="0">
                <a:solidFill>
                  <a:srgbClr val="00001A"/>
                </a:solidFill>
              </a:rPr>
              <a:t>)</a:t>
            </a: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</a:t>
            </a:r>
          </a:p>
          <a:p>
            <a:pPr marL="514350" indent="-514350">
              <a:buAutoNum type="alphaLcParenR"/>
              <a:tabLst>
                <a:tab pos="1706563" algn="l"/>
                <a:tab pos="36718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331628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642910" y="2643182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polovodičích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643050"/>
            <a:ext cx="8892480" cy="4857784"/>
          </a:xfrm>
        </p:spPr>
        <p:txBody>
          <a:bodyPr/>
          <a:lstStyle/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Polovodiče typu P </a:t>
            </a: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cizí atom = akceptor  </a:t>
            </a: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vznik děr  </a:t>
            </a: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převládá děrová vodivost</a:t>
            </a: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Polovodiče typu N</a:t>
            </a: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cizí atom = donor   </a:t>
            </a:r>
          </a:p>
          <a:p>
            <a:pPr marL="273050" indent="-273050">
              <a:buNone/>
              <a:tabLst>
                <a:tab pos="1077913" algn="l"/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uvolňuje elektrony bez vzniku děr              	převládá elektronová vodivost</a:t>
            </a:r>
          </a:p>
          <a:p>
            <a:pPr marL="273050" indent="-273050">
              <a:buNone/>
              <a:tabLst>
                <a:tab pos="1706563" algn="l"/>
                <a:tab pos="36718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AutoNum type="alphaLcParenR"/>
              <a:tabLst>
                <a:tab pos="1706563" algn="l"/>
                <a:tab pos="36718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331628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57158" y="2714620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57158" y="321468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428596" y="578645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357158" y="5286388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polovodičích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643050"/>
            <a:ext cx="8892480" cy="4857784"/>
          </a:xfrm>
        </p:spPr>
        <p:txBody>
          <a:bodyPr/>
          <a:lstStyle/>
          <a:p>
            <a:pPr marL="0" indent="0">
              <a:buNone/>
              <a:tabLst>
                <a:tab pos="3316288" algn="l"/>
              </a:tabLst>
            </a:pPr>
            <a:r>
              <a:rPr lang="cs-CZ" dirty="0" smtClean="0"/>
              <a:t>  </a:t>
            </a:r>
            <a:r>
              <a:rPr lang="cs-CZ" dirty="0" smtClean="0"/>
              <a:t>Polovodič </a:t>
            </a:r>
            <a:r>
              <a:rPr lang="cs-CZ" dirty="0" smtClean="0"/>
              <a:t>typu N           Polovodič typu 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19</a:t>
            </a:fld>
            <a:endParaRPr lang="cs-CZ" dirty="0"/>
          </a:p>
        </p:txBody>
      </p:sp>
      <p:pic>
        <p:nvPicPr>
          <p:cNvPr id="10" name="Picture 8" descr="proud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64" y="2420888"/>
            <a:ext cx="8463916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kapalinách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25963"/>
          </a:xfrm>
        </p:spPr>
        <p:txBody>
          <a:bodyPr/>
          <a:lstStyle/>
          <a:p>
            <a:pPr marL="0" indent="0">
              <a:buNone/>
              <a:tabLst>
                <a:tab pos="2333625" algn="l"/>
                <a:tab pos="3316288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Elektrolyty</a:t>
            </a:r>
            <a:r>
              <a:rPr lang="cs-CZ" sz="2800" dirty="0" smtClean="0"/>
              <a:t> = kapaliny, které vedou elektrický </a:t>
            </a:r>
            <a:r>
              <a:rPr lang="cs-CZ" sz="2800" dirty="0" smtClean="0"/>
              <a:t>proud</a:t>
            </a:r>
            <a:endParaRPr lang="cs-CZ" sz="2800" dirty="0" smtClean="0"/>
          </a:p>
          <a:p>
            <a:pPr marL="0" indent="0">
              <a:buFontTx/>
              <a:buChar char="-"/>
              <a:tabLst>
                <a:tab pos="273050" algn="l"/>
                <a:tab pos="2333625" algn="l"/>
                <a:tab pos="3316288" algn="l"/>
              </a:tabLst>
            </a:pPr>
            <a:r>
              <a:rPr lang="cs-CZ" sz="2800" dirty="0" smtClean="0"/>
              <a:t> vznikají rozpouštěním iontové sloučeniny ve  	vhodném  rozpouštědle</a:t>
            </a:r>
          </a:p>
          <a:p>
            <a:pPr marL="0" indent="0">
              <a:buFontTx/>
              <a:buChar char="-"/>
              <a:tabLst>
                <a:tab pos="273050" algn="l"/>
                <a:tab pos="2333625" algn="l"/>
                <a:tab pos="3316288" algn="l"/>
              </a:tabLst>
            </a:pPr>
            <a:r>
              <a:rPr lang="cs-CZ" sz="2800" dirty="0" smtClean="0"/>
              <a:t> jsou to vodné roztoky solí, zásad a kyselin</a:t>
            </a:r>
          </a:p>
          <a:p>
            <a:pPr marL="0" indent="0">
              <a:buNone/>
              <a:tabLst>
                <a:tab pos="273050" algn="l"/>
                <a:tab pos="2333625" algn="l"/>
                <a:tab pos="3316288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3050" algn="l"/>
                <a:tab pos="2333625" algn="l"/>
                <a:tab pos="3316288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Elektrolytická disociace </a:t>
            </a:r>
            <a:r>
              <a:rPr lang="cs-CZ" sz="2800" dirty="0" smtClean="0"/>
              <a:t>= </a:t>
            </a:r>
            <a:r>
              <a:rPr lang="cs-CZ" sz="2800" dirty="0" smtClean="0"/>
              <a:t>jev, </a:t>
            </a:r>
            <a:r>
              <a:rPr lang="cs-CZ" sz="2800" dirty="0" smtClean="0"/>
              <a:t>při kterém dochází k rozpouštění solí, kyselin a zásad ve vodě a ke vzniku </a:t>
            </a:r>
            <a:r>
              <a:rPr lang="cs-CZ" sz="2800" dirty="0" smtClean="0">
                <a:solidFill>
                  <a:srgbClr val="00B0F0"/>
                </a:solidFill>
              </a:rPr>
              <a:t>iontů</a:t>
            </a:r>
            <a:r>
              <a:rPr lang="cs-CZ" sz="2800" dirty="0" smtClean="0">
                <a:solidFill>
                  <a:srgbClr val="00001A"/>
                </a:solidFill>
              </a:rPr>
              <a:t>.</a:t>
            </a:r>
          </a:p>
          <a:p>
            <a:pPr marL="0" indent="0">
              <a:buFontTx/>
              <a:buChar char="-"/>
              <a:tabLst>
                <a:tab pos="273050" algn="l"/>
                <a:tab pos="2333625" algn="l"/>
                <a:tab pos="3316288" algn="l"/>
              </a:tabLst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polovodičích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643050"/>
            <a:ext cx="8892480" cy="4857784"/>
          </a:xfrm>
        </p:spPr>
        <p:txBody>
          <a:bodyPr/>
          <a:lstStyle/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Užití polovodičů:</a:t>
            </a: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Termistor</a:t>
            </a: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err="1" smtClean="0">
                <a:solidFill>
                  <a:srgbClr val="00001A"/>
                </a:solidFill>
              </a:rPr>
              <a:t>Fotorezistor</a:t>
            </a: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Polovodičová dioda</a:t>
            </a: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Tranzistor</a:t>
            </a: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Tyristor</a:t>
            </a: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Integrovaný obvod</a:t>
            </a:r>
          </a:p>
          <a:p>
            <a:pPr marL="514350" indent="-514350">
              <a:buNone/>
              <a:tabLst>
                <a:tab pos="1706563" algn="l"/>
                <a:tab pos="3671888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331628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– Elektřina a magnetismus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err="1" smtClean="0"/>
              <a:t>doc.RNDr</a:t>
            </a:r>
            <a:r>
              <a:rPr lang="cs-CZ" sz="2100" dirty="0" smtClean="0"/>
              <a:t>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PaedDr. Přemysl Šedivý</a:t>
            </a:r>
          </a:p>
          <a:p>
            <a:pPr>
              <a:buNone/>
            </a:pPr>
            <a:r>
              <a:rPr lang="cs-CZ" sz="2100" b="1" dirty="0" smtClean="0"/>
              <a:t>Fyzika pro střední školy</a:t>
            </a:r>
          </a:p>
          <a:p>
            <a:r>
              <a:rPr lang="cs-CZ" sz="2100" dirty="0" err="1" smtClean="0"/>
              <a:t>doc</a:t>
            </a:r>
            <a:r>
              <a:rPr lang="cs-CZ" sz="2100" dirty="0" smtClean="0"/>
              <a:t>,</a:t>
            </a:r>
            <a:r>
              <a:rPr lang="cs-CZ" sz="2100" dirty="0" err="1" smtClean="0"/>
              <a:t>RNDr.Oldřich</a:t>
            </a:r>
            <a:r>
              <a:rPr lang="cs-CZ" sz="2100" dirty="0" smtClean="0"/>
              <a:t> Lepil,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Fyzika pro maturanty a zájemce o studium na VŠ</a:t>
            </a:r>
          </a:p>
          <a:p>
            <a:r>
              <a:rPr lang="cs-CZ" sz="2100" dirty="0" smtClean="0"/>
              <a:t>Ivan Teplička</a:t>
            </a:r>
          </a:p>
          <a:p>
            <a:r>
              <a:rPr lang="cs-CZ" sz="2100" dirty="0" smtClean="0"/>
              <a:t>RNDr. Petr </a:t>
            </a:r>
            <a:r>
              <a:rPr lang="cs-CZ" sz="2100" dirty="0" err="1" smtClean="0"/>
              <a:t>Podivítr</a:t>
            </a:r>
            <a:r>
              <a:rPr lang="cs-CZ" sz="2100" dirty="0" smtClean="0"/>
              <a:t>, PhD.</a:t>
            </a:r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kapalinách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25963"/>
          </a:xfrm>
        </p:spPr>
        <p:txBody>
          <a:bodyPr/>
          <a:lstStyle/>
          <a:p>
            <a:pPr marL="0" indent="0">
              <a:buNone/>
              <a:tabLst>
                <a:tab pos="2333625" algn="l"/>
                <a:tab pos="33162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Vložením dvou elektrod do elektrolytu a připojením ke svorkám stejnosměrného zdroje napětí </a:t>
            </a:r>
          </a:p>
          <a:p>
            <a:pPr marL="0" indent="0">
              <a:buNone/>
              <a:tabLst>
                <a:tab pos="2333625" algn="l"/>
                <a:tab pos="33162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vzniká uvnitř elektrolytu </a:t>
            </a:r>
          </a:p>
          <a:p>
            <a:pPr marL="0" indent="0">
              <a:buNone/>
              <a:tabLst>
                <a:tab pos="2333625" algn="l"/>
                <a:tab pos="33162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mezi elektrodami</a:t>
            </a:r>
          </a:p>
          <a:p>
            <a:pPr marL="0" indent="0">
              <a:buNone/>
              <a:tabLst>
                <a:tab pos="2333625" algn="l"/>
                <a:tab pos="33162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elektrické pole</a:t>
            </a:r>
            <a:r>
              <a:rPr lang="cs-CZ" sz="2800" dirty="0" smtClean="0">
                <a:solidFill>
                  <a:srgbClr val="00001A"/>
                </a:solidFill>
              </a:rPr>
              <a:t>.</a:t>
            </a:r>
          </a:p>
          <a:p>
            <a:pPr marL="0" indent="0">
              <a:buNone/>
              <a:tabLst>
                <a:tab pos="2333625" algn="l"/>
                <a:tab pos="3316288" algn="l"/>
              </a:tabLst>
            </a:pPr>
            <a:endParaRPr lang="cs-CZ" dirty="0">
              <a:solidFill>
                <a:srgbClr val="2FC9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3</a:t>
            </a:fld>
            <a:endParaRPr lang="cs-CZ" dirty="0"/>
          </a:p>
        </p:txBody>
      </p:sp>
      <p:pic>
        <p:nvPicPr>
          <p:cNvPr id="9" name="Picture 6" descr="proud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2857496"/>
            <a:ext cx="3000396" cy="3214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kapalinách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00808"/>
            <a:ext cx="8606760" cy="4468205"/>
          </a:xfrm>
        </p:spPr>
        <p:txBody>
          <a:bodyPr/>
          <a:lstStyle/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/>
              <a:t>Elektroda spojená s pólem zdroje:</a:t>
            </a:r>
          </a:p>
          <a:p>
            <a:pPr marL="514350" indent="-514350">
              <a:buAutoNum type="alphaLcParenR"/>
              <a:tabLst>
                <a:tab pos="3316288" algn="l"/>
              </a:tabLst>
            </a:pPr>
            <a:r>
              <a:rPr lang="cs-CZ" sz="2800" dirty="0" smtClean="0"/>
              <a:t>kladným = </a:t>
            </a:r>
            <a:r>
              <a:rPr lang="cs-CZ" sz="2800" dirty="0" smtClean="0">
                <a:solidFill>
                  <a:srgbClr val="00B0F0"/>
                </a:solidFill>
              </a:rPr>
              <a:t>anoda</a:t>
            </a:r>
          </a:p>
          <a:p>
            <a:pPr marL="514350" indent="-514350">
              <a:buAutoNum type="alphaLcParenR"/>
              <a:tabLst>
                <a:tab pos="3316288" algn="l"/>
              </a:tabLst>
            </a:pPr>
            <a:r>
              <a:rPr lang="cs-CZ" sz="2800" dirty="0" smtClean="0"/>
              <a:t>záporným = </a:t>
            </a:r>
            <a:r>
              <a:rPr lang="cs-CZ" sz="2800" dirty="0" smtClean="0">
                <a:solidFill>
                  <a:srgbClr val="00B0F0"/>
                </a:solidFill>
              </a:rPr>
              <a:t>katoda</a:t>
            </a:r>
          </a:p>
          <a:p>
            <a:pPr marL="514350" indent="-514350">
              <a:buAutoNum type="alphaLcParenR"/>
              <a:tabLst>
                <a:tab pos="3316288" algn="l"/>
              </a:tabLst>
            </a:pPr>
            <a:endParaRPr lang="cs-CZ" sz="2800" dirty="0" smtClean="0">
              <a:solidFill>
                <a:srgbClr val="2FC9FF"/>
              </a:solidFill>
            </a:endParaRPr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Působením elektrického pole</a:t>
            </a:r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v elektrolytu se pohybují:</a:t>
            </a:r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a) směrem k anodě záporné ionty = </a:t>
            </a:r>
            <a:r>
              <a:rPr lang="cs-CZ" sz="2800" dirty="0" smtClean="0">
                <a:solidFill>
                  <a:srgbClr val="00B0F0"/>
                </a:solidFill>
              </a:rPr>
              <a:t>anionty</a:t>
            </a:r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b) směrem ke katodě kladné ionty = </a:t>
            </a:r>
            <a:r>
              <a:rPr lang="cs-CZ" sz="2800" dirty="0" smtClean="0">
                <a:solidFill>
                  <a:srgbClr val="00B0F0"/>
                </a:solidFill>
              </a:rPr>
              <a:t>kationty</a:t>
            </a:r>
          </a:p>
          <a:p>
            <a:pPr marL="514350" indent="-514350">
              <a:buAutoNum type="alphaLcParenR"/>
              <a:tabLst>
                <a:tab pos="33162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AutoNum type="alphaLcParenR"/>
              <a:tabLst>
                <a:tab pos="331628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7169" name="Picture 1" descr="C:\Documents and Settings\mat\Dokumenty\Obrázky\1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285992"/>
            <a:ext cx="3214710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kapalinách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5157192"/>
          </a:xfrm>
        </p:spPr>
        <p:txBody>
          <a:bodyPr/>
          <a:lstStyle/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Iontová vodivost </a:t>
            </a:r>
            <a:r>
              <a:rPr lang="cs-CZ" sz="2800" dirty="0" smtClean="0"/>
              <a:t>= </a:t>
            </a:r>
            <a:r>
              <a:rPr lang="cs-CZ" sz="2800" dirty="0" err="1" smtClean="0"/>
              <a:t>vodivost</a:t>
            </a:r>
            <a:r>
              <a:rPr lang="cs-CZ" sz="2800" dirty="0" smtClean="0"/>
              <a:t> látek, která je podmíněná existencí volně pohyblivých iontů.</a:t>
            </a:r>
          </a:p>
          <a:p>
            <a:pPr marL="0" indent="0">
              <a:buNone/>
              <a:tabLst>
                <a:tab pos="3316288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Elektrický </a:t>
            </a:r>
            <a:r>
              <a:rPr lang="cs-CZ" sz="2800" dirty="0" smtClean="0">
                <a:solidFill>
                  <a:srgbClr val="00B0F0"/>
                </a:solidFill>
              </a:rPr>
              <a:t>proud v elektrolytu </a:t>
            </a:r>
            <a:r>
              <a:rPr lang="cs-CZ" sz="2800" dirty="0" smtClean="0"/>
              <a:t>– je spojen s přenosem látky směrem k elektrodám.</a:t>
            </a:r>
          </a:p>
          <a:p>
            <a:pPr marL="0" indent="0">
              <a:buNone/>
              <a:tabLst>
                <a:tab pos="3316288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Elektrolýza</a:t>
            </a:r>
            <a:r>
              <a:rPr lang="cs-CZ" sz="2800" dirty="0" smtClean="0"/>
              <a:t> = děj vedení elektrického proudu elektrolytem spojený s vylučováním látek na elektrodách.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kapalinách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25963"/>
          </a:xfrm>
        </p:spPr>
        <p:txBody>
          <a:bodyPr/>
          <a:lstStyle/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/>
              <a:t>Při elektrolýze se na katodě vylučuje vždy vodík nebo kov.</a:t>
            </a:r>
          </a:p>
          <a:p>
            <a:pPr marL="0" indent="0">
              <a:buNone/>
              <a:tabLst>
                <a:tab pos="3316288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Galvanický článek </a:t>
            </a:r>
            <a:r>
              <a:rPr lang="cs-CZ" sz="2800" dirty="0" smtClean="0"/>
              <a:t>= dvě </a:t>
            </a:r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/>
              <a:t>chemicky různé elektrody </a:t>
            </a:r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/>
              <a:t>ponořené do </a:t>
            </a:r>
            <a:r>
              <a:rPr lang="cs-CZ" sz="2800" dirty="0" smtClean="0"/>
              <a:t>elektrolytu. </a:t>
            </a:r>
            <a:endParaRPr lang="cs-CZ" sz="2800" dirty="0" smtClean="0"/>
          </a:p>
          <a:p>
            <a:pPr marL="0" indent="0">
              <a:buNone/>
              <a:tabLst>
                <a:tab pos="3316288" algn="l"/>
              </a:tabLst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6</a:t>
            </a:fld>
            <a:endParaRPr lang="cs-CZ" dirty="0"/>
          </a:p>
        </p:txBody>
      </p:sp>
      <p:pic>
        <p:nvPicPr>
          <p:cNvPr id="133122" name="Picture 2" descr="C:\Documents and Settings\mat\Dokumenty\Obrázky\untitled,,.bmp"/>
          <p:cNvPicPr>
            <a:picLocks noChangeAspect="1" noChangeArrowheads="1"/>
          </p:cNvPicPr>
          <p:nvPr/>
        </p:nvPicPr>
        <p:blipFill>
          <a:blip r:embed="rId2" cstate="print">
            <a:lum bright="-19000" contrast="43000"/>
          </a:blip>
          <a:srcRect/>
          <a:stretch>
            <a:fillRect/>
          </a:stretch>
        </p:blipFill>
        <p:spPr bwMode="auto">
          <a:xfrm>
            <a:off x="5143504" y="2428868"/>
            <a:ext cx="3357586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kapalinách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25963"/>
          </a:xfrm>
        </p:spPr>
        <p:txBody>
          <a:bodyPr/>
          <a:lstStyle/>
          <a:p>
            <a:pPr marL="0" indent="0">
              <a:buNone/>
              <a:tabLst>
                <a:tab pos="2238375" algn="l"/>
                <a:tab pos="33162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Akumulátor</a:t>
            </a:r>
            <a:r>
              <a:rPr lang="cs-CZ" sz="2800" dirty="0" smtClean="0"/>
              <a:t> = galvanický článek založený na 	polarizaci </a:t>
            </a:r>
            <a:r>
              <a:rPr lang="cs-CZ" sz="2800" dirty="0" smtClean="0"/>
              <a:t>elektrod.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134147" name="Picture 3" descr="C:\Documents and Settings\mat\Dokumenty\Obrázky\imagesCAEYJPO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214686"/>
            <a:ext cx="3143272" cy="2928958"/>
          </a:xfrm>
          <a:prstGeom prst="rect">
            <a:avLst/>
          </a:prstGeom>
          <a:noFill/>
        </p:spPr>
      </p:pic>
      <p:pic>
        <p:nvPicPr>
          <p:cNvPr id="134148" name="Picture 4" descr="C:\Documents and Settings\mat\Dokumenty\Obrázky\imagesCAU4YEMR.jpg"/>
          <p:cNvPicPr>
            <a:picLocks noChangeAspect="1" noChangeArrowheads="1"/>
          </p:cNvPicPr>
          <p:nvPr/>
        </p:nvPicPr>
        <p:blipFill>
          <a:blip r:embed="rId3" cstate="print">
            <a:lum bright="-4000" contrast="25000"/>
          </a:blip>
          <a:srcRect/>
          <a:stretch>
            <a:fillRect/>
          </a:stretch>
        </p:blipFill>
        <p:spPr bwMode="auto">
          <a:xfrm>
            <a:off x="4500562" y="3000372"/>
            <a:ext cx="3786214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plynech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25963"/>
          </a:xfrm>
        </p:spPr>
        <p:txBody>
          <a:bodyPr/>
          <a:lstStyle/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/>
              <a:t>Plyny za běžných teplot a tlaků obsahují nepatrný počet elektricky nabitých částic</a:t>
            </a:r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/>
              <a:t>jsou dobrými </a:t>
            </a:r>
            <a:r>
              <a:rPr lang="cs-CZ" sz="2800" dirty="0" smtClean="0">
                <a:solidFill>
                  <a:srgbClr val="00B0F0"/>
                </a:solidFill>
              </a:rPr>
              <a:t>izolanty</a:t>
            </a:r>
            <a:r>
              <a:rPr lang="cs-CZ" sz="2800" dirty="0" smtClean="0"/>
              <a:t>.</a:t>
            </a:r>
          </a:p>
          <a:p>
            <a:pPr marL="0" indent="0">
              <a:buNone/>
              <a:tabLst>
                <a:tab pos="3316288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/>
              <a:t>Dodáním energie  se z molekul plynu uvolňují elektrony             vznikají kationty + anionty</a:t>
            </a:r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/>
              <a:t>           plyny se stávají vodivými = </a:t>
            </a:r>
            <a:r>
              <a:rPr lang="cs-CZ" sz="2800" dirty="0" smtClean="0">
                <a:solidFill>
                  <a:srgbClr val="FF0000"/>
                </a:solidFill>
              </a:rPr>
              <a:t>ionizace </a:t>
            </a:r>
          </a:p>
          <a:p>
            <a:pPr marL="0" indent="0">
              <a:buNone/>
              <a:tabLst>
                <a:tab pos="3316288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/>
              <a:t>Ionizace je vyvolána </a:t>
            </a:r>
            <a:r>
              <a:rPr lang="cs-CZ" sz="2800" dirty="0" smtClean="0">
                <a:solidFill>
                  <a:srgbClr val="00B0F0"/>
                </a:solidFill>
              </a:rPr>
              <a:t>ionizátory</a:t>
            </a:r>
            <a:r>
              <a:rPr lang="cs-CZ" sz="2800" dirty="0" smtClean="0"/>
              <a:t>.</a:t>
            </a:r>
            <a:endParaRPr lang="cs-CZ" sz="2800" dirty="0" smtClean="0">
              <a:solidFill>
                <a:srgbClr val="2FC9FF"/>
              </a:solidFill>
            </a:endParaRPr>
          </a:p>
          <a:p>
            <a:pPr marL="0" indent="0">
              <a:buNone/>
              <a:tabLst>
                <a:tab pos="331628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5357818" y="214311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1928794" y="4143380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357158" y="464344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plynech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25963"/>
          </a:xfrm>
        </p:spPr>
        <p:txBody>
          <a:bodyPr/>
          <a:lstStyle/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Ionizátorem – elektrické pole</a:t>
            </a:r>
          </a:p>
          <a:p>
            <a:pPr marL="0" indent="0">
              <a:buNone/>
              <a:tabLst>
                <a:tab pos="18827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	- různé druhy záření</a:t>
            </a:r>
          </a:p>
          <a:p>
            <a:pPr marL="0" indent="0">
              <a:buNone/>
              <a:tabLst>
                <a:tab pos="18827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  (radioaktivní, ultrafialové, …)</a:t>
            </a:r>
          </a:p>
          <a:p>
            <a:pPr marL="0" indent="0">
              <a:buNone/>
              <a:tabLst>
                <a:tab pos="18827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- zahřátí plynu na vysokou teplotu</a:t>
            </a:r>
          </a:p>
          <a:p>
            <a:pPr marL="0" indent="0">
              <a:buNone/>
              <a:tabLst>
                <a:tab pos="22383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Elektrický proud v plynech = </a:t>
            </a:r>
            <a:r>
              <a:rPr lang="cs-CZ" sz="2800" dirty="0" smtClean="0">
                <a:solidFill>
                  <a:srgbClr val="00B0F0"/>
                </a:solidFill>
              </a:rPr>
              <a:t>výboj</a:t>
            </a:r>
            <a:r>
              <a:rPr lang="cs-CZ" sz="2800" dirty="0" smtClean="0"/>
              <a:t>.</a:t>
            </a:r>
            <a:endParaRPr lang="cs-CZ" sz="2800" dirty="0" smtClean="0">
              <a:solidFill>
                <a:srgbClr val="00B0F0"/>
              </a:solidFill>
            </a:endParaRPr>
          </a:p>
          <a:p>
            <a:pPr marL="0" indent="0">
              <a:buNone/>
              <a:tabLst>
                <a:tab pos="22383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Výboj:</a:t>
            </a:r>
          </a:p>
          <a:p>
            <a:pPr marL="514350" indent="-514350">
              <a:buAutoNum type="alphaLcParenR"/>
              <a:tabLst>
                <a:tab pos="22383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samostatný</a:t>
            </a:r>
          </a:p>
          <a:p>
            <a:pPr marL="514350" indent="-514350">
              <a:buAutoNum type="alphaLcParenR"/>
              <a:tabLst>
                <a:tab pos="22383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nesamostatný</a:t>
            </a:r>
          </a:p>
          <a:p>
            <a:pPr marL="0" indent="0">
              <a:buNone/>
              <a:tabLst>
                <a:tab pos="3316288" algn="l"/>
              </a:tabLst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4892</TotalTime>
  <Words>589</Words>
  <Application>Microsoft Office PowerPoint</Application>
  <PresentationFormat>Předvádění na obrazovce (4:3)</PresentationFormat>
  <Paragraphs>164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Výchozí návrh</vt:lpstr>
      <vt:lpstr>Elektrický proud v látkách</vt:lpstr>
      <vt:lpstr>Elektrický proud v kapalinách</vt:lpstr>
      <vt:lpstr>Elektrický proud v kapalinách</vt:lpstr>
      <vt:lpstr>Elektrický proud v kapalinách</vt:lpstr>
      <vt:lpstr>Elektrický proud v kapalinách</vt:lpstr>
      <vt:lpstr>Elektrický proud v kapalinách</vt:lpstr>
      <vt:lpstr>Elektrický proud v kapalinách</vt:lpstr>
      <vt:lpstr>Elektrický proud v plynech</vt:lpstr>
      <vt:lpstr>Elektrický proud v plynech</vt:lpstr>
      <vt:lpstr>Elektrický proud v plynech</vt:lpstr>
      <vt:lpstr>Elektrický proud v plynech</vt:lpstr>
      <vt:lpstr>Elektrický proud v plynech</vt:lpstr>
      <vt:lpstr>Elektrický proud v plynech</vt:lpstr>
      <vt:lpstr>Elektrický proud v plynech</vt:lpstr>
      <vt:lpstr>Elektrický proud v polovodičích</vt:lpstr>
      <vt:lpstr>Elektrický proud v polovodičích</vt:lpstr>
      <vt:lpstr>Elektrický proud v polovodičích</vt:lpstr>
      <vt:lpstr>Elektrický proud v polovodičích</vt:lpstr>
      <vt:lpstr>Elektrický proud v polovodičích</vt:lpstr>
      <vt:lpstr>Elektrický proud v polovodičích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Petra</cp:lastModifiedBy>
  <cp:revision>500</cp:revision>
  <dcterms:created xsi:type="dcterms:W3CDTF">2005-08-09T19:25:46Z</dcterms:created>
  <dcterms:modified xsi:type="dcterms:W3CDTF">2011-11-20T17:52:29Z</dcterms:modified>
</cp:coreProperties>
</file>