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sldIdLst>
    <p:sldId id="257" r:id="rId3"/>
    <p:sldId id="258" r:id="rId4"/>
    <p:sldId id="260" r:id="rId5"/>
    <p:sldId id="261" r:id="rId6"/>
    <p:sldId id="270" r:id="rId7"/>
    <p:sldId id="259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1" r:id="rId1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4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65198-C952-44D6-AECB-9B7FAFA26832}" type="datetimeFigureOut">
              <a:rPr lang="cs-CZ" smtClean="0"/>
              <a:t>8. 12. 2014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7B1DD-7443-4681-A4A9-7280DC66EDC3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65198-C952-44D6-AECB-9B7FAFA26832}" type="datetimeFigureOut">
              <a:rPr lang="cs-CZ" smtClean="0"/>
              <a:t>8. 12. 2014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7B1DD-7443-4681-A4A9-7280DC66EDC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65198-C952-44D6-AECB-9B7FAFA26832}" type="datetimeFigureOut">
              <a:rPr lang="cs-CZ" smtClean="0"/>
              <a:t>8. 12. 2014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7B1DD-7443-4681-A4A9-7280DC66EDC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65198-C952-44D6-AECB-9B7FAFA26832}" type="datetimeFigureOut">
              <a:rPr lang="cs-CZ" smtClean="0"/>
              <a:t>8. 12. 2014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7B1DD-7443-4681-A4A9-7280DC66EDC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65198-C952-44D6-AECB-9B7FAFA26832}" type="datetimeFigureOut">
              <a:rPr lang="cs-CZ" smtClean="0"/>
              <a:t>8. 12. 2014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7B1DD-7443-4681-A4A9-7280DC66EDC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65198-C952-44D6-AECB-9B7FAFA26832}" type="datetimeFigureOut">
              <a:rPr lang="cs-CZ" smtClean="0"/>
              <a:t>8. 12. 2014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7B1DD-7443-4681-A4A9-7280DC66EDC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65198-C952-44D6-AECB-9B7FAFA26832}" type="datetimeFigureOut">
              <a:rPr lang="cs-CZ" smtClean="0"/>
              <a:t>8. 12. 2014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7B1DD-7443-4681-A4A9-7280DC66EDC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65198-C952-44D6-AECB-9B7FAFA26832}" type="datetimeFigureOut">
              <a:rPr lang="cs-CZ" smtClean="0"/>
              <a:t>8. 12. 2014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7B1DD-7443-4681-A4A9-7280DC66EDC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65198-C952-44D6-AECB-9B7FAFA26832}" type="datetimeFigureOut">
              <a:rPr lang="cs-CZ" smtClean="0"/>
              <a:t>8. 12. 2014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7B1DD-7443-4681-A4A9-7280DC66EDC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65198-C952-44D6-AECB-9B7FAFA26832}" type="datetimeFigureOut">
              <a:rPr lang="cs-CZ" smtClean="0"/>
              <a:t>8. 12. 2014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7B1DD-7443-4681-A4A9-7280DC66EDC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65198-C952-44D6-AECB-9B7FAFA26832}" type="datetimeFigureOut">
              <a:rPr lang="cs-CZ" smtClean="0"/>
              <a:t>8. 12. 2014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7B1DD-7443-4681-A4A9-7280DC66EDC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65198-C952-44D6-AECB-9B7FAFA26832}" type="datetimeFigureOut">
              <a:rPr lang="cs-CZ" smtClean="0"/>
              <a:t>8. 12. 2014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7B1DD-7443-4681-A4A9-7280DC66EDC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65198-C952-44D6-AECB-9B7FAFA26832}" type="datetimeFigureOut">
              <a:rPr lang="cs-CZ" smtClean="0"/>
              <a:t>8. 12. 2014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7B1DD-7443-4681-A4A9-7280DC66EDC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65198-C952-44D6-AECB-9B7FAFA26832}" type="datetimeFigureOut">
              <a:rPr lang="cs-CZ" smtClean="0"/>
              <a:t>8. 12. 2014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7B1DD-7443-4681-A4A9-7280DC66EDC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65198-C952-44D6-AECB-9B7FAFA26832}" type="datetimeFigureOut">
              <a:rPr lang="cs-CZ" smtClean="0"/>
              <a:t>8. 12. 2014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7B1DD-7443-4681-A4A9-7280DC66EDC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Volný tvar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65198-C952-44D6-AECB-9B7FAFA26832}" type="datetimeFigureOut">
              <a:rPr lang="cs-CZ" smtClean="0"/>
              <a:t>8. 12. 2014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7B1DD-7443-4681-A4A9-7280DC66EDC3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65198-C952-44D6-AECB-9B7FAFA26832}" type="datetimeFigureOut">
              <a:rPr lang="cs-CZ" smtClean="0"/>
              <a:t>8. 12. 2014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7B1DD-7443-4681-A4A9-7280DC66EDC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65198-C952-44D6-AECB-9B7FAFA26832}" type="datetimeFigureOut">
              <a:rPr lang="cs-CZ" smtClean="0"/>
              <a:t>8. 12. 2014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7B1DD-7443-4681-A4A9-7280DC66EDC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65198-C952-44D6-AECB-9B7FAFA26832}" type="datetimeFigureOut">
              <a:rPr lang="cs-CZ" smtClean="0"/>
              <a:t>8. 12. 2014</a:t>
            </a:fld>
            <a:endParaRPr lang="cs-CZ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767B1DD-7443-4681-A4A9-7280DC66EDC3}" type="slidenum">
              <a:rPr lang="cs-CZ" smtClean="0"/>
              <a:t>‹#›</a:t>
            </a:fld>
            <a:endParaRPr lang="cs-CZ"/>
          </a:p>
        </p:txBody>
      </p:sp>
      <p:sp>
        <p:nvSpPr>
          <p:cNvPr id="9" name="Zástupný symbol pro zápatí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65198-C952-44D6-AECB-9B7FAFA26832}" type="datetimeFigureOut">
              <a:rPr lang="cs-CZ" smtClean="0"/>
              <a:t>8. 12. 2014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7B1DD-7443-4681-A4A9-7280DC66EDC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65198-C952-44D6-AECB-9B7FAFA26832}" type="datetimeFigureOut">
              <a:rPr lang="cs-CZ" smtClean="0"/>
              <a:t>8. 12. 2014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0767B1DD-7443-4681-A4A9-7280DC66EDC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85C65198-C952-44D6-AECB-9B7FAFA26832}" type="datetimeFigureOut">
              <a:rPr lang="cs-CZ" smtClean="0"/>
              <a:t>8. 12. 2014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7B1DD-7443-4681-A4A9-7280DC66EDC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Volný tvar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Volný tvar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85C65198-C952-44D6-AECB-9B7FAFA26832}" type="datetimeFigureOut">
              <a:rPr lang="cs-CZ" smtClean="0"/>
              <a:t>8. 12. 2014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0767B1DD-7443-4681-A4A9-7280DC66EDC3}" type="slidenum">
              <a:rPr lang="cs-CZ" smtClean="0"/>
              <a:t>‹#›</a:t>
            </a:fld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C65198-C952-44D6-AECB-9B7FAFA26832}" type="datetimeFigureOut">
              <a:rPr lang="cs-CZ" smtClean="0"/>
              <a:t>8. 12. 2014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67B1DD-7443-4681-A4A9-7280DC66EDC3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500034" y="214290"/>
            <a:ext cx="8215369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400" dirty="0" smtClean="0"/>
              <a:t>COM – Práce s objektovým modelem jiné aplikace</a:t>
            </a:r>
            <a:endParaRPr lang="cs-CZ" sz="4400" dirty="0"/>
          </a:p>
        </p:txBody>
      </p:sp>
      <p:sp>
        <p:nvSpPr>
          <p:cNvPr id="4" name="TextovéPole 3"/>
          <p:cNvSpPr txBox="1"/>
          <p:nvPr/>
        </p:nvSpPr>
        <p:spPr>
          <a:xfrm>
            <a:off x="466966" y="3013502"/>
            <a:ext cx="821006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2400" b="1" dirty="0" smtClean="0"/>
              <a:t>Centrum pro virtuální a moderní metody a formy vzdělávání na</a:t>
            </a:r>
          </a:p>
          <a:p>
            <a:pPr algn="ctr"/>
            <a:r>
              <a:rPr lang="cs-CZ" sz="2400" b="1" dirty="0" smtClean="0"/>
              <a:t>Obchodní akademii T.G. Masaryka, Kostelec nad Orlicí</a:t>
            </a:r>
            <a:endParaRPr lang="cs-CZ" sz="2400" dirty="0"/>
          </a:p>
        </p:txBody>
      </p:sp>
      <p:pic>
        <p:nvPicPr>
          <p:cNvPr id="6" name="Obrázek 5" descr="logoProjektu říjen.bmp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447925" y="5357826"/>
            <a:ext cx="4248150" cy="9525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332657"/>
            <a:ext cx="8229600" cy="1800200"/>
          </a:xfrm>
        </p:spPr>
        <p:txBody>
          <a:bodyPr/>
          <a:lstStyle/>
          <a:p>
            <a:r>
              <a:rPr lang="cs-CZ" dirty="0" smtClean="0"/>
              <a:t>Vytvořte nový projekt typu </a:t>
            </a:r>
            <a:r>
              <a:rPr lang="cs-CZ" dirty="0" err="1" smtClean="0"/>
              <a:t>ConsoleApp</a:t>
            </a:r>
            <a:r>
              <a:rPr lang="cs-CZ" dirty="0" smtClean="0"/>
              <a:t> a nazvěte ho </a:t>
            </a:r>
            <a:r>
              <a:rPr lang="cs-CZ" b="1" i="1" dirty="0" err="1" smtClean="0">
                <a:solidFill>
                  <a:srgbClr val="FFFF00"/>
                </a:solidFill>
              </a:rPr>
              <a:t>App</a:t>
            </a:r>
            <a:r>
              <a:rPr lang="cs-CZ" b="1" i="1" dirty="0" smtClean="0">
                <a:solidFill>
                  <a:srgbClr val="FFFF00"/>
                </a:solidFill>
              </a:rPr>
              <a:t>_</a:t>
            </a:r>
            <a:r>
              <a:rPr lang="cs-CZ" b="1" i="1" dirty="0" err="1" smtClean="0">
                <a:solidFill>
                  <a:srgbClr val="FFFF00"/>
                </a:solidFill>
              </a:rPr>
              <a:t>usingPhysServerDll</a:t>
            </a:r>
            <a:endParaRPr lang="cs-CZ" b="1" i="1" dirty="0" smtClean="0">
              <a:solidFill>
                <a:srgbClr val="FFFF00"/>
              </a:solidFill>
            </a:endParaRPr>
          </a:p>
          <a:p>
            <a:r>
              <a:rPr lang="cs-CZ" dirty="0" smtClean="0"/>
              <a:t>Přidejte referenci na vytvořenou </a:t>
            </a:r>
            <a:r>
              <a:rPr lang="cs-CZ" dirty="0" err="1" smtClean="0"/>
              <a:t>dll</a:t>
            </a:r>
            <a:r>
              <a:rPr lang="cs-CZ" dirty="0" smtClean="0"/>
              <a:t> knihovnu</a:t>
            </a:r>
            <a:endParaRPr lang="cs-CZ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2060848"/>
            <a:ext cx="7528445" cy="4392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Obrázek 4" descr="priklad  128x128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028384" y="188640"/>
            <a:ext cx="969640" cy="96964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692696"/>
            <a:ext cx="8077277" cy="56886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Elipsa 2"/>
          <p:cNvSpPr/>
          <p:nvPr/>
        </p:nvSpPr>
        <p:spPr>
          <a:xfrm>
            <a:off x="323528" y="1628800"/>
            <a:ext cx="2304256" cy="432048"/>
          </a:xfrm>
          <a:prstGeom prst="ellipse">
            <a:avLst/>
          </a:prstGeom>
          <a:solidFill>
            <a:srgbClr val="FF0000">
              <a:alpha val="17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4" name="Obrázek 3" descr="priklad  128x128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028384" y="188640"/>
            <a:ext cx="969640" cy="96964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>
                <a:solidFill>
                  <a:srgbClr val="00B0F0"/>
                </a:solidFill>
              </a:rPr>
              <a:t>Konec Step by Step Demo aplikace</a:t>
            </a:r>
            <a:endParaRPr lang="cs-CZ" dirty="0">
              <a:solidFill>
                <a:srgbClr val="00B0F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Tip:</a:t>
            </a:r>
          </a:p>
          <a:p>
            <a:pPr lvl="1"/>
            <a:r>
              <a:rPr lang="cs-CZ" dirty="0" smtClean="0"/>
              <a:t>Zkuste si dát </a:t>
            </a:r>
            <a:r>
              <a:rPr lang="cs-CZ" b="1" i="1" dirty="0" err="1" smtClean="0">
                <a:solidFill>
                  <a:srgbClr val="FF0000"/>
                </a:solidFill>
              </a:rPr>
              <a:t>breakpoint</a:t>
            </a:r>
            <a:r>
              <a:rPr lang="cs-CZ" dirty="0" smtClean="0"/>
              <a:t> na první řádek aplikace a krokovat její průběh – co můžete říci o ladění aplikace a </a:t>
            </a:r>
            <a:r>
              <a:rPr lang="cs-CZ" dirty="0" err="1" smtClean="0"/>
              <a:t>dll</a:t>
            </a:r>
            <a:r>
              <a:rPr lang="cs-CZ" dirty="0" smtClean="0"/>
              <a:t> knihovny ?</a:t>
            </a:r>
          </a:p>
          <a:p>
            <a:pPr lvl="1"/>
            <a:endParaRPr lang="cs-CZ" dirty="0"/>
          </a:p>
          <a:p>
            <a:r>
              <a:rPr lang="cs-CZ" dirty="0" smtClean="0"/>
              <a:t>Řešení v </a:t>
            </a:r>
            <a:r>
              <a:rPr lang="cs-CZ" b="1" i="1" dirty="0" err="1" smtClean="0">
                <a:solidFill>
                  <a:srgbClr val="FFFF00"/>
                </a:solidFill>
              </a:rPr>
              <a:t>COM.rar</a:t>
            </a:r>
            <a:endParaRPr lang="cs-CZ" b="1" i="1" dirty="0">
              <a:solidFill>
                <a:srgbClr val="FFFF00"/>
              </a:solidFill>
            </a:endParaRPr>
          </a:p>
        </p:txBody>
      </p:sp>
      <p:pic>
        <p:nvPicPr>
          <p:cNvPr id="4" name="Obrázek 3" descr="priklad  128x128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028384" y="188640"/>
            <a:ext cx="969640" cy="96964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B0F0"/>
                </a:solidFill>
              </a:rPr>
              <a:t>Úkol</a:t>
            </a:r>
            <a:endParaRPr lang="cs-CZ" dirty="0">
              <a:solidFill>
                <a:srgbClr val="00B0F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556792"/>
            <a:ext cx="4536504" cy="4525963"/>
          </a:xfrm>
        </p:spPr>
        <p:txBody>
          <a:bodyPr>
            <a:normAutofit/>
          </a:bodyPr>
          <a:lstStyle/>
          <a:p>
            <a:r>
              <a:rPr lang="cs-CZ" dirty="0" smtClean="0"/>
              <a:t>Vytvořte aplikaci, která v aplikaci </a:t>
            </a:r>
            <a:r>
              <a:rPr lang="cs-CZ" dirty="0" err="1" smtClean="0"/>
              <a:t>MSWord</a:t>
            </a:r>
            <a:r>
              <a:rPr lang="cs-CZ" dirty="0"/>
              <a:t> </a:t>
            </a:r>
            <a:r>
              <a:rPr lang="cs-CZ" dirty="0" smtClean="0"/>
              <a:t>otevře prázdný </a:t>
            </a:r>
            <a:r>
              <a:rPr lang="cs-CZ" dirty="0" err="1" smtClean="0"/>
              <a:t>předvytvořený</a:t>
            </a:r>
            <a:r>
              <a:rPr lang="cs-CZ" dirty="0" smtClean="0"/>
              <a:t> dokument </a:t>
            </a:r>
            <a:r>
              <a:rPr lang="cs-CZ" dirty="0" err="1" smtClean="0"/>
              <a:t>mydoc.doc</a:t>
            </a:r>
            <a:endParaRPr lang="cs-CZ" dirty="0" smtClean="0"/>
          </a:p>
          <a:p>
            <a:r>
              <a:rPr lang="cs-CZ" dirty="0" smtClean="0"/>
              <a:t>Do tohoto dokumentu provede zápis a čas tohoto zápisu</a:t>
            </a:r>
          </a:p>
          <a:p>
            <a:r>
              <a:rPr lang="cs-CZ" dirty="0" smtClean="0"/>
              <a:t>Aplikaci pak zavře</a:t>
            </a:r>
            <a:endParaRPr lang="cs-CZ" dirty="0"/>
          </a:p>
        </p:txBody>
      </p:sp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32040" y="1412776"/>
            <a:ext cx="3914775" cy="4933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Obrázek 5" descr="cviceni, ukol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100392" y="260648"/>
            <a:ext cx="792088" cy="792088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B0F0"/>
                </a:solidFill>
              </a:rPr>
              <a:t>Pomoc</a:t>
            </a:r>
            <a:endParaRPr lang="cs-CZ" dirty="0">
              <a:solidFill>
                <a:srgbClr val="00B0F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Do projektu musíte přidat referenci na COM aplikace </a:t>
            </a:r>
            <a:r>
              <a:rPr lang="cs-CZ" dirty="0" err="1" smtClean="0"/>
              <a:t>MSWord</a:t>
            </a:r>
            <a:endParaRPr lang="cs-CZ" dirty="0" smtClean="0"/>
          </a:p>
          <a:p>
            <a:r>
              <a:rPr lang="cs-CZ" dirty="0" smtClean="0"/>
              <a:t>Budete potřebovat objekty </a:t>
            </a:r>
            <a:r>
              <a:rPr lang="cs-CZ" dirty="0" err="1" smtClean="0"/>
              <a:t>Application</a:t>
            </a:r>
            <a:r>
              <a:rPr lang="cs-CZ" dirty="0" smtClean="0"/>
              <a:t>, </a:t>
            </a:r>
            <a:r>
              <a:rPr lang="cs-CZ" dirty="0" err="1" smtClean="0"/>
              <a:t>Document</a:t>
            </a:r>
            <a:r>
              <a:rPr lang="cs-CZ" dirty="0" smtClean="0"/>
              <a:t> a </a:t>
            </a:r>
            <a:r>
              <a:rPr lang="cs-CZ" dirty="0" err="1" smtClean="0"/>
              <a:t>Selection</a:t>
            </a:r>
            <a:r>
              <a:rPr lang="cs-CZ" dirty="0" smtClean="0"/>
              <a:t> z :</a:t>
            </a:r>
          </a:p>
          <a:p>
            <a:pPr algn="ctr">
              <a:buNone/>
            </a:pPr>
            <a:r>
              <a:rPr lang="cs-CZ" b="1" i="1" dirty="0" err="1">
                <a:solidFill>
                  <a:srgbClr val="FFFF00"/>
                </a:solidFill>
              </a:rPr>
              <a:t>using</a:t>
            </a:r>
            <a:r>
              <a:rPr lang="cs-CZ" b="1" i="1" dirty="0">
                <a:solidFill>
                  <a:srgbClr val="FFFF00"/>
                </a:solidFill>
              </a:rPr>
              <a:t> </a:t>
            </a:r>
            <a:r>
              <a:rPr lang="cs-CZ" b="1" i="1" dirty="0" err="1">
                <a:solidFill>
                  <a:srgbClr val="FFFF00"/>
                </a:solidFill>
              </a:rPr>
              <a:t>Microsoft.Office.Interop.Word</a:t>
            </a:r>
            <a:r>
              <a:rPr lang="cs-CZ" b="1" i="1" dirty="0" smtClean="0">
                <a:solidFill>
                  <a:srgbClr val="FFFF00"/>
                </a:solidFill>
              </a:rPr>
              <a:t>;</a:t>
            </a:r>
          </a:p>
          <a:p>
            <a:r>
              <a:rPr lang="cs-CZ" dirty="0" smtClean="0"/>
              <a:t>Řešení naleznete v </a:t>
            </a:r>
          </a:p>
          <a:p>
            <a:pPr algn="ctr">
              <a:buNone/>
            </a:pPr>
            <a:r>
              <a:rPr lang="cs-CZ" b="1" i="1" dirty="0" smtClean="0">
                <a:solidFill>
                  <a:srgbClr val="FFFF00"/>
                </a:solidFill>
              </a:rPr>
              <a:t>MS_Word_</a:t>
            </a:r>
            <a:r>
              <a:rPr lang="cs-CZ" b="1" i="1" dirty="0" err="1" smtClean="0">
                <a:solidFill>
                  <a:srgbClr val="FFFF00"/>
                </a:solidFill>
              </a:rPr>
              <a:t>from</a:t>
            </a:r>
            <a:r>
              <a:rPr lang="cs-CZ" b="1" i="1" dirty="0" smtClean="0">
                <a:solidFill>
                  <a:srgbClr val="FFFF00"/>
                </a:solidFill>
              </a:rPr>
              <a:t>_</a:t>
            </a:r>
            <a:r>
              <a:rPr lang="cs-CZ" b="1" i="1" dirty="0" err="1" smtClean="0">
                <a:solidFill>
                  <a:srgbClr val="FFFF00"/>
                </a:solidFill>
              </a:rPr>
              <a:t>Csharp</a:t>
            </a:r>
            <a:r>
              <a:rPr lang="cs-CZ" b="1" i="1" dirty="0" smtClean="0">
                <a:solidFill>
                  <a:srgbClr val="FFFF00"/>
                </a:solidFill>
              </a:rPr>
              <a:t>_Demo_01</a:t>
            </a:r>
          </a:p>
          <a:p>
            <a:r>
              <a:rPr lang="cs-CZ" dirty="0" smtClean="0"/>
              <a:t>Pokud budete pracovat s řešeným příkladem, pozměňte a rozšiřte jeho funkčnost například vytvořte Aplikaci kde do </a:t>
            </a:r>
            <a:r>
              <a:rPr lang="cs-CZ" dirty="0" err="1" smtClean="0"/>
              <a:t>textboxů</a:t>
            </a:r>
            <a:r>
              <a:rPr lang="cs-CZ" dirty="0" smtClean="0"/>
              <a:t> zadáte nějaké údaje a po stisku tlačítka se automaticky z těchto údajů vytvoří např. smlouva.</a:t>
            </a:r>
            <a:endParaRPr lang="cs-CZ" dirty="0"/>
          </a:p>
          <a:p>
            <a:pPr>
              <a:buNone/>
            </a:pPr>
            <a:endParaRPr lang="cs-CZ" dirty="0"/>
          </a:p>
        </p:txBody>
      </p:sp>
      <p:pic>
        <p:nvPicPr>
          <p:cNvPr id="4" name="Obrázek 3" descr="reseni-128x128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100392" y="260648"/>
            <a:ext cx="864096" cy="864096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>
                <a:solidFill>
                  <a:srgbClr val="00B0F0"/>
                </a:solidFill>
              </a:rPr>
              <a:t>Co byste </a:t>
            </a:r>
            <a:r>
              <a:rPr lang="cs-CZ" dirty="0" smtClean="0">
                <a:solidFill>
                  <a:srgbClr val="00B0F0"/>
                </a:solidFill>
              </a:rPr>
              <a:t>měli vědět:</a:t>
            </a:r>
            <a:endParaRPr lang="cs-CZ" dirty="0">
              <a:solidFill>
                <a:srgbClr val="00B0F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V systému Windows jsou </a:t>
            </a:r>
            <a:r>
              <a:rPr lang="cs-CZ" b="1" dirty="0">
                <a:solidFill>
                  <a:srgbClr val="FF0000"/>
                </a:solidFill>
              </a:rPr>
              <a:t>COM</a:t>
            </a:r>
            <a:r>
              <a:rPr lang="cs-CZ" dirty="0"/>
              <a:t> </a:t>
            </a:r>
            <a:r>
              <a:rPr lang="cs-CZ" b="1" dirty="0"/>
              <a:t>třídy</a:t>
            </a:r>
            <a:r>
              <a:rPr lang="cs-CZ" dirty="0"/>
              <a:t> vyhledávány pomocí tzv.</a:t>
            </a:r>
            <a:r>
              <a:rPr lang="cs-CZ" b="1" dirty="0"/>
              <a:t> </a:t>
            </a:r>
            <a:r>
              <a:rPr lang="cs-CZ" b="1" dirty="0">
                <a:solidFill>
                  <a:srgbClr val="FF0000"/>
                </a:solidFill>
              </a:rPr>
              <a:t>GUID</a:t>
            </a:r>
            <a:r>
              <a:rPr lang="cs-CZ" dirty="0"/>
              <a:t> (</a:t>
            </a:r>
            <a:r>
              <a:rPr lang="cs-CZ" dirty="0" err="1"/>
              <a:t>Globally</a:t>
            </a:r>
            <a:r>
              <a:rPr lang="cs-CZ" dirty="0"/>
              <a:t> </a:t>
            </a:r>
            <a:r>
              <a:rPr lang="cs-CZ" dirty="0" err="1"/>
              <a:t>unique</a:t>
            </a:r>
            <a:r>
              <a:rPr lang="cs-CZ" dirty="0"/>
              <a:t> </a:t>
            </a:r>
            <a:r>
              <a:rPr lang="cs-CZ" dirty="0" err="1"/>
              <a:t>identifier</a:t>
            </a:r>
            <a:r>
              <a:rPr lang="cs-CZ" dirty="0"/>
              <a:t>) v systémové </a:t>
            </a:r>
            <a:r>
              <a:rPr lang="cs-CZ" dirty="0">
                <a:solidFill>
                  <a:srgbClr val="FF0000"/>
                </a:solidFill>
              </a:rPr>
              <a:t>DB </a:t>
            </a:r>
            <a:r>
              <a:rPr lang="cs-CZ" b="1" dirty="0">
                <a:solidFill>
                  <a:srgbClr val="FF0000"/>
                </a:solidFill>
              </a:rPr>
              <a:t>Registry</a:t>
            </a:r>
            <a:r>
              <a:rPr lang="cs-CZ" dirty="0"/>
              <a:t>, </a:t>
            </a:r>
            <a:endParaRPr lang="cs-CZ" dirty="0" smtClean="0"/>
          </a:p>
          <a:p>
            <a:pPr marL="36576" indent="0">
              <a:buNone/>
            </a:pPr>
            <a:r>
              <a:rPr lang="cs-CZ" b="1" i="1" dirty="0" smtClean="0">
                <a:solidFill>
                  <a:srgbClr val="FFFF00"/>
                </a:solidFill>
              </a:rPr>
              <a:t>HKEY_CLASSES_ROOT\CLSID</a:t>
            </a:r>
          </a:p>
          <a:p>
            <a:r>
              <a:rPr lang="cs-CZ" dirty="0" smtClean="0"/>
              <a:t>Informace o přístupu k </a:t>
            </a:r>
            <a:r>
              <a:rPr lang="cs-CZ" dirty="0" smtClean="0">
                <a:solidFill>
                  <a:srgbClr val="FF0000"/>
                </a:solidFill>
              </a:rPr>
              <a:t>interface</a:t>
            </a:r>
            <a:r>
              <a:rPr lang="cs-CZ" dirty="0" smtClean="0"/>
              <a:t> (rozhraním) jsou ve větvi</a:t>
            </a:r>
          </a:p>
          <a:p>
            <a:pPr marL="36576" indent="0">
              <a:buNone/>
            </a:pPr>
            <a:r>
              <a:rPr lang="cs-CZ" b="1" i="1" dirty="0" smtClean="0">
                <a:solidFill>
                  <a:srgbClr val="FFFF00"/>
                </a:solidFill>
              </a:rPr>
              <a:t>HKEY_CLASSES_ROOT\Interface</a:t>
            </a:r>
          </a:p>
          <a:p>
            <a:endParaRPr lang="cs-CZ" dirty="0" smtClean="0"/>
          </a:p>
          <a:p>
            <a:r>
              <a:rPr lang="cs-CZ" i="1" dirty="0">
                <a:solidFill>
                  <a:srgbClr val="00B050"/>
                </a:solidFill>
              </a:rPr>
              <a:t>http://en.wikipedia.org/wiki/Component_Object_Model</a:t>
            </a:r>
          </a:p>
        </p:txBody>
      </p:sp>
    </p:spTree>
    <p:extLst>
      <p:ext uri="{BB962C8B-B14F-4D97-AF65-F5344CB8AC3E}">
        <p14:creationId xmlns:p14="http://schemas.microsoft.com/office/powerpoint/2010/main" val="42824747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B0F0"/>
                </a:solidFill>
              </a:rPr>
              <a:t>Co je to COM ?</a:t>
            </a:r>
            <a:endParaRPr lang="cs-CZ" dirty="0">
              <a:solidFill>
                <a:srgbClr val="00B0F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b="1" i="1" dirty="0" err="1" smtClean="0">
                <a:solidFill>
                  <a:srgbClr val="FF0000"/>
                </a:solidFill>
              </a:rPr>
              <a:t>Component</a:t>
            </a:r>
            <a:r>
              <a:rPr lang="cs-CZ" b="1" i="1" dirty="0" smtClean="0">
                <a:solidFill>
                  <a:srgbClr val="FF0000"/>
                </a:solidFill>
              </a:rPr>
              <a:t> </a:t>
            </a:r>
            <a:r>
              <a:rPr lang="cs-CZ" b="1" i="1" dirty="0" err="1" smtClean="0">
                <a:solidFill>
                  <a:srgbClr val="FF0000"/>
                </a:solidFill>
              </a:rPr>
              <a:t>Object</a:t>
            </a:r>
            <a:r>
              <a:rPr lang="cs-CZ" b="1" i="1" dirty="0" smtClean="0">
                <a:solidFill>
                  <a:srgbClr val="FF0000"/>
                </a:solidFill>
              </a:rPr>
              <a:t> Model</a:t>
            </a:r>
          </a:p>
          <a:p>
            <a:r>
              <a:rPr lang="cs-CZ" dirty="0" smtClean="0"/>
              <a:t>Technologie umožňující komunikaci SW komponent na OS Windows</a:t>
            </a:r>
          </a:p>
          <a:p>
            <a:r>
              <a:rPr lang="cs-CZ" dirty="0" smtClean="0"/>
              <a:t>Znovupoužitelné části kódu, které může využívat více programů</a:t>
            </a:r>
          </a:p>
          <a:p>
            <a:r>
              <a:rPr lang="cs-CZ" dirty="0" smtClean="0"/>
              <a:t>COM objekty mohou být napsány v různých jazycích</a:t>
            </a:r>
          </a:p>
          <a:p>
            <a:r>
              <a:rPr lang="en-US" dirty="0" smtClean="0"/>
              <a:t>COM </a:t>
            </a:r>
            <a:r>
              <a:rPr lang="en-US" dirty="0" err="1" smtClean="0"/>
              <a:t>technologie</a:t>
            </a:r>
            <a:r>
              <a:rPr lang="en-US" dirty="0" smtClean="0"/>
              <a:t> </a:t>
            </a:r>
            <a:r>
              <a:rPr lang="cs-CZ" dirty="0" smtClean="0"/>
              <a:t>zahrnují</a:t>
            </a:r>
            <a:r>
              <a:rPr lang="en-US" dirty="0" smtClean="0"/>
              <a:t> COM+, Distributed COM (DCOM) and ActiveX® Controls.</a:t>
            </a:r>
          </a:p>
          <a:p>
            <a:r>
              <a:rPr lang="en-US" dirty="0" smtClean="0"/>
              <a:t>Microsoft p</a:t>
            </a:r>
            <a:r>
              <a:rPr lang="cs-CZ" dirty="0" smtClean="0"/>
              <a:t>poskytuje</a:t>
            </a:r>
            <a:r>
              <a:rPr lang="en-US" dirty="0" smtClean="0"/>
              <a:t> COM interface </a:t>
            </a:r>
            <a:r>
              <a:rPr lang="cs-CZ" dirty="0" smtClean="0"/>
              <a:t>pro mnoho </a:t>
            </a:r>
            <a:r>
              <a:rPr lang="en-US" dirty="0" smtClean="0"/>
              <a:t>Windows </a:t>
            </a:r>
            <a:r>
              <a:rPr lang="cs-CZ" dirty="0" smtClean="0"/>
              <a:t>aplikací</a:t>
            </a:r>
            <a:endParaRPr lang="en-US" dirty="0" smtClean="0"/>
          </a:p>
          <a:p>
            <a:r>
              <a:rPr lang="en-US" dirty="0" smtClean="0"/>
              <a:t>COM </a:t>
            </a:r>
            <a:r>
              <a:rPr lang="cs-CZ" dirty="0" smtClean="0"/>
              <a:t>je použit i u </a:t>
            </a:r>
            <a:r>
              <a:rPr lang="en-US" dirty="0" smtClean="0"/>
              <a:t>Microsoft Office. </a:t>
            </a:r>
            <a:r>
              <a:rPr lang="cs-CZ" dirty="0" smtClean="0"/>
              <a:t>Např. </a:t>
            </a:r>
            <a:r>
              <a:rPr lang="en-US" dirty="0" smtClean="0"/>
              <a:t>COM OLE </a:t>
            </a:r>
            <a:r>
              <a:rPr lang="en-US" dirty="0" err="1" smtClean="0"/>
              <a:t>technolog</a:t>
            </a:r>
            <a:r>
              <a:rPr lang="cs-CZ" dirty="0" err="1" smtClean="0"/>
              <a:t>ie</a:t>
            </a:r>
            <a:r>
              <a:rPr lang="cs-CZ" dirty="0" smtClean="0"/>
              <a:t> umožňuje</a:t>
            </a:r>
            <a:r>
              <a:rPr lang="en-US" dirty="0" smtClean="0"/>
              <a:t> Word </a:t>
            </a:r>
            <a:r>
              <a:rPr lang="cs-CZ" dirty="0" smtClean="0"/>
              <a:t>dokumentům dynamicky linkovat data z</a:t>
            </a:r>
            <a:r>
              <a:rPr lang="en-US" dirty="0" smtClean="0"/>
              <a:t> Excel</a:t>
            </a:r>
            <a:r>
              <a:rPr lang="cs-CZ" dirty="0" smtClean="0"/>
              <a:t>u</a:t>
            </a:r>
            <a:r>
              <a:rPr lang="en-US" dirty="0" smtClean="0"/>
              <a:t> </a:t>
            </a:r>
            <a:r>
              <a:rPr lang="cs-CZ" dirty="0" smtClean="0"/>
              <a:t>atd.</a:t>
            </a:r>
            <a:endParaRPr lang="en-US" dirty="0"/>
          </a:p>
        </p:txBody>
      </p:sp>
      <p:pic>
        <p:nvPicPr>
          <p:cNvPr id="4" name="Obrázek 3" descr="klíč, nápověda -128x128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100392" y="188640"/>
            <a:ext cx="864096" cy="864096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91680" y="404664"/>
            <a:ext cx="6192688" cy="59763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43808" y="1484784"/>
            <a:ext cx="4042940" cy="38840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4509120"/>
            <a:ext cx="2619375" cy="174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48064" y="4437112"/>
            <a:ext cx="3332084" cy="1872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323528" y="548680"/>
            <a:ext cx="3816424" cy="3528392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/>
              <a:t>Pohádka o třech bratrech (sousedech)</a:t>
            </a:r>
          </a:p>
          <a:p>
            <a:r>
              <a:rPr lang="cs-CZ" dirty="0" smtClean="0"/>
              <a:t>Co kdyby měli jeden traktor dohromady ?</a:t>
            </a:r>
          </a:p>
          <a:p>
            <a:r>
              <a:rPr lang="cs-CZ" dirty="0" smtClean="0"/>
              <a:t>Jaké by to mělo výhody a nevýhody?</a:t>
            </a:r>
            <a:endParaRPr lang="cs-CZ" dirty="0"/>
          </a:p>
        </p:txBody>
      </p:sp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987824" y="3573016"/>
            <a:ext cx="260985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156176" y="332656"/>
            <a:ext cx="240030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Šipka nahoru 8"/>
          <p:cNvSpPr/>
          <p:nvPr/>
        </p:nvSpPr>
        <p:spPr>
          <a:xfrm rot="2908603">
            <a:off x="4300385" y="536844"/>
            <a:ext cx="288032" cy="498249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Šipka nahoru 9"/>
          <p:cNvSpPr/>
          <p:nvPr/>
        </p:nvSpPr>
        <p:spPr>
          <a:xfrm rot="2290369">
            <a:off x="5562961" y="1466350"/>
            <a:ext cx="288032" cy="284043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Šipka nahoru 10"/>
          <p:cNvSpPr/>
          <p:nvPr/>
        </p:nvSpPr>
        <p:spPr>
          <a:xfrm>
            <a:off x="7740352" y="1916832"/>
            <a:ext cx="288032" cy="2723709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B0F0"/>
                </a:solidFill>
              </a:rPr>
              <a:t>Proč interface ?</a:t>
            </a:r>
            <a:endParaRPr lang="cs-CZ" dirty="0">
              <a:solidFill>
                <a:srgbClr val="00B0F0"/>
              </a:solidFill>
            </a:endParaRPr>
          </a:p>
        </p:txBody>
      </p:sp>
      <p:sp>
        <p:nvSpPr>
          <p:cNvPr id="16" name="Zástupný symbol pro obsah 15"/>
          <p:cNvSpPr>
            <a:spLocks noGrp="1"/>
          </p:cNvSpPr>
          <p:nvPr>
            <p:ph idx="1"/>
          </p:nvPr>
        </p:nvSpPr>
        <p:spPr>
          <a:xfrm>
            <a:off x="457200" y="2636912"/>
            <a:ext cx="4474840" cy="3888432"/>
          </a:xfrm>
        </p:spPr>
        <p:txBody>
          <a:bodyPr>
            <a:normAutofit fontScale="70000" lnSpcReduction="20000"/>
          </a:bodyPr>
          <a:lstStyle/>
          <a:p>
            <a:r>
              <a:rPr lang="cs-CZ" sz="2400" b="1" i="1" dirty="0" err="1" smtClean="0"/>
              <a:t>Main</a:t>
            </a:r>
            <a:r>
              <a:rPr lang="cs-CZ" sz="2400" b="1" i="1" dirty="0" smtClean="0"/>
              <a:t> hloupě:</a:t>
            </a:r>
          </a:p>
          <a:p>
            <a:pPr>
              <a:buNone/>
            </a:pPr>
            <a:r>
              <a:rPr lang="cs-CZ" sz="2400" dirty="0" err="1" smtClean="0"/>
              <a:t>ctverec</a:t>
            </a:r>
            <a:r>
              <a:rPr lang="cs-CZ" sz="2400" dirty="0" smtClean="0"/>
              <a:t> c = </a:t>
            </a:r>
            <a:r>
              <a:rPr lang="cs-CZ" sz="2400" dirty="0" err="1" smtClean="0"/>
              <a:t>new</a:t>
            </a:r>
            <a:r>
              <a:rPr lang="cs-CZ" sz="2400" dirty="0" smtClean="0"/>
              <a:t> </a:t>
            </a:r>
            <a:r>
              <a:rPr lang="cs-CZ" sz="2400" dirty="0" err="1" smtClean="0"/>
              <a:t>ctverec</a:t>
            </a:r>
            <a:r>
              <a:rPr lang="cs-CZ" sz="2400" dirty="0" smtClean="0"/>
              <a:t>;</a:t>
            </a:r>
          </a:p>
          <a:p>
            <a:pPr>
              <a:buNone/>
            </a:pPr>
            <a:r>
              <a:rPr lang="cs-CZ" sz="2400" dirty="0"/>
              <a:t>k</a:t>
            </a:r>
            <a:r>
              <a:rPr lang="cs-CZ" sz="2400" dirty="0" smtClean="0"/>
              <a:t>ruh k = </a:t>
            </a:r>
            <a:r>
              <a:rPr lang="cs-CZ" sz="2400" dirty="0" err="1" smtClean="0"/>
              <a:t>new</a:t>
            </a:r>
            <a:r>
              <a:rPr lang="cs-CZ" sz="2400" dirty="0" smtClean="0"/>
              <a:t> kruh;</a:t>
            </a:r>
          </a:p>
          <a:p>
            <a:pPr>
              <a:buNone/>
            </a:pPr>
            <a:r>
              <a:rPr lang="cs-CZ" sz="2400" dirty="0" err="1"/>
              <a:t>t</a:t>
            </a:r>
            <a:r>
              <a:rPr lang="cs-CZ" sz="2400" dirty="0" err="1" smtClean="0"/>
              <a:t>rojuhelnik</a:t>
            </a:r>
            <a:r>
              <a:rPr lang="cs-CZ" sz="2400" dirty="0" smtClean="0"/>
              <a:t> t = </a:t>
            </a:r>
            <a:r>
              <a:rPr lang="cs-CZ" sz="2400" dirty="0" err="1" smtClean="0"/>
              <a:t>new</a:t>
            </a:r>
            <a:r>
              <a:rPr lang="cs-CZ" sz="2400" dirty="0" smtClean="0"/>
              <a:t> </a:t>
            </a:r>
            <a:r>
              <a:rPr lang="cs-CZ" sz="2400" dirty="0" err="1" smtClean="0"/>
              <a:t>trojuhelnik</a:t>
            </a:r>
            <a:r>
              <a:rPr lang="cs-CZ" sz="2400" dirty="0" smtClean="0"/>
              <a:t>;</a:t>
            </a:r>
          </a:p>
          <a:p>
            <a:pPr>
              <a:buNone/>
            </a:pPr>
            <a:r>
              <a:rPr lang="cs-CZ" sz="2400" dirty="0" smtClean="0"/>
              <a:t>Celkem = k.</a:t>
            </a:r>
            <a:r>
              <a:rPr lang="cs-CZ" sz="2400" dirty="0" err="1" smtClean="0"/>
              <a:t>VypoctiObsah</a:t>
            </a:r>
            <a:r>
              <a:rPr lang="cs-CZ" sz="2400" dirty="0" smtClean="0"/>
              <a:t>() + </a:t>
            </a:r>
            <a:r>
              <a:rPr lang="cs-CZ" sz="2400" dirty="0" err="1" smtClean="0"/>
              <a:t>t.VypoctiObsah</a:t>
            </a:r>
            <a:r>
              <a:rPr lang="cs-CZ" sz="2400" dirty="0" smtClean="0"/>
              <a:t>() + </a:t>
            </a:r>
            <a:r>
              <a:rPr lang="cs-CZ" sz="2400" dirty="0" err="1" smtClean="0"/>
              <a:t>c.VypoctiObsah</a:t>
            </a:r>
            <a:r>
              <a:rPr lang="cs-CZ" sz="2400" dirty="0" smtClean="0"/>
              <a:t>();</a:t>
            </a:r>
          </a:p>
          <a:p>
            <a:pPr>
              <a:buNone/>
            </a:pPr>
            <a:endParaRPr lang="cs-CZ" sz="2400" dirty="0" smtClean="0"/>
          </a:p>
          <a:p>
            <a:pPr>
              <a:buNone/>
            </a:pPr>
            <a:r>
              <a:rPr lang="cs-CZ" sz="2400" dirty="0" smtClean="0"/>
              <a:t>A jak by to bylo třeba v kolekci ? a cyklu </a:t>
            </a:r>
            <a:r>
              <a:rPr lang="cs-CZ" sz="2400" dirty="0" err="1" smtClean="0"/>
              <a:t>for</a:t>
            </a:r>
            <a:r>
              <a:rPr lang="cs-CZ" sz="2400" dirty="0" smtClean="0"/>
              <a:t> </a:t>
            </a:r>
            <a:r>
              <a:rPr lang="cs-CZ" sz="2400" dirty="0" err="1" smtClean="0"/>
              <a:t>each</a:t>
            </a:r>
            <a:endParaRPr lang="cs-CZ" sz="2400" dirty="0" smtClean="0"/>
          </a:p>
          <a:p>
            <a:pPr>
              <a:buNone/>
            </a:pPr>
            <a:r>
              <a:rPr lang="cs-CZ" sz="2400" dirty="0" smtClean="0"/>
              <a:t>tvar[i].</a:t>
            </a:r>
            <a:r>
              <a:rPr lang="cs-CZ" sz="2400" dirty="0" err="1" smtClean="0"/>
              <a:t>VypoctiObsah</a:t>
            </a:r>
            <a:r>
              <a:rPr lang="cs-CZ" sz="2400" dirty="0" smtClean="0"/>
              <a:t>() ...kde tvar[i] - tvar je instancí našeho rozhraní, na indexu i v poli tvar je uložena nová instance libovolného objektu (</a:t>
            </a:r>
            <a:r>
              <a:rPr lang="cs-CZ" sz="2400" dirty="0" err="1" smtClean="0"/>
              <a:t>např</a:t>
            </a:r>
            <a:r>
              <a:rPr lang="cs-CZ" sz="2400" dirty="0" smtClean="0"/>
              <a:t> </a:t>
            </a:r>
            <a:r>
              <a:rPr lang="cs-CZ" sz="2400" dirty="0" err="1" smtClean="0"/>
              <a:t>new</a:t>
            </a:r>
            <a:r>
              <a:rPr lang="cs-CZ" sz="2400" dirty="0" smtClean="0"/>
              <a:t> Kruh()).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/>
          </a:p>
        </p:txBody>
      </p:sp>
      <p:sp>
        <p:nvSpPr>
          <p:cNvPr id="3" name="TextovéPole 2"/>
          <p:cNvSpPr txBox="1"/>
          <p:nvPr/>
        </p:nvSpPr>
        <p:spPr>
          <a:xfrm>
            <a:off x="6084168" y="2636912"/>
            <a:ext cx="2445926" cy="1200329"/>
          </a:xfrm>
          <a:prstGeom prst="rect">
            <a:avLst/>
          </a:prstGeom>
          <a:noFill/>
          <a:ln w="28575">
            <a:solidFill>
              <a:schemeClr val="tx2"/>
            </a:solidFill>
          </a:ln>
        </p:spPr>
        <p:txBody>
          <a:bodyPr wrap="none" rtlCol="0">
            <a:spAutoFit/>
          </a:bodyPr>
          <a:lstStyle/>
          <a:p>
            <a:r>
              <a:rPr lang="cs-CZ" b="1" i="1" dirty="0" err="1" smtClean="0">
                <a:solidFill>
                  <a:srgbClr val="FFFF00"/>
                </a:solidFill>
              </a:rPr>
              <a:t>Class</a:t>
            </a:r>
            <a:r>
              <a:rPr lang="cs-CZ" b="1" i="1" dirty="0" smtClean="0">
                <a:solidFill>
                  <a:srgbClr val="FFFF00"/>
                </a:solidFill>
              </a:rPr>
              <a:t> kruh</a:t>
            </a:r>
          </a:p>
          <a:p>
            <a:r>
              <a:rPr lang="cs-CZ" dirty="0" smtClean="0"/>
              <a:t>Metoda </a:t>
            </a:r>
            <a:r>
              <a:rPr lang="cs-CZ" dirty="0" err="1" smtClean="0"/>
              <a:t>VypoctiObsah</a:t>
            </a:r>
            <a:endParaRPr lang="cs-CZ" dirty="0" smtClean="0"/>
          </a:p>
          <a:p>
            <a:r>
              <a:rPr lang="cs-CZ" dirty="0" smtClean="0"/>
              <a:t>(Konkrétní výpočet)</a:t>
            </a:r>
          </a:p>
          <a:p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6084168" y="1340768"/>
            <a:ext cx="2445926" cy="923330"/>
          </a:xfrm>
          <a:prstGeom prst="rect">
            <a:avLst/>
          </a:prstGeom>
          <a:noFill/>
          <a:ln w="38100">
            <a:solidFill>
              <a:schemeClr val="tx2"/>
            </a:solidFill>
          </a:ln>
        </p:spPr>
        <p:txBody>
          <a:bodyPr wrap="none" rtlCol="0">
            <a:spAutoFit/>
          </a:bodyPr>
          <a:lstStyle/>
          <a:p>
            <a:r>
              <a:rPr lang="cs-CZ" b="1" i="1" dirty="0" err="1" smtClean="0">
                <a:solidFill>
                  <a:srgbClr val="FFFF00"/>
                </a:solidFill>
              </a:rPr>
              <a:t>Class</a:t>
            </a:r>
            <a:r>
              <a:rPr lang="cs-CZ" b="1" i="1" dirty="0" smtClean="0">
                <a:solidFill>
                  <a:srgbClr val="FFFF00"/>
                </a:solidFill>
              </a:rPr>
              <a:t> </a:t>
            </a:r>
            <a:r>
              <a:rPr lang="cs-CZ" b="1" i="1" dirty="0" err="1" smtClean="0">
                <a:solidFill>
                  <a:srgbClr val="FFFF00"/>
                </a:solidFill>
              </a:rPr>
              <a:t>ctverec</a:t>
            </a:r>
            <a:endParaRPr lang="cs-CZ" b="1" i="1" dirty="0" smtClean="0">
              <a:solidFill>
                <a:srgbClr val="FFFF00"/>
              </a:solidFill>
            </a:endParaRPr>
          </a:p>
          <a:p>
            <a:r>
              <a:rPr lang="cs-CZ" dirty="0" smtClean="0"/>
              <a:t>Metoda </a:t>
            </a:r>
            <a:r>
              <a:rPr lang="cs-CZ" dirty="0" err="1" smtClean="0"/>
              <a:t>VypoctiObsah</a:t>
            </a:r>
            <a:endParaRPr lang="cs-CZ" dirty="0" smtClean="0"/>
          </a:p>
          <a:p>
            <a:r>
              <a:rPr lang="cs-CZ" dirty="0" smtClean="0"/>
              <a:t>(Konkrétní výpočet)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6012160" y="4221088"/>
            <a:ext cx="2445926" cy="1200329"/>
          </a:xfrm>
          <a:prstGeom prst="rect">
            <a:avLst/>
          </a:prstGeom>
          <a:noFill/>
          <a:ln w="38100">
            <a:solidFill>
              <a:schemeClr val="tx2"/>
            </a:solidFill>
          </a:ln>
        </p:spPr>
        <p:txBody>
          <a:bodyPr wrap="none" rtlCol="0">
            <a:spAutoFit/>
          </a:bodyPr>
          <a:lstStyle/>
          <a:p>
            <a:r>
              <a:rPr lang="cs-CZ" b="1" i="1" dirty="0" err="1" smtClean="0">
                <a:solidFill>
                  <a:srgbClr val="FFFF00"/>
                </a:solidFill>
              </a:rPr>
              <a:t>Class</a:t>
            </a:r>
            <a:r>
              <a:rPr lang="cs-CZ" b="1" i="1" dirty="0" smtClean="0">
                <a:solidFill>
                  <a:srgbClr val="FFFF00"/>
                </a:solidFill>
              </a:rPr>
              <a:t> </a:t>
            </a:r>
            <a:r>
              <a:rPr lang="cs-CZ" b="1" i="1" dirty="0" err="1" smtClean="0">
                <a:solidFill>
                  <a:srgbClr val="FFFF00"/>
                </a:solidFill>
              </a:rPr>
              <a:t>trojuhelnik</a:t>
            </a:r>
            <a:endParaRPr lang="cs-CZ" b="1" i="1" dirty="0" smtClean="0">
              <a:solidFill>
                <a:srgbClr val="FFFF00"/>
              </a:solidFill>
            </a:endParaRPr>
          </a:p>
          <a:p>
            <a:r>
              <a:rPr lang="cs-CZ" dirty="0" smtClean="0"/>
              <a:t>Metoda </a:t>
            </a:r>
            <a:r>
              <a:rPr lang="cs-CZ" dirty="0" err="1" smtClean="0"/>
              <a:t>VypoctiObsah</a:t>
            </a:r>
            <a:endParaRPr lang="cs-CZ" dirty="0" smtClean="0"/>
          </a:p>
          <a:p>
            <a:r>
              <a:rPr lang="cs-CZ" dirty="0" smtClean="0"/>
              <a:t>(Konkrétní výpočet)</a:t>
            </a:r>
          </a:p>
          <a:p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1187624" y="1196752"/>
            <a:ext cx="2592288" cy="1200329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 smtClean="0"/>
              <a:t>Interface </a:t>
            </a:r>
          </a:p>
          <a:p>
            <a:r>
              <a:rPr lang="cs-CZ" dirty="0" smtClean="0"/>
              <a:t>Metoda </a:t>
            </a:r>
            <a:r>
              <a:rPr lang="cs-CZ" dirty="0" err="1" smtClean="0"/>
              <a:t>VypoctiObsah</a:t>
            </a:r>
            <a:r>
              <a:rPr lang="cs-CZ" dirty="0" smtClean="0"/>
              <a:t> (tady není žádná definice)</a:t>
            </a:r>
            <a:endParaRPr lang="cs-CZ" dirty="0"/>
          </a:p>
        </p:txBody>
      </p:sp>
      <p:cxnSp>
        <p:nvCxnSpPr>
          <p:cNvPr id="8" name="Přímá spojovací šipka 7"/>
          <p:cNvCxnSpPr>
            <a:endCxn id="4" idx="1"/>
          </p:cNvCxnSpPr>
          <p:nvPr/>
        </p:nvCxnSpPr>
        <p:spPr>
          <a:xfrm>
            <a:off x="3779912" y="1412776"/>
            <a:ext cx="2304256" cy="389657"/>
          </a:xfrm>
          <a:prstGeom prst="straightConnector1">
            <a:avLst/>
          </a:prstGeom>
          <a:ln w="762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ovací šipka 8"/>
          <p:cNvCxnSpPr>
            <a:stCxn id="6" idx="3"/>
            <a:endCxn id="3" idx="1"/>
          </p:cNvCxnSpPr>
          <p:nvPr/>
        </p:nvCxnSpPr>
        <p:spPr>
          <a:xfrm>
            <a:off x="3779912" y="1796917"/>
            <a:ext cx="2304256" cy="1440160"/>
          </a:xfrm>
          <a:prstGeom prst="straightConnector1">
            <a:avLst/>
          </a:prstGeom>
          <a:ln w="762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ovací šipka 9"/>
          <p:cNvCxnSpPr>
            <a:endCxn id="5" idx="1"/>
          </p:cNvCxnSpPr>
          <p:nvPr/>
        </p:nvCxnSpPr>
        <p:spPr>
          <a:xfrm>
            <a:off x="3779912" y="1988840"/>
            <a:ext cx="2232248" cy="2832413"/>
          </a:xfrm>
          <a:prstGeom prst="straightConnector1">
            <a:avLst/>
          </a:prstGeom>
          <a:ln w="762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ovéPole 20"/>
          <p:cNvSpPr txBox="1"/>
          <p:nvPr/>
        </p:nvSpPr>
        <p:spPr>
          <a:xfrm>
            <a:off x="1403648" y="5949280"/>
            <a:ext cx="660309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b="1" i="1" dirty="0" smtClean="0"/>
              <a:t>Ukázkový příklad: </a:t>
            </a:r>
            <a:r>
              <a:rPr lang="cs-CZ" sz="2400" b="1" i="1" dirty="0" smtClean="0">
                <a:solidFill>
                  <a:srgbClr val="FFFF00"/>
                </a:solidFill>
              </a:rPr>
              <a:t>COM_interface_Demo_02</a:t>
            </a:r>
            <a:endParaRPr lang="cs-CZ" sz="2400" b="1" i="1" dirty="0">
              <a:solidFill>
                <a:srgbClr val="FFFF00"/>
              </a:solidFill>
            </a:endParaRPr>
          </a:p>
        </p:txBody>
      </p:sp>
      <p:pic>
        <p:nvPicPr>
          <p:cNvPr id="22" name="Obrázek 21" descr="ukol k zamysleni 128x128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100392" y="188640"/>
            <a:ext cx="825624" cy="825624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2348880"/>
            <a:ext cx="3752850" cy="3409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2800" dirty="0" smtClean="0"/>
              <a:t>Aplikace poskytují COM objektový model vývojářům, tak aby ho mohli využít ve svých aplikacích</a:t>
            </a:r>
            <a:endParaRPr lang="cs-CZ" sz="2800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B0F0"/>
                </a:solidFill>
              </a:rPr>
              <a:t>Příklad COM modelu MS Word:</a:t>
            </a:r>
            <a:endParaRPr lang="cs-CZ" dirty="0">
              <a:solidFill>
                <a:srgbClr val="00B0F0"/>
              </a:solidFill>
            </a:endParaRPr>
          </a:p>
        </p:txBody>
      </p:sp>
      <p:pic>
        <p:nvPicPr>
          <p:cNvPr id="5" name="Obrázek 4" descr="dopnujici informace -128x128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100392" y="188640"/>
            <a:ext cx="792088" cy="79208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>
                <a:solidFill>
                  <a:srgbClr val="00B0F0"/>
                </a:solidFill>
              </a:rPr>
              <a:t>Step by Step – vytvoření a použití vlastní .</a:t>
            </a:r>
            <a:r>
              <a:rPr lang="cs-CZ" dirty="0" err="1" smtClean="0">
                <a:solidFill>
                  <a:srgbClr val="00B0F0"/>
                </a:solidFill>
              </a:rPr>
              <a:t>dll</a:t>
            </a:r>
            <a:r>
              <a:rPr lang="cs-CZ" dirty="0" smtClean="0">
                <a:solidFill>
                  <a:srgbClr val="00B0F0"/>
                </a:solidFill>
              </a:rPr>
              <a:t> knihovny</a:t>
            </a:r>
            <a:endParaRPr lang="cs-CZ" dirty="0">
              <a:solidFill>
                <a:srgbClr val="00B0F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748679"/>
          </a:xfrm>
        </p:spPr>
        <p:txBody>
          <a:bodyPr>
            <a:normAutofit fontScale="85000" lnSpcReduction="20000"/>
          </a:bodyPr>
          <a:lstStyle/>
          <a:p>
            <a:r>
              <a:rPr lang="cs-CZ" dirty="0" smtClean="0"/>
              <a:t>Vytvořte nový projekt typu </a:t>
            </a:r>
            <a:r>
              <a:rPr lang="cs-CZ" dirty="0" err="1" smtClean="0"/>
              <a:t>ClassLibrary</a:t>
            </a:r>
            <a:r>
              <a:rPr lang="cs-CZ" dirty="0" smtClean="0"/>
              <a:t> a nazvěte ho </a:t>
            </a:r>
            <a:r>
              <a:rPr lang="cs-CZ" b="1" i="1" dirty="0" smtClean="0">
                <a:solidFill>
                  <a:srgbClr val="FFFF00"/>
                </a:solidFill>
              </a:rPr>
              <a:t>PhysServer2</a:t>
            </a:r>
            <a:endParaRPr lang="cs-CZ" b="1" i="1" dirty="0">
              <a:solidFill>
                <a:srgbClr val="FFFF00"/>
              </a:solidFill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2420888"/>
            <a:ext cx="7639050" cy="427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Elipsa 4"/>
          <p:cNvSpPr/>
          <p:nvPr/>
        </p:nvSpPr>
        <p:spPr>
          <a:xfrm>
            <a:off x="1691680" y="5949280"/>
            <a:ext cx="1728192" cy="432048"/>
          </a:xfrm>
          <a:prstGeom prst="ellipse">
            <a:avLst/>
          </a:prstGeom>
          <a:solidFill>
            <a:srgbClr val="FF0000">
              <a:alpha val="24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Elipsa 5"/>
          <p:cNvSpPr/>
          <p:nvPr/>
        </p:nvSpPr>
        <p:spPr>
          <a:xfrm>
            <a:off x="5868144" y="3068960"/>
            <a:ext cx="2448272" cy="720080"/>
          </a:xfrm>
          <a:prstGeom prst="ellipse">
            <a:avLst/>
          </a:prstGeom>
          <a:solidFill>
            <a:srgbClr val="FF0000">
              <a:alpha val="24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7" name="Obrázek 6" descr="priklad  128x128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028384" y="188640"/>
            <a:ext cx="969640" cy="96964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620688"/>
            <a:ext cx="8229600" cy="820688"/>
          </a:xfrm>
        </p:spPr>
        <p:txBody>
          <a:bodyPr>
            <a:normAutofit fontScale="92500" lnSpcReduction="20000"/>
          </a:bodyPr>
          <a:lstStyle/>
          <a:p>
            <a:r>
              <a:rPr lang="cs-CZ" b="1" i="1" dirty="0" smtClean="0"/>
              <a:t>Class1.cls</a:t>
            </a:r>
            <a:r>
              <a:rPr lang="cs-CZ" dirty="0" smtClean="0"/>
              <a:t> přejmenujte na </a:t>
            </a:r>
            <a:r>
              <a:rPr lang="cs-CZ" b="1" i="1" dirty="0" err="1" smtClean="0">
                <a:solidFill>
                  <a:srgbClr val="FFFF00"/>
                </a:solidFill>
              </a:rPr>
              <a:t>NETTemperature.cls</a:t>
            </a:r>
            <a:endParaRPr lang="cs-CZ" b="1" i="1" dirty="0">
              <a:solidFill>
                <a:srgbClr val="FFFF00"/>
              </a:solidFill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75656" y="1700808"/>
            <a:ext cx="2952328" cy="20263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Zástupný symbol pro obsah 2"/>
          <p:cNvSpPr txBox="1">
            <a:spLocks/>
          </p:cNvSpPr>
          <p:nvPr/>
        </p:nvSpPr>
        <p:spPr>
          <a:xfrm>
            <a:off x="467544" y="3861048"/>
            <a:ext cx="8229600" cy="20882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cs-CZ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Otevřete textový soubor </a:t>
            </a:r>
            <a:r>
              <a:rPr kumimoji="0" lang="cs-CZ" sz="3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CODE_OLE_</a:t>
            </a:r>
            <a:r>
              <a:rPr kumimoji="0" lang="cs-CZ" sz="32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NETTemperature</a:t>
            </a:r>
            <a:r>
              <a:rPr kumimoji="0" lang="cs-CZ" sz="3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_Demo.</a:t>
            </a:r>
            <a:r>
              <a:rPr kumimoji="0" lang="cs-CZ" sz="32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txt</a:t>
            </a:r>
            <a:r>
              <a:rPr kumimoji="0" lang="cs-CZ" sz="3200" b="1" i="1" u="none" strike="noStrike" kern="1200" cap="none" spc="0" normalizeH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cs-CZ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 zkopírujte obsah souboru namísto kódu třídy </a:t>
            </a:r>
            <a:r>
              <a:rPr kumimoji="0" lang="cs-CZ" sz="32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NETTemperatue.cls</a:t>
            </a:r>
            <a:endParaRPr kumimoji="0" lang="cs-CZ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6" name="Obrázek 5" descr="priklad  128x128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028384" y="188640"/>
            <a:ext cx="969640" cy="96964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260648"/>
            <a:ext cx="8229600" cy="1396752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V </a:t>
            </a:r>
            <a:r>
              <a:rPr lang="cs-CZ" dirty="0" err="1" smtClean="0"/>
              <a:t>Solution</a:t>
            </a:r>
            <a:r>
              <a:rPr lang="cs-CZ" dirty="0" smtClean="0"/>
              <a:t> Exploreru jděte do </a:t>
            </a:r>
            <a:r>
              <a:rPr lang="cs-CZ" dirty="0" err="1" smtClean="0"/>
              <a:t>Properties</a:t>
            </a:r>
            <a:r>
              <a:rPr lang="cs-CZ" dirty="0" smtClean="0"/>
              <a:t>/</a:t>
            </a:r>
            <a:r>
              <a:rPr lang="cs-CZ" dirty="0" err="1" smtClean="0"/>
              <a:t>AssemblyInfo.cs</a:t>
            </a:r>
            <a:r>
              <a:rPr lang="cs-CZ" dirty="0" smtClean="0"/>
              <a:t> a upravte </a:t>
            </a:r>
            <a:r>
              <a:rPr lang="cs-CZ" dirty="0" err="1" smtClean="0"/>
              <a:t>AssemblyDescription</a:t>
            </a:r>
            <a:r>
              <a:rPr lang="cs-CZ" dirty="0" smtClean="0"/>
              <a:t> podle obrázku.</a:t>
            </a:r>
            <a:endParaRPr lang="cs-CZ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2348880"/>
            <a:ext cx="8229600" cy="4268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Obrázek 4" descr="priklad  128x128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028384" y="188640"/>
            <a:ext cx="969640" cy="96964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chnický">
  <a:themeElements>
    <a:clrScheme name="Technický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cký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echnický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608</TotalTime>
  <Words>494</Words>
  <Application>Microsoft Office PowerPoint</Application>
  <PresentationFormat>Předvádění na obrazovce (4:3)</PresentationFormat>
  <Paragraphs>68</Paragraphs>
  <Slides>15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15</vt:i4>
      </vt:variant>
    </vt:vector>
  </HeadingPairs>
  <TitlesOfParts>
    <vt:vector size="21" baseType="lpstr">
      <vt:lpstr>Arial</vt:lpstr>
      <vt:lpstr>Calibri</vt:lpstr>
      <vt:lpstr>Franklin Gothic Book</vt:lpstr>
      <vt:lpstr>Wingdings 2</vt:lpstr>
      <vt:lpstr>Technický</vt:lpstr>
      <vt:lpstr>Motiv sady Office</vt:lpstr>
      <vt:lpstr>Prezentace aplikace PowerPoint</vt:lpstr>
      <vt:lpstr>Co je to COM ?</vt:lpstr>
      <vt:lpstr>Prezentace aplikace PowerPoint</vt:lpstr>
      <vt:lpstr>Prezentace aplikace PowerPoint</vt:lpstr>
      <vt:lpstr>Proč interface ?</vt:lpstr>
      <vt:lpstr>Aplikace poskytují COM objektový model vývojářům, tak aby ho mohli využít ve svých aplikacích</vt:lpstr>
      <vt:lpstr>Step by Step – vytvoření a použití vlastní .dll knihovny</vt:lpstr>
      <vt:lpstr>Prezentace aplikace PowerPoint</vt:lpstr>
      <vt:lpstr>Prezentace aplikace PowerPoint</vt:lpstr>
      <vt:lpstr>Prezentace aplikace PowerPoint</vt:lpstr>
      <vt:lpstr>Prezentace aplikace PowerPoint</vt:lpstr>
      <vt:lpstr>Konec Step by Step Demo aplikace</vt:lpstr>
      <vt:lpstr>Úkol</vt:lpstr>
      <vt:lpstr>Pomoc</vt:lpstr>
      <vt:lpstr>Co byste měli vědět: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JKudr</dc:creator>
  <cp:lastModifiedBy>Jaroslav Kudr</cp:lastModifiedBy>
  <cp:revision>61</cp:revision>
  <dcterms:created xsi:type="dcterms:W3CDTF">2011-10-27T09:56:46Z</dcterms:created>
  <dcterms:modified xsi:type="dcterms:W3CDTF">2014-12-08T18:40:52Z</dcterms:modified>
</cp:coreProperties>
</file>