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68" r:id="rId2"/>
    <p:sldId id="269" r:id="rId3"/>
    <p:sldId id="29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97" r:id="rId16"/>
    <p:sldId id="300" r:id="rId17"/>
    <p:sldId id="298" r:id="rId18"/>
    <p:sldId id="296" r:id="rId19"/>
    <p:sldId id="281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301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  <p:clrMru>
    <a:srgbClr val="E2002B"/>
    <a:srgbClr val="2FC9FF"/>
    <a:srgbClr val="005A9E"/>
    <a:srgbClr val="00FF00"/>
    <a:srgbClr val="66FF99"/>
    <a:srgbClr val="CCFF99"/>
    <a:srgbClr val="339966"/>
    <a:srgbClr val="33FF33"/>
    <a:srgbClr val="6699FF"/>
    <a:srgbClr val="ADAD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9118" autoAdjust="0"/>
  </p:normalViewPr>
  <p:slideViewPr>
    <p:cSldViewPr>
      <p:cViewPr>
        <p:scale>
          <a:sx n="80" d="100"/>
          <a:sy n="80" d="100"/>
        </p:scale>
        <p:origin x="-126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6.wmf"/><Relationship Id="rId5" Type="http://schemas.openxmlformats.org/officeDocument/2006/relationships/image" Target="../media/image3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5C3FD-137B-4672-9A19-D1AC1CDAFDEE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66E4-C985-40F0-91ED-447F3483E127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A12D7-E53B-4D78-860B-825BF1C05EE1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8B89-BBAF-4EBE-850A-FFF7A43943BD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2550B-0332-4DF9-A719-78D2B20ACA58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4CAF3-4569-4F5A-AE8F-4C65A19D85F1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CD576-7E08-4C6C-B870-A7B0EE71593F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825A5-85FD-4E35-B014-CF3E113E20BD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09129-3E44-480F-82D1-CF5D91E1DCBA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30D86-E5C2-4676-AB20-A6026C2FFB28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68E6-2027-422A-AD77-71D4F4773C6A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18A88-37C8-4C3D-964C-53086E11A650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B7224D-1A2E-471C-8574-196C64A65791}" type="datetime1">
              <a:rPr lang="cs-CZ"/>
              <a:pPr>
                <a:defRPr/>
              </a:pPr>
              <a:t>13.11.2009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cs-CZ" dirty="0"/>
              <a:t>MATEMATIKA - 1.ROČNÍK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sweb.cz/radek.jandora/valodpor.bmp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4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1.gi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jpeg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Dynamika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Síla a její účinky na těleso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Newtonovy pohybové zákony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Tíhová síla, tíha tělesa a síly brzdící pohyb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Dostředivá a odstředivá síla</a:t>
            </a: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kern="0" dirty="0" smtClean="0">
                <a:solidFill>
                  <a:sysClr val="windowText" lastClr="000000"/>
                </a:solidFill>
              </a:rPr>
              <a:t>Fyzika – 1. ročník</a:t>
            </a:r>
            <a:endParaRPr lang="cs-CZ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7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Newtonovy pohybové 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857784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3. Zákon akce a reakce</a:t>
            </a:r>
          </a:p>
          <a:p>
            <a:pPr>
              <a:buNone/>
            </a:pPr>
            <a:r>
              <a:rPr lang="cs-CZ" sz="2800" dirty="0" smtClean="0"/>
              <a:t>Síly, kterými na sebe vzájemně působí dvě</a:t>
            </a:r>
          </a:p>
          <a:p>
            <a:pPr>
              <a:buNone/>
            </a:pPr>
            <a:r>
              <a:rPr lang="cs-CZ" sz="2800" dirty="0" smtClean="0"/>
              <a:t>tělesa: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jsou stejně velké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navzájem opačného směru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současně vznikají a zanikají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každá z nich působí na jiné těleso</a:t>
            </a:r>
          </a:p>
          <a:p>
            <a:pPr marL="514350" indent="-514350">
              <a:buNone/>
            </a:pPr>
            <a:endParaRPr lang="cs-CZ" sz="900" dirty="0" smtClean="0"/>
          </a:p>
          <a:p>
            <a:pPr marL="514350" indent="-514350">
              <a:buNone/>
            </a:pPr>
            <a:r>
              <a:rPr lang="cs-CZ" sz="2800" dirty="0" smtClean="0"/>
              <a:t>jedna síla = </a:t>
            </a:r>
            <a:r>
              <a:rPr lang="cs-CZ" sz="2800" dirty="0" smtClean="0">
                <a:solidFill>
                  <a:srgbClr val="FF0000"/>
                </a:solidFill>
              </a:rPr>
              <a:t>akce</a:t>
            </a:r>
            <a:endParaRPr lang="cs-CZ" sz="2800" b="1" dirty="0" smtClean="0"/>
          </a:p>
          <a:p>
            <a:pPr marL="514350" indent="-514350">
              <a:buNone/>
            </a:pPr>
            <a:r>
              <a:rPr lang="cs-CZ" sz="2800" dirty="0" smtClean="0"/>
              <a:t>druhá síla = </a:t>
            </a:r>
            <a:r>
              <a:rPr lang="cs-CZ" sz="2800" dirty="0" smtClean="0">
                <a:solidFill>
                  <a:srgbClr val="FF0000"/>
                </a:solidFill>
              </a:rPr>
              <a:t>reakce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90114" name="Picture 2" descr="http://v.smid.sk/fyzika/vyuka/mech/akc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331628"/>
            <a:ext cx="4500594" cy="1050140"/>
          </a:xfrm>
          <a:prstGeom prst="rect">
            <a:avLst/>
          </a:prstGeom>
          <a:noFill/>
        </p:spPr>
      </p:pic>
      <p:pic>
        <p:nvPicPr>
          <p:cNvPr id="90118" name="Picture 6" descr="http://physics.fme.vutbr.cz/files/opory/interaktprikl/FyzikaI/pr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000372"/>
            <a:ext cx="3286148" cy="1266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Tíhová síla a tíha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Tíhová síla </a:t>
            </a: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G</a:t>
            </a:r>
            <a:r>
              <a:rPr lang="cs-CZ" sz="2800" b="1" dirty="0" smtClean="0"/>
              <a:t> </a:t>
            </a:r>
            <a:r>
              <a:rPr lang="cs-CZ" sz="2800" dirty="0" smtClean="0"/>
              <a:t>je síla, kterou působí Země na</a:t>
            </a:r>
          </a:p>
          <a:p>
            <a:pPr>
              <a:buNone/>
            </a:pPr>
            <a:r>
              <a:rPr lang="cs-CZ" sz="2800" dirty="0" smtClean="0"/>
              <a:t>každé těleso při svém povrchu a uděluje mu tíhové</a:t>
            </a:r>
          </a:p>
          <a:p>
            <a:pPr>
              <a:buNone/>
            </a:pPr>
            <a:r>
              <a:rPr lang="cs-CZ" sz="2800" dirty="0" smtClean="0"/>
              <a:t>zrychlení </a:t>
            </a:r>
            <a:r>
              <a:rPr lang="cs-CZ" sz="2800" b="1" dirty="0" smtClean="0">
                <a:solidFill>
                  <a:srgbClr val="FF0000"/>
                </a:solidFill>
              </a:rPr>
              <a:t>g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b="1" baseline="-25000" dirty="0" smtClean="0">
                <a:solidFill>
                  <a:srgbClr val="FF0000"/>
                </a:solidFill>
              </a:rPr>
              <a:t>G</a:t>
            </a:r>
            <a:r>
              <a:rPr lang="cs-CZ" sz="2800" dirty="0" smtClean="0"/>
              <a:t> a </a:t>
            </a:r>
            <a:r>
              <a:rPr lang="cs-CZ" sz="2800" b="1" dirty="0" smtClean="0">
                <a:solidFill>
                  <a:srgbClr val="FF0000"/>
                </a:solidFill>
              </a:rPr>
              <a:t>g</a:t>
            </a:r>
            <a:r>
              <a:rPr lang="cs-CZ" sz="2800" dirty="0" smtClean="0"/>
              <a:t> - vektorové veličiny</a:t>
            </a:r>
          </a:p>
          <a:p>
            <a:pPr>
              <a:buNone/>
            </a:pPr>
            <a:r>
              <a:rPr lang="cs-CZ" sz="2800" dirty="0" smtClean="0"/>
              <a:t>		  - směr svislý dolů</a:t>
            </a:r>
          </a:p>
          <a:p>
            <a:pPr>
              <a:buNone/>
            </a:pPr>
            <a:r>
              <a:rPr lang="cs-CZ" sz="2800" dirty="0" smtClean="0"/>
              <a:t>		  - kolmé k vodorovné rovině</a:t>
            </a:r>
          </a:p>
          <a:p>
            <a:pPr>
              <a:buNone/>
            </a:pPr>
            <a:r>
              <a:rPr lang="cs-CZ" sz="2800" dirty="0" smtClean="0"/>
              <a:t>Pro velikost </a:t>
            </a:r>
            <a:r>
              <a:rPr lang="cs-CZ" sz="2800" b="1" dirty="0" smtClean="0"/>
              <a:t>tíhové síly, </a:t>
            </a:r>
            <a:r>
              <a:rPr lang="cs-CZ" sz="2800" dirty="0" smtClean="0"/>
              <a:t>podle druhého Newtonova</a:t>
            </a:r>
          </a:p>
          <a:p>
            <a:pPr>
              <a:buNone/>
            </a:pPr>
            <a:r>
              <a:rPr lang="cs-CZ" sz="2800" dirty="0" smtClean="0"/>
              <a:t>pohybového zákona platí: </a:t>
            </a: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72264" y="6381750"/>
            <a:ext cx="2133600" cy="476250"/>
          </a:xfrm>
        </p:spPr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4714875" y="5260975"/>
          <a:ext cx="1785938" cy="793750"/>
        </p:xfrm>
        <a:graphic>
          <a:graphicData uri="http://schemas.openxmlformats.org/presentationml/2006/ole">
            <p:oleObj spid="_x0000_s89091" name="Rovnice" r:id="rId3" imgW="5713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Tíhová síla a tíha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Účinek tíhové síly:</a:t>
            </a:r>
          </a:p>
          <a:p>
            <a:pPr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pohybový</a:t>
            </a:r>
            <a:r>
              <a:rPr lang="cs-CZ" sz="2800" dirty="0" smtClean="0"/>
              <a:t> (volný pád)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B0F0"/>
                </a:solidFill>
              </a:rPr>
              <a:t>tlakový</a:t>
            </a:r>
            <a:r>
              <a:rPr lang="cs-CZ" sz="2800" dirty="0" smtClean="0"/>
              <a:t> (těleso na pevné </a:t>
            </a:r>
          </a:p>
          <a:p>
            <a:pPr>
              <a:buClr>
                <a:schemeClr val="tx1"/>
              </a:buClr>
              <a:buNone/>
            </a:pPr>
            <a:r>
              <a:rPr lang="cs-CZ" sz="2800" dirty="0" smtClean="0"/>
              <a:t>		       vodorovné podložce)</a:t>
            </a: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B0F0"/>
                </a:solidFill>
              </a:rPr>
              <a:t>tahový</a:t>
            </a:r>
            <a:r>
              <a:rPr lang="cs-CZ" sz="2800" dirty="0" smtClean="0"/>
              <a:t> (těleso zavěšené na </a:t>
            </a:r>
          </a:p>
          <a:p>
            <a:pPr>
              <a:buClr>
                <a:schemeClr val="tx1"/>
              </a:buClr>
              <a:buNone/>
            </a:pPr>
            <a:r>
              <a:rPr lang="cs-CZ" sz="2800" dirty="0" smtClean="0"/>
              <a:t>			pevném svislém závěsu)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2800" dirty="0" smtClean="0"/>
              <a:t>Tíha tělesa </a:t>
            </a:r>
            <a:r>
              <a:rPr lang="cs-CZ" sz="2800" b="1" i="1" dirty="0" smtClean="0">
                <a:solidFill>
                  <a:srgbClr val="FF0000"/>
                </a:solidFill>
              </a:rPr>
              <a:t>G</a:t>
            </a:r>
            <a:r>
              <a:rPr lang="cs-CZ" sz="2800" dirty="0" smtClean="0"/>
              <a:t> je síla, kterou působí </a:t>
            </a:r>
          </a:p>
          <a:p>
            <a:pPr>
              <a:buNone/>
            </a:pPr>
            <a:r>
              <a:rPr lang="cs-CZ" sz="2800" dirty="0" smtClean="0"/>
              <a:t>nehybné těleso na vodorovnou podložku nebo</a:t>
            </a:r>
          </a:p>
          <a:p>
            <a:pPr>
              <a:buNone/>
            </a:pPr>
            <a:r>
              <a:rPr lang="cs-CZ" sz="2800" dirty="0" smtClean="0"/>
              <a:t>na svislý závěs.</a:t>
            </a:r>
          </a:p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92162" name="Picture 2" descr="http://www.paraskolaimpact.cz/imgs/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785926"/>
            <a:ext cx="2071702" cy="1223446"/>
          </a:xfrm>
          <a:prstGeom prst="rect">
            <a:avLst/>
          </a:prstGeom>
          <a:noFill/>
        </p:spPr>
      </p:pic>
      <p:pic>
        <p:nvPicPr>
          <p:cNvPr id="92166" name="Picture 6" descr="http://fyzika.jreichl.com/data/M_gravitace_soubory/image04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143248"/>
            <a:ext cx="2000264" cy="2023936"/>
          </a:xfrm>
          <a:prstGeom prst="rect">
            <a:avLst/>
          </a:prstGeom>
          <a:noFill/>
        </p:spPr>
      </p:pic>
      <p:pic>
        <p:nvPicPr>
          <p:cNvPr id="92161" name="Picture 1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5338" y="1714488"/>
            <a:ext cx="714348" cy="58784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05 0.05875 L 0.02205 0.5518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92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Tíhová síla a tíha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Důsledkem tíhové síly je tíha tělesa.</a:t>
            </a:r>
          </a:p>
          <a:p>
            <a:pPr>
              <a:buNone/>
            </a:pPr>
            <a:r>
              <a:rPr lang="cs-CZ" sz="2800" dirty="0" smtClean="0"/>
              <a:t>Jestliže je těleso v klidu, má tíha i tíhová síla</a:t>
            </a:r>
          </a:p>
          <a:p>
            <a:pPr>
              <a:buNone/>
            </a:pPr>
            <a:r>
              <a:rPr lang="cs-CZ" sz="2800" dirty="0" smtClean="0"/>
              <a:t>stejný směr i stejnou velikost.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G</a:t>
            </a:r>
            <a:r>
              <a:rPr lang="cs-CZ" sz="2800" dirty="0" smtClean="0"/>
              <a:t> = </a:t>
            </a:r>
            <a:r>
              <a:rPr lang="cs-CZ" sz="2800" b="1" dirty="0" smtClean="0"/>
              <a:t>F</a:t>
            </a:r>
            <a:r>
              <a:rPr lang="cs-CZ" sz="2800" baseline="-25000" dirty="0" smtClean="0"/>
              <a:t>G</a:t>
            </a:r>
            <a:r>
              <a:rPr lang="cs-CZ" sz="2800" dirty="0" smtClean="0"/>
              <a:t>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857356" y="442913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357563" y="4065588"/>
          <a:ext cx="2071687" cy="984250"/>
        </p:xfrm>
        <a:graphic>
          <a:graphicData uri="http://schemas.openxmlformats.org/presentationml/2006/ole">
            <p:oleObj spid="_x0000_s91138" name="Rovnice" r:id="rId3" imgW="507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Síly brzdící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Tyto tzv. </a:t>
            </a:r>
            <a:r>
              <a:rPr lang="cs-CZ" sz="2800" dirty="0" smtClean="0">
                <a:solidFill>
                  <a:srgbClr val="FF0000"/>
                </a:solidFill>
              </a:rPr>
              <a:t>odporové síly </a:t>
            </a:r>
            <a:r>
              <a:rPr lang="cs-CZ" sz="2800" dirty="0" smtClean="0"/>
              <a:t>vznikají všude tam, kde se</a:t>
            </a:r>
          </a:p>
          <a:p>
            <a:pPr>
              <a:buNone/>
            </a:pPr>
            <a:r>
              <a:rPr lang="cs-CZ" sz="2800" dirty="0" smtClean="0"/>
              <a:t>těleso stýká s povrchem jiného tělesa nebo kde se</a:t>
            </a:r>
          </a:p>
          <a:p>
            <a:pPr>
              <a:buNone/>
            </a:pPr>
            <a:r>
              <a:rPr lang="cs-CZ" sz="2800" dirty="0" smtClean="0"/>
              <a:t>těleso pohybuje v látkovém prostředí.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rgbClr val="00B0F0"/>
                </a:solidFill>
              </a:rPr>
              <a:t>Smykové tření</a:t>
            </a:r>
          </a:p>
          <a:p>
            <a:pPr lvl="0"/>
            <a:r>
              <a:rPr lang="cs-CZ" sz="2800" dirty="0" smtClean="0"/>
              <a:t>těleso se posouvá nebo smýká po povrchu jiného tělesa</a:t>
            </a:r>
          </a:p>
          <a:p>
            <a:r>
              <a:rPr lang="cs-CZ" sz="2800" dirty="0" smtClean="0"/>
              <a:t>na těleso působí brzdící síla, </a:t>
            </a:r>
          </a:p>
          <a:p>
            <a:pPr>
              <a:buNone/>
            </a:pPr>
            <a:r>
              <a:rPr lang="cs-CZ" sz="2800" dirty="0" smtClean="0"/>
              <a:t>	která se nazývá </a:t>
            </a:r>
            <a:r>
              <a:rPr lang="cs-CZ" sz="2800" dirty="0" smtClean="0">
                <a:solidFill>
                  <a:srgbClr val="FF0000"/>
                </a:solidFill>
              </a:rPr>
              <a:t>třecí síla </a:t>
            </a:r>
            <a:r>
              <a:rPr lang="cs-CZ" sz="2800" b="1" dirty="0" err="1" smtClean="0">
                <a:solidFill>
                  <a:srgbClr val="FF0000"/>
                </a:solidFill>
              </a:rPr>
              <a:t>F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t</a:t>
            </a:r>
            <a:r>
              <a:rPr lang="cs-CZ" sz="2800" dirty="0" smtClean="0">
                <a:solidFill>
                  <a:srgbClr val="FF0000"/>
                </a:solidFill>
              </a:rPr>
              <a:t>         </a:t>
            </a:r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92162" name="Picture 2" descr="http://www.gymun.cz/projekt/tre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500570"/>
            <a:ext cx="2857520" cy="1971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Síly brzdící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err="1" smtClean="0"/>
              <a:t>F</a:t>
            </a:r>
            <a:r>
              <a:rPr lang="cs-CZ" baseline="-25000" dirty="0" err="1" smtClean="0"/>
              <a:t>t</a:t>
            </a:r>
            <a:r>
              <a:rPr lang="cs-CZ" dirty="0" smtClean="0"/>
              <a:t> - je přímo úměrná tlakové síle </a:t>
            </a:r>
            <a:r>
              <a:rPr lang="cs-CZ" b="1" dirty="0" err="1" smtClean="0"/>
              <a:t>F</a:t>
            </a:r>
            <a:r>
              <a:rPr lang="cs-CZ" baseline="-25000" dirty="0" err="1" smtClean="0"/>
              <a:t>n</a:t>
            </a:r>
            <a:r>
              <a:rPr lang="cs-CZ" dirty="0" smtClean="0"/>
              <a:t>, kterou působí</a:t>
            </a:r>
          </a:p>
          <a:p>
            <a:pPr>
              <a:buNone/>
            </a:pPr>
            <a:r>
              <a:rPr lang="cs-CZ" dirty="0" smtClean="0"/>
              <a:t>	   těleso kolmo na podložku</a:t>
            </a:r>
          </a:p>
          <a:p>
            <a:pPr>
              <a:buNone/>
            </a:pPr>
            <a:r>
              <a:rPr lang="cs-CZ" dirty="0" smtClean="0"/>
              <a:t>f = součinitel smykového tření</a:t>
            </a:r>
          </a:p>
          <a:p>
            <a:pPr>
              <a:buNone/>
            </a:pPr>
            <a:r>
              <a:rPr lang="cs-CZ" dirty="0" smtClean="0"/>
              <a:t>  - nemá jednotku</a:t>
            </a:r>
          </a:p>
          <a:p>
            <a:pPr>
              <a:buNone/>
            </a:pPr>
            <a:r>
              <a:rPr lang="cs-CZ" dirty="0" smtClean="0"/>
              <a:t>  - hodnota je vždy menší než 1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379413" y="1885950"/>
          <a:ext cx="1822450" cy="873125"/>
        </p:xfrm>
        <a:graphic>
          <a:graphicData uri="http://schemas.openxmlformats.org/presentationml/2006/ole">
            <p:oleObj spid="_x0000_s113667" name="Rovnice" r:id="rId3" imgW="5331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Síly brzdící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Třecí síla nezávisí: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na velikosti stykových ploch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na rychlosti pohybu těles (při větší rychlosti se zmenšuje)</a:t>
            </a: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Klidová třecí síla </a:t>
            </a:r>
            <a:r>
              <a:rPr lang="cs-CZ" sz="2800" dirty="0" smtClean="0"/>
              <a:t>– je větší než třecí síla při pohybu</a:t>
            </a:r>
          </a:p>
          <a:p>
            <a:pPr marL="514350" indent="-514350">
              <a:buNone/>
            </a:pPr>
            <a:r>
              <a:rPr lang="cs-CZ" sz="2800" dirty="0" smtClean="0"/>
              <a:t>Třecí síla </a:t>
            </a:r>
          </a:p>
          <a:p>
            <a:pPr marL="514350" indent="-514350">
              <a:buClr>
                <a:schemeClr val="tx1"/>
              </a:buClr>
              <a:buAutoNum type="alphaLcParenR"/>
            </a:pPr>
            <a:r>
              <a:rPr lang="cs-CZ" sz="2800" u="sng" dirty="0" smtClean="0"/>
              <a:t>umožňuje</a:t>
            </a:r>
            <a:r>
              <a:rPr lang="cs-CZ" sz="2800" dirty="0" smtClean="0"/>
              <a:t>: chůzi, jízdu vozidel, upevňování řebíků…</a:t>
            </a:r>
          </a:p>
          <a:p>
            <a:pPr marL="514350" indent="-514350">
              <a:buClr>
                <a:schemeClr val="tx1"/>
              </a:buClr>
              <a:buAutoNum type="alphaLcParenR"/>
            </a:pPr>
            <a:r>
              <a:rPr lang="cs-CZ" sz="2800" u="sng" dirty="0" smtClean="0"/>
              <a:t>způsobuje</a:t>
            </a:r>
            <a:r>
              <a:rPr lang="cs-CZ" sz="2800" dirty="0" smtClean="0"/>
              <a:t>: odírání obuvi, ojíždění pneumatik…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Kvádr o hmotnosti 500 g udržujeme na vodorovné</a:t>
            </a:r>
          </a:p>
          <a:p>
            <a:pPr>
              <a:buNone/>
            </a:pPr>
            <a:r>
              <a:rPr lang="cs-CZ" sz="2800" dirty="0" smtClean="0"/>
              <a:t>podložce v rovnoměrném pohybu tažnou silou 1 N.</a:t>
            </a:r>
          </a:p>
          <a:p>
            <a:pPr>
              <a:buNone/>
            </a:pPr>
            <a:r>
              <a:rPr lang="cs-CZ" sz="2800" dirty="0" smtClean="0"/>
              <a:t>Urči hodnotu součinitele smykového tření.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</a:t>
            </a:r>
            <a:r>
              <a:rPr lang="cs-CZ" sz="2800" dirty="0" smtClean="0"/>
              <a:t> 0,2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 rot="5400000">
            <a:off x="1946653" y="5625719"/>
            <a:ext cx="464348" cy="928694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Síly brzdící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2"/>
            </a:pPr>
            <a:r>
              <a:rPr lang="cs-CZ" sz="2800" dirty="0" smtClean="0">
                <a:solidFill>
                  <a:srgbClr val="00B0F0"/>
                </a:solidFill>
              </a:rPr>
              <a:t>Valivý odpor</a:t>
            </a:r>
          </a:p>
          <a:p>
            <a:r>
              <a:rPr lang="cs-CZ" sz="2800" dirty="0" smtClean="0"/>
              <a:t>těleso kruhového průřezu se valí po pevné podložce</a:t>
            </a:r>
          </a:p>
          <a:p>
            <a:r>
              <a:rPr lang="cs-CZ" sz="2800" dirty="0" smtClean="0"/>
              <a:t>příčinou je stlačování a deformace podložky před valícím se tělesem působením kolmé 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cs-CZ" sz="2800" dirty="0" smtClean="0">
                <a:solidFill>
                  <a:srgbClr val="FF0000"/>
                </a:solidFill>
              </a:rPr>
              <a:t>tlakové síly </a:t>
            </a:r>
            <a:r>
              <a:rPr lang="cs-CZ" sz="2800" b="1" dirty="0" err="1" smtClean="0">
                <a:solidFill>
                  <a:srgbClr val="FF0000"/>
                </a:solidFill>
              </a:rPr>
              <a:t>F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n</a:t>
            </a:r>
            <a:r>
              <a:rPr lang="cs-CZ" sz="2800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cs-CZ" sz="2800" dirty="0" smtClean="0"/>
              <a:t>deformace podložky vyvolává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	odporovou sílu </a:t>
            </a:r>
            <a:r>
              <a:rPr lang="cs-CZ" sz="2800" b="1" dirty="0" err="1" smtClean="0">
                <a:solidFill>
                  <a:srgbClr val="FF0000"/>
                </a:solidFill>
              </a:rPr>
              <a:t>F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v</a:t>
            </a:r>
            <a:r>
              <a:rPr lang="cs-CZ" sz="2800" dirty="0" smtClean="0"/>
              <a:t>, která působí </a:t>
            </a:r>
          </a:p>
          <a:p>
            <a:pPr>
              <a:buNone/>
            </a:pPr>
            <a:r>
              <a:rPr lang="cs-CZ" sz="2800" dirty="0" smtClean="0"/>
              <a:t>	proti směru pohybu tělesa</a:t>
            </a:r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7" name="Picture 5" descr="http://sweb.cz/radek.jandora/valodpor.bmp"/>
          <p:cNvPicPr>
            <a:picLocks noChangeAspect="1" noChangeArrowheads="1"/>
          </p:cNvPicPr>
          <p:nvPr/>
        </p:nvPicPr>
        <p:blipFill>
          <a:blip r:embed="rId2" r:link="rId3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715008" y="4143380"/>
            <a:ext cx="297561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Síly brzdící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Odporová síla </a:t>
            </a:r>
            <a:r>
              <a:rPr lang="cs-CZ" sz="2800" b="1" dirty="0" err="1" smtClean="0">
                <a:solidFill>
                  <a:srgbClr val="FF0000"/>
                </a:solidFill>
              </a:rPr>
              <a:t>F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v</a:t>
            </a:r>
            <a:r>
              <a:rPr lang="cs-CZ" sz="2800" dirty="0" smtClean="0"/>
              <a:t> je přímo úměrná kolmé tlakové</a:t>
            </a:r>
          </a:p>
          <a:p>
            <a:pPr>
              <a:buNone/>
            </a:pPr>
            <a:r>
              <a:rPr lang="cs-CZ" sz="2800" dirty="0" smtClean="0"/>
              <a:t>síle </a:t>
            </a:r>
            <a:r>
              <a:rPr lang="cs-CZ" sz="2800" b="1" dirty="0" err="1" smtClean="0">
                <a:solidFill>
                  <a:srgbClr val="FF0000"/>
                </a:solidFill>
              </a:rPr>
              <a:t>F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n</a:t>
            </a:r>
            <a:r>
              <a:rPr lang="cs-CZ" sz="2800" dirty="0" smtClean="0"/>
              <a:t>, kterou působí těleso na podložku, a</a:t>
            </a:r>
          </a:p>
          <a:p>
            <a:pPr>
              <a:buNone/>
            </a:pPr>
            <a:r>
              <a:rPr lang="cs-CZ" sz="2800" dirty="0" smtClean="0"/>
              <a:t>nepřímo úměrná poloměru </a:t>
            </a:r>
            <a:r>
              <a:rPr lang="cs-CZ" sz="2800" dirty="0" smtClean="0">
                <a:solidFill>
                  <a:srgbClr val="FF0000"/>
                </a:solidFill>
              </a:rPr>
              <a:t>R</a:t>
            </a:r>
            <a:r>
              <a:rPr lang="cs-CZ" sz="2800" dirty="0" smtClean="0"/>
              <a:t> tělesa.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součinitel   (</a:t>
            </a:r>
            <a:r>
              <a:rPr lang="cs-CZ" sz="2800" dirty="0" err="1" smtClean="0"/>
              <a:t>ksí</a:t>
            </a:r>
            <a:r>
              <a:rPr lang="cs-CZ" sz="2800" dirty="0" smtClean="0"/>
              <a:t>) se nazývá rameno valivého odporu</a:t>
            </a:r>
          </a:p>
          <a:p>
            <a:pPr>
              <a:buFontTx/>
              <a:buChar char="-"/>
            </a:pPr>
            <a:r>
              <a:rPr lang="cs-CZ" sz="2800" dirty="0" smtClean="0"/>
              <a:t>jednotkou je 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642938" y="3530600"/>
          <a:ext cx="2143125" cy="1387475"/>
        </p:xfrm>
        <a:graphic>
          <a:graphicData uri="http://schemas.openxmlformats.org/presentationml/2006/ole">
            <p:oleObj spid="_x0000_s94211" name="Rovnice" r:id="rId3" imgW="647640" imgH="419040" progId="Equation.3">
              <p:embed/>
            </p:oleObj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2214546" y="5357826"/>
          <a:ext cx="357190" cy="457730"/>
        </p:xfrm>
        <a:graphic>
          <a:graphicData uri="http://schemas.openxmlformats.org/presentationml/2006/ole">
            <p:oleObj spid="_x0000_s94212" name="Rovnice" r:id="rId4" imgW="1267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r>
              <a:rPr lang="cs-CZ" sz="2800" dirty="0" smtClean="0"/>
              <a:t>Dynamika studuje příčiny pohybu těles (proč a za jakých podmínek se pohybují).</a:t>
            </a:r>
          </a:p>
          <a:p>
            <a:r>
              <a:rPr lang="cs-CZ" sz="2800" dirty="0" smtClean="0"/>
              <a:t>Základem jsou tři pohybové zákony, které</a:t>
            </a:r>
          </a:p>
          <a:p>
            <a:pPr>
              <a:buNone/>
            </a:pPr>
            <a:r>
              <a:rPr lang="cs-CZ" sz="2800" dirty="0" smtClean="0"/>
              <a:t>	zformuloval anglický učenec </a:t>
            </a:r>
            <a:r>
              <a:rPr lang="cs-CZ" sz="2800" dirty="0" err="1" smtClean="0"/>
              <a:t>Isaac</a:t>
            </a:r>
            <a:r>
              <a:rPr lang="cs-CZ" sz="2800" dirty="0" smtClean="0"/>
              <a:t> Newton (1643 – 1727). </a:t>
            </a:r>
          </a:p>
          <a:p>
            <a:r>
              <a:rPr lang="cs-CZ" sz="2800" dirty="0" smtClean="0"/>
              <a:t>Základním pojmem je síla.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Hybnost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Hybnost tělesa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p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definujeme jako součin hmotnosti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m</a:t>
            </a:r>
            <a:r>
              <a:rPr lang="cs-CZ" sz="2800" dirty="0" smtClean="0"/>
              <a:t> a rychlosti </a:t>
            </a:r>
            <a:r>
              <a:rPr lang="cs-CZ" sz="2800" i="1" dirty="0" smtClean="0"/>
              <a:t>v</a:t>
            </a:r>
            <a:r>
              <a:rPr lang="cs-CZ" sz="2800" dirty="0" smtClean="0"/>
              <a:t> tělesa.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Jednotka v soustavě SI je </a:t>
            </a:r>
            <a:r>
              <a:rPr lang="en-US" sz="2800" dirty="0" smtClean="0"/>
              <a:t>[p]</a:t>
            </a:r>
            <a:r>
              <a:rPr lang="cs-CZ" sz="2800" dirty="0" smtClean="0"/>
              <a:t>=kg.m.s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Jde o</a:t>
            </a:r>
          </a:p>
          <a:p>
            <a:pPr>
              <a:buNone/>
            </a:pPr>
            <a:r>
              <a:rPr lang="cs-CZ" sz="2800" dirty="0" smtClean="0"/>
              <a:t>vektorovou veličinu.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428596" y="3311796"/>
          <a:ext cx="2571768" cy="1054832"/>
        </p:xfrm>
        <a:graphic>
          <a:graphicData uri="http://schemas.openxmlformats.org/presentationml/2006/ole">
            <p:oleObj spid="_x0000_s99331" name="Rovnice" r:id="rId3" imgW="495000" imgH="203040" progId="Equation.3">
              <p:embed/>
            </p:oleObj>
          </a:graphicData>
        </a:graphic>
      </p:graphicFrame>
      <p:pic>
        <p:nvPicPr>
          <p:cNvPr id="99333" name="Picture 5" descr="http://v.smid.sk/fyzika/vyuka/mech/kladiv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685196"/>
            <a:ext cx="2571768" cy="1815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Kladivo o hmotnosti 80 kg narazí na hlavičku</a:t>
            </a:r>
          </a:p>
          <a:p>
            <a:pPr>
              <a:buNone/>
            </a:pPr>
            <a:r>
              <a:rPr lang="cs-CZ" sz="2800" dirty="0" smtClean="0"/>
              <a:t>hřebíků rychlostí 15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Jakou velikost měla</a:t>
            </a:r>
          </a:p>
          <a:p>
            <a:pPr>
              <a:buNone/>
            </a:pPr>
            <a:r>
              <a:rPr lang="cs-CZ" sz="2800" dirty="0" smtClean="0"/>
              <a:t>hybnost před nárazem?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12 kg.m.s</a:t>
            </a:r>
            <a:r>
              <a:rPr lang="cs-CZ" sz="2800" baseline="30000" dirty="0" smtClean="0"/>
              <a:t>-1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 rot="5400000">
            <a:off x="2500298" y="5000636"/>
            <a:ext cx="642942" cy="221457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Impuls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Součin síly </a:t>
            </a: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dirty="0" smtClean="0"/>
              <a:t> a doby </a:t>
            </a:r>
            <a:r>
              <a:rPr lang="cs-CZ" sz="2800" dirty="0" smtClean="0">
                <a:solidFill>
                  <a:srgbClr val="FF0000"/>
                </a:solidFill>
              </a:rPr>
              <a:t>t</a:t>
            </a:r>
            <a:r>
              <a:rPr lang="cs-CZ" sz="2800" dirty="0" smtClean="0"/>
              <a:t>, po kterou síla na těleso</a:t>
            </a:r>
          </a:p>
          <a:p>
            <a:pPr>
              <a:buNone/>
            </a:pPr>
            <a:r>
              <a:rPr lang="cs-CZ" sz="2800" dirty="0" smtClean="0"/>
              <a:t>působí, představuje veličinu zvanou impuls síly,</a:t>
            </a:r>
          </a:p>
          <a:p>
            <a:pPr>
              <a:buNone/>
            </a:pPr>
            <a:r>
              <a:rPr lang="cs-CZ" sz="2800" dirty="0" smtClean="0"/>
              <a:t>který se označuje </a:t>
            </a:r>
            <a:r>
              <a:rPr lang="cs-CZ" sz="2800" b="1" dirty="0" smtClean="0">
                <a:solidFill>
                  <a:srgbClr val="FF0000"/>
                </a:solidFill>
              </a:rPr>
              <a:t>I</a:t>
            </a:r>
            <a:r>
              <a:rPr lang="cs-CZ" sz="2800" i="1" dirty="0" smtClean="0"/>
              <a:t>.</a:t>
            </a:r>
            <a:endParaRPr lang="cs-CZ" sz="28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Jednotkou je </a:t>
            </a:r>
            <a:r>
              <a:rPr lang="cs-CZ" sz="2800" dirty="0" err="1" smtClean="0"/>
              <a:t>N.s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571472" y="3357562"/>
          <a:ext cx="2241550" cy="1122362"/>
        </p:xfrm>
        <a:graphic>
          <a:graphicData uri="http://schemas.openxmlformats.org/presentationml/2006/ole">
            <p:oleObj spid="_x0000_s100355" name="Rovnice" r:id="rId3" imgW="431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Změna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Součin hmotnosti </a:t>
            </a:r>
            <a:r>
              <a:rPr lang="cs-CZ" sz="2800" dirty="0" smtClean="0">
                <a:solidFill>
                  <a:srgbClr val="FF0000"/>
                </a:solidFill>
              </a:rPr>
              <a:t>m</a:t>
            </a:r>
            <a:r>
              <a:rPr lang="cs-CZ" sz="2800" dirty="0" smtClean="0"/>
              <a:t> a změny rychlosti </a:t>
            </a:r>
            <a:r>
              <a:rPr lang="cs-CZ" sz="2800" dirty="0" err="1" smtClean="0">
                <a:solidFill>
                  <a:srgbClr val="FF0000"/>
                </a:solidFill>
              </a:rPr>
              <a:t>Δ</a:t>
            </a:r>
            <a:r>
              <a:rPr lang="cs-CZ" sz="2800" b="1" dirty="0" err="1" smtClean="0">
                <a:solidFill>
                  <a:srgbClr val="FF0000"/>
                </a:solidFill>
              </a:rPr>
              <a:t>v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vyjadřuje</a:t>
            </a:r>
          </a:p>
          <a:p>
            <a:pPr>
              <a:buNone/>
            </a:pPr>
            <a:r>
              <a:rPr lang="cs-CZ" sz="2800" dirty="0" smtClean="0"/>
              <a:t>veličina zvaná změna hybnosti </a:t>
            </a:r>
            <a:r>
              <a:rPr lang="cs-CZ" sz="2800" dirty="0" err="1" smtClean="0">
                <a:solidFill>
                  <a:srgbClr val="FF0000"/>
                </a:solidFill>
              </a:rPr>
              <a:t>Δ</a:t>
            </a:r>
            <a:r>
              <a:rPr lang="cs-CZ" sz="2800" b="1" dirty="0" err="1" smtClean="0">
                <a:solidFill>
                  <a:srgbClr val="FF0000"/>
                </a:solidFill>
              </a:rPr>
              <a:t>p</a:t>
            </a:r>
            <a:r>
              <a:rPr lang="cs-CZ" sz="2800" dirty="0" smtClean="0"/>
              <a:t>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Platí: 	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2800" dirty="0" smtClean="0"/>
              <a:t>Impuls síly se rovná změně hybnosti. </a:t>
            </a:r>
          </a:p>
          <a:p>
            <a:pPr>
              <a:buNone/>
            </a:pPr>
            <a:r>
              <a:rPr lang="cs-CZ" sz="2800" dirty="0" smtClean="0"/>
              <a:t>Impuls síly vyjadřuje časový účinek síly.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357158" y="2857496"/>
          <a:ext cx="2928937" cy="928688"/>
        </p:xfrm>
        <a:graphic>
          <a:graphicData uri="http://schemas.openxmlformats.org/presentationml/2006/ole">
            <p:oleObj spid="_x0000_s101379" name="Rovnice" r:id="rId3" imgW="660240" imgH="20304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2500298" y="4357694"/>
            <a:ext cx="857256" cy="4286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3571875" y="4143375"/>
          <a:ext cx="1514475" cy="885825"/>
        </p:xfrm>
        <a:graphic>
          <a:graphicData uri="http://schemas.openxmlformats.org/presentationml/2006/ole">
            <p:oleObj spid="_x0000_s101380" name="Rovnice" r:id="rId4" imgW="672840" imgH="393480" progId="Equation.3">
              <p:embed/>
            </p:oleObj>
          </a:graphicData>
        </a:graphic>
      </p:graphicFrame>
      <p:sp>
        <p:nvSpPr>
          <p:cNvPr id="11" name="Šipka doprava 10"/>
          <p:cNvSpPr/>
          <p:nvPr/>
        </p:nvSpPr>
        <p:spPr>
          <a:xfrm>
            <a:off x="5214942" y="4357694"/>
            <a:ext cx="857256" cy="42862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6143636" y="4071942"/>
          <a:ext cx="2659093" cy="932331"/>
        </p:xfrm>
        <a:graphic>
          <a:graphicData uri="http://schemas.openxmlformats.org/presentationml/2006/ole">
            <p:oleObj spid="_x0000_s101381" name="Rovnice" r:id="rId5" imgW="634680" imgH="215640" progId="Equation.3">
              <p:embed/>
            </p:oleObj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1271588" y="4314825"/>
          <a:ext cx="1143000" cy="485775"/>
        </p:xfrm>
        <a:graphic>
          <a:graphicData uri="http://schemas.openxmlformats.org/presentationml/2006/ole">
            <p:oleObj spid="_x0000_s101382" name="Rovnice" r:id="rId6" imgW="5079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Působením nárazového větru se rychlost</a:t>
            </a:r>
          </a:p>
          <a:p>
            <a:pPr>
              <a:buNone/>
            </a:pPr>
            <a:r>
              <a:rPr lang="cs-CZ" sz="2800" dirty="0" smtClean="0"/>
              <a:t>plachetnice o hmotnosti 400 kg zvětšila za dobu 2 s</a:t>
            </a:r>
          </a:p>
          <a:p>
            <a:pPr>
              <a:buNone/>
            </a:pPr>
            <a:r>
              <a:rPr lang="cs-CZ" sz="2800" dirty="0" smtClean="0"/>
              <a:t>z 1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na 1,5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Jak velkou silou přitom</a:t>
            </a:r>
          </a:p>
          <a:p>
            <a:pPr>
              <a:buNone/>
            </a:pPr>
            <a:r>
              <a:rPr lang="cs-CZ" sz="2800" dirty="0" smtClean="0"/>
              <a:t>působil vítr na plachetnici?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100 N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 rot="5400000">
            <a:off x="2214546" y="5357826"/>
            <a:ext cx="428628" cy="1428760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Zákon zachování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Celková hybnost izolované soustavy těles se</a:t>
            </a:r>
          </a:p>
          <a:p>
            <a:pPr>
              <a:buNone/>
            </a:pPr>
            <a:r>
              <a:rPr lang="cs-CZ" sz="2800" dirty="0" smtClean="0"/>
              <a:t>vzájemným silovým působením těles nemění. 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500034" y="3357562"/>
          <a:ext cx="6983413" cy="896937"/>
        </p:xfrm>
        <a:graphic>
          <a:graphicData uri="http://schemas.openxmlformats.org/presentationml/2006/ole">
            <p:oleObj spid="_x0000_s102402" name="Rovnice" r:id="rId3" imgW="1777680" imgH="228600" progId="Equation.3">
              <p:embed/>
            </p:oleObj>
          </a:graphicData>
        </a:graphic>
      </p:graphicFrame>
      <p:pic>
        <p:nvPicPr>
          <p:cNvPr id="102406" name="Picture 6" descr="http://www.techmania.cz/edutorium/data/fil_093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4714884"/>
            <a:ext cx="4572032" cy="1607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Dostředivá a odstředivá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Kulička upevněná na vlákně vykonává rovnoměrný</a:t>
            </a:r>
          </a:p>
          <a:p>
            <a:pPr>
              <a:buNone/>
            </a:pPr>
            <a:r>
              <a:rPr lang="cs-CZ" sz="2800" dirty="0" smtClean="0"/>
              <a:t>pohyb po kružnici. </a:t>
            </a:r>
            <a:r>
              <a:rPr lang="cs-CZ" sz="2800" u="sng" dirty="0" smtClean="0"/>
              <a:t>Rychlost</a:t>
            </a:r>
            <a:r>
              <a:rPr lang="cs-CZ" sz="2800" dirty="0" smtClean="0"/>
              <a:t> kuličky </a:t>
            </a:r>
            <a:r>
              <a:rPr lang="cs-CZ" sz="2800" u="sng" dirty="0" smtClean="0"/>
              <a:t>má stálou</a:t>
            </a:r>
          </a:p>
          <a:p>
            <a:pPr>
              <a:buNone/>
            </a:pPr>
            <a:r>
              <a:rPr lang="cs-CZ" sz="2800" u="sng" dirty="0" smtClean="0"/>
              <a:t>velikost</a:t>
            </a:r>
            <a:r>
              <a:rPr lang="cs-CZ" sz="2800" dirty="0" smtClean="0"/>
              <a:t>, ale její </a:t>
            </a:r>
            <a:r>
              <a:rPr lang="cs-CZ" sz="2800" u="sng" dirty="0" smtClean="0"/>
              <a:t>směr se neustále mění</a:t>
            </a:r>
            <a:r>
              <a:rPr lang="cs-CZ" sz="2800" dirty="0" smtClean="0"/>
              <a:t>. Kulička má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dostředivé zrychlení a</a:t>
            </a:r>
            <a:r>
              <a:rPr lang="cs-CZ" sz="2800" baseline="-25000" dirty="0" smtClean="0">
                <a:solidFill>
                  <a:srgbClr val="FF0000"/>
                </a:solidFill>
              </a:rPr>
              <a:t>d</a:t>
            </a:r>
            <a:r>
              <a:rPr lang="cs-CZ" sz="2800" dirty="0" smtClean="0"/>
              <a:t> , které stále směřuje do</a:t>
            </a:r>
          </a:p>
          <a:p>
            <a:pPr>
              <a:buNone/>
            </a:pPr>
            <a:r>
              <a:rPr lang="cs-CZ" sz="2800" dirty="0" smtClean="0"/>
              <a:t>středu kružnice.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grpSp>
        <p:nvGrpSpPr>
          <p:cNvPr id="47" name="Skupina 46"/>
          <p:cNvGrpSpPr/>
          <p:nvPr/>
        </p:nvGrpSpPr>
        <p:grpSpPr>
          <a:xfrm>
            <a:off x="3143240" y="3643314"/>
            <a:ext cx="2897839" cy="2928958"/>
            <a:chOff x="928662" y="3214686"/>
            <a:chExt cx="3326467" cy="3406278"/>
          </a:xfrm>
        </p:grpSpPr>
        <p:sp>
          <p:nvSpPr>
            <p:cNvPr id="43" name="Oval 217"/>
            <p:cNvSpPr>
              <a:spLocks noChangeArrowheads="1"/>
            </p:cNvSpPr>
            <p:nvPr/>
          </p:nvSpPr>
          <p:spPr bwMode="auto">
            <a:xfrm>
              <a:off x="3714744" y="4071942"/>
              <a:ext cx="177166" cy="15069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6" name="Skupina 45"/>
            <p:cNvGrpSpPr/>
            <p:nvPr/>
          </p:nvGrpSpPr>
          <p:grpSpPr>
            <a:xfrm>
              <a:off x="928662" y="3214686"/>
              <a:ext cx="3326467" cy="3406278"/>
              <a:chOff x="2420288" y="2071678"/>
              <a:chExt cx="3326467" cy="3406278"/>
            </a:xfrm>
          </p:grpSpPr>
          <p:cxnSp>
            <p:nvCxnSpPr>
              <p:cNvPr id="32" name="Přímá spojovací šipka 31"/>
              <p:cNvCxnSpPr/>
              <p:nvPr/>
            </p:nvCxnSpPr>
            <p:spPr>
              <a:xfrm rot="5400000">
                <a:off x="4848527" y="2938159"/>
                <a:ext cx="375640" cy="500066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Skupina 44"/>
              <p:cNvGrpSpPr/>
              <p:nvPr/>
            </p:nvGrpSpPr>
            <p:grpSpPr>
              <a:xfrm>
                <a:off x="2420288" y="2071678"/>
                <a:ext cx="3326467" cy="3406278"/>
                <a:chOff x="2420288" y="2071678"/>
                <a:chExt cx="3326467" cy="3406278"/>
              </a:xfrm>
            </p:grpSpPr>
            <p:grpSp>
              <p:nvGrpSpPr>
                <p:cNvPr id="10" name="Group 237"/>
                <p:cNvGrpSpPr>
                  <a:grpSpLocks/>
                </p:cNvGrpSpPr>
                <p:nvPr/>
              </p:nvGrpSpPr>
              <p:grpSpPr bwMode="auto">
                <a:xfrm>
                  <a:off x="2420288" y="2285992"/>
                  <a:ext cx="3223283" cy="3191964"/>
                  <a:chOff x="2892" y="1917"/>
                  <a:chExt cx="2256" cy="2330"/>
                </a:xfrm>
              </p:grpSpPr>
              <p:sp>
                <p:nvSpPr>
                  <p:cNvPr id="11" name="Oval 163"/>
                  <p:cNvSpPr>
                    <a:spLocks noChangeArrowheads="1"/>
                  </p:cNvSpPr>
                  <p:nvPr/>
                </p:nvSpPr>
                <p:spPr bwMode="auto">
                  <a:xfrm rot="-2362932">
                    <a:off x="2892" y="1987"/>
                    <a:ext cx="2256" cy="2260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2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4653" y="1917"/>
                    <a:ext cx="223" cy="3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cs-CZ" sz="2400" b="1" dirty="0">
                      <a:solidFill>
                        <a:srgbClr val="7030A0"/>
                      </a:solidFill>
                      <a:latin typeface="Arial" charset="0"/>
                    </a:endParaRPr>
                  </a:p>
                </p:txBody>
              </p:sp>
              <p:grpSp>
                <p:nvGrpSpPr>
                  <p:cNvPr id="13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3330" y="2284"/>
                    <a:ext cx="1568" cy="1423"/>
                    <a:chOff x="2896" y="2403"/>
                    <a:chExt cx="1568" cy="1423"/>
                  </a:xfrm>
                </p:grpSpPr>
                <p:sp>
                  <p:nvSpPr>
                    <p:cNvPr id="14" name="Oval 166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9" y="3198"/>
                      <a:ext cx="80" cy="36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5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309"/>
                      <a:ext cx="308" cy="51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cs-CZ" sz="4000" i="1" dirty="0" smtClean="0">
                          <a:latin typeface="Arial" charset="0"/>
                        </a:rPr>
                        <a:t>S</a:t>
                      </a:r>
                      <a:endParaRPr lang="cs-CZ" sz="4000" i="1" dirty="0">
                        <a:latin typeface="Arial" charset="0"/>
                      </a:endParaRPr>
                    </a:p>
                  </p:txBody>
                </p:sp>
                <p:sp>
                  <p:nvSpPr>
                    <p:cNvPr id="16" name="Oval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83" y="3188"/>
                      <a:ext cx="80" cy="7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graphicFrame>
                  <p:nvGraphicFramePr>
                    <p:cNvPr id="17" name="Object 17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714" y="2557"/>
                    <a:ext cx="324" cy="412"/>
                  </p:xfrm>
                  <a:graphic>
                    <a:graphicData uri="http://schemas.openxmlformats.org/presentationml/2006/ole">
                      <p:oleObj spid="_x0000_s105473" name="Rovnice" r:id="rId3" imgW="190440" imgH="253800" progId="Equation.3">
                        <p:embed/>
                      </p:oleObj>
                    </a:graphicData>
                  </a:graphic>
                </p:graphicFrame>
                <p:sp>
                  <p:nvSpPr>
                    <p:cNvPr id="19" name="Oval 182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9" y="3198"/>
                      <a:ext cx="80" cy="36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0" name="Oval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83" y="3188"/>
                      <a:ext cx="80" cy="7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" name="Line 18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55" y="2544"/>
                      <a:ext cx="909" cy="68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2" name="Line 198"/>
                    <p:cNvSpPr>
                      <a:spLocks noChangeShapeType="1"/>
                    </p:cNvSpPr>
                    <p:nvPr/>
                  </p:nvSpPr>
                  <p:spPr bwMode="auto">
                    <a:xfrm rot="-2362932">
                      <a:off x="2965" y="2403"/>
                      <a:ext cx="226" cy="10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3" name="Oval 199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2" y="3214"/>
                      <a:ext cx="80" cy="37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4" name="Oval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76" y="3204"/>
                      <a:ext cx="80" cy="7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5" name="Oval 214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2" y="3214"/>
                      <a:ext cx="80" cy="37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9" name="Oval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76" y="3168"/>
                      <a:ext cx="124" cy="11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graphicFrame>
                  <p:nvGraphicFramePr>
                    <p:cNvPr id="30" name="Object 22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896" y="2928"/>
                    <a:ext cx="224" cy="237"/>
                  </p:xfrm>
                  <a:graphic>
                    <a:graphicData uri="http://schemas.openxmlformats.org/presentationml/2006/ole">
                      <p:oleObj spid="_x0000_s105475" name="Rovnice" r:id="rId4" imgW="114120" imgH="126720" progId="Equation.3">
                        <p:embed/>
                      </p:oleObj>
                    </a:graphicData>
                  </a:graphic>
                </p:graphicFrame>
              </p:grpSp>
            </p:grpSp>
            <p:cxnSp>
              <p:nvCxnSpPr>
                <p:cNvPr id="34" name="Přímá spojovací šipka 33"/>
                <p:cNvCxnSpPr/>
                <p:nvPr/>
              </p:nvCxnSpPr>
              <p:spPr>
                <a:xfrm rot="10800000" flipV="1">
                  <a:off x="4357686" y="3000372"/>
                  <a:ext cx="928694" cy="642942"/>
                </a:xfrm>
                <a:prstGeom prst="straightConnector1">
                  <a:avLst/>
                </a:prstGeom>
                <a:ln w="25400" cmpd="sng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37" name="Object 174"/>
                <p:cNvGraphicFramePr>
                  <a:graphicFrameLocks noChangeAspect="1"/>
                </p:cNvGraphicFramePr>
                <p:nvPr/>
              </p:nvGraphicFramePr>
              <p:xfrm>
                <a:off x="5000628" y="3143248"/>
                <a:ext cx="433388" cy="508000"/>
              </p:xfrm>
              <a:graphic>
                <a:graphicData uri="http://schemas.openxmlformats.org/presentationml/2006/ole">
                  <p:oleObj spid="_x0000_s105476" name="Rovnice" r:id="rId5" imgW="177480" imgH="228600" progId="Equation.3">
                    <p:embed/>
                  </p:oleObj>
                </a:graphicData>
              </a:graphic>
            </p:graphicFrame>
            <p:cxnSp>
              <p:nvCxnSpPr>
                <p:cNvPr id="39" name="Přímá spojovací šipka 38"/>
                <p:cNvCxnSpPr/>
                <p:nvPr/>
              </p:nvCxnSpPr>
              <p:spPr>
                <a:xfrm rot="16200000" flipV="1">
                  <a:off x="4500562" y="2143116"/>
                  <a:ext cx="928694" cy="78581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42" name="Object 227"/>
                <p:cNvGraphicFramePr>
                  <a:graphicFrameLocks noChangeAspect="1"/>
                </p:cNvGraphicFramePr>
                <p:nvPr/>
              </p:nvGraphicFramePr>
              <p:xfrm>
                <a:off x="4983163" y="2149475"/>
                <a:ext cx="355600" cy="455613"/>
              </p:xfrm>
              <a:graphic>
                <a:graphicData uri="http://schemas.openxmlformats.org/presentationml/2006/ole">
                  <p:oleObj spid="_x0000_s105477" name="Rovnice" r:id="rId6" imgW="126720" imgH="177480" progId="Equation.3">
                    <p:embed/>
                  </p:oleObj>
                </a:graphicData>
              </a:graphic>
            </p:graphicFrame>
            <p:graphicFrame>
              <p:nvGraphicFramePr>
                <p:cNvPr id="44" name="Object 227"/>
                <p:cNvGraphicFramePr>
                  <a:graphicFrameLocks noChangeAspect="1"/>
                </p:cNvGraphicFramePr>
                <p:nvPr/>
              </p:nvGraphicFramePr>
              <p:xfrm>
                <a:off x="5286380" y="2714620"/>
                <a:ext cx="460375" cy="355600"/>
              </p:xfrm>
              <a:graphic>
                <a:graphicData uri="http://schemas.openxmlformats.org/presentationml/2006/ole">
                  <p:oleObj spid="_x0000_s105478" name="Rovnice" r:id="rId7" imgW="164880" imgH="139680" progId="Equation.3">
                    <p:embed/>
                  </p:oleObj>
                </a:graphicData>
              </a:graphic>
            </p:graphicFrame>
          </p:grpSp>
        </p:grpSp>
      </p:grpSp>
      <p:graphicFrame>
        <p:nvGraphicFramePr>
          <p:cNvPr id="105479" name="Object 7"/>
          <p:cNvGraphicFramePr>
            <a:graphicFrameLocks noChangeAspect="1"/>
          </p:cNvGraphicFramePr>
          <p:nvPr/>
        </p:nvGraphicFramePr>
        <p:xfrm>
          <a:off x="6858016" y="4143380"/>
          <a:ext cx="1376368" cy="539752"/>
        </p:xfrm>
        <a:graphic>
          <a:graphicData uri="http://schemas.openxmlformats.org/presentationml/2006/ole">
            <p:oleObj spid="_x0000_s105479" name="Rovnice" r:id="rId8" imgW="609480" imgH="253800" progId="Equation.3">
              <p:embed/>
            </p:oleObj>
          </a:graphicData>
        </a:graphic>
      </p:graphicFrame>
      <p:graphicFrame>
        <p:nvGraphicFramePr>
          <p:cNvPr id="105480" name="Object 8"/>
          <p:cNvGraphicFramePr>
            <a:graphicFrameLocks noChangeAspect="1"/>
          </p:cNvGraphicFramePr>
          <p:nvPr/>
        </p:nvGraphicFramePr>
        <p:xfrm>
          <a:off x="6858016" y="4857760"/>
          <a:ext cx="1143008" cy="877192"/>
        </p:xfrm>
        <a:graphic>
          <a:graphicData uri="http://schemas.openxmlformats.org/presentationml/2006/ole">
            <p:oleObj spid="_x0000_s105480" name="Rovnice" r:id="rId9" imgW="5079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Dostředivá a odstředivá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Podle druhého Newtonova pohybového zákona je</a:t>
            </a:r>
          </a:p>
          <a:p>
            <a:pPr>
              <a:buNone/>
            </a:pPr>
            <a:r>
              <a:rPr lang="cs-CZ" sz="2800" dirty="0" smtClean="0"/>
              <a:t>příčinou zrychlení vždy síla, která má tentýž směr</a:t>
            </a:r>
          </a:p>
          <a:p>
            <a:pPr>
              <a:buNone/>
            </a:pPr>
            <a:r>
              <a:rPr lang="cs-CZ" sz="2800" dirty="0" smtClean="0"/>
              <a:t>jako zrychlení. Při pohybu tělesa po kružnici je</a:t>
            </a:r>
          </a:p>
          <a:p>
            <a:pPr>
              <a:buNone/>
            </a:pPr>
            <a:r>
              <a:rPr lang="cs-CZ" sz="2800" dirty="0" smtClean="0"/>
              <a:t>příčinou zrychlení </a:t>
            </a:r>
            <a:r>
              <a:rPr lang="cs-CZ" sz="2800" dirty="0" smtClean="0">
                <a:solidFill>
                  <a:srgbClr val="FF0000"/>
                </a:solidFill>
              </a:rPr>
              <a:t>dostředivá síla     </a:t>
            </a:r>
            <a:r>
              <a:rPr lang="cs-CZ" sz="2800" dirty="0" smtClean="0"/>
              <a:t>směřující</a:t>
            </a:r>
          </a:p>
          <a:p>
            <a:pPr>
              <a:buNone/>
            </a:pPr>
            <a:r>
              <a:rPr lang="cs-CZ" sz="2800" dirty="0" smtClean="0"/>
              <a:t>rovněž do středu kružnice.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graphicFrame>
        <p:nvGraphicFramePr>
          <p:cNvPr id="110594" name="Object 2"/>
          <p:cNvGraphicFramePr>
            <a:graphicFrameLocks noChangeAspect="1"/>
          </p:cNvGraphicFramePr>
          <p:nvPr/>
        </p:nvGraphicFramePr>
        <p:xfrm>
          <a:off x="1000099" y="4786322"/>
          <a:ext cx="2000265" cy="644153"/>
        </p:xfrm>
        <a:graphic>
          <a:graphicData uri="http://schemas.openxmlformats.org/presentationml/2006/ole">
            <p:oleObj spid="_x0000_s110594" name="Rovnice" r:id="rId3" imgW="711000" imgH="241200" progId="Equation.3">
              <p:embed/>
            </p:oleObj>
          </a:graphicData>
        </a:graphic>
      </p:graphicFrame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3643306" y="4695651"/>
          <a:ext cx="1428760" cy="906713"/>
        </p:xfrm>
        <a:graphic>
          <a:graphicData uri="http://schemas.openxmlformats.org/presentationml/2006/ole">
            <p:oleObj spid="_x0000_s110595" name="Rovnice" r:id="rId4" imgW="634680" imgH="419040" progId="Equation.3">
              <p:embed/>
            </p:oleObj>
          </a:graphicData>
        </a:graphic>
      </p:graphicFrame>
      <p:graphicFrame>
        <p:nvGraphicFramePr>
          <p:cNvPr id="9" name="Object 227"/>
          <p:cNvGraphicFramePr>
            <a:graphicFrameLocks noChangeAspect="1"/>
          </p:cNvGraphicFramePr>
          <p:nvPr/>
        </p:nvGraphicFramePr>
        <p:xfrm>
          <a:off x="5572132" y="3214686"/>
          <a:ext cx="476250" cy="571500"/>
        </p:xfrm>
        <a:graphic>
          <a:graphicData uri="http://schemas.openxmlformats.org/presentationml/2006/ole">
            <p:oleObj spid="_x0000_s110596" name="Rovnice" r:id="rId5" imgW="190440" imgH="253800" progId="Equation.3">
              <p:embed/>
            </p:oleObj>
          </a:graphicData>
        </a:graphic>
      </p:graphicFrame>
      <p:pic>
        <p:nvPicPr>
          <p:cNvPr id="110598" name="Picture 6" descr="http://www.pise.cz/blog/img/tuwien/357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32" y="3786190"/>
            <a:ext cx="2214578" cy="2881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Dostředivá a odstředivá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Podle třetího pohybového zákona současně</a:t>
            </a:r>
          </a:p>
          <a:p>
            <a:pPr>
              <a:buNone/>
            </a:pPr>
            <a:r>
              <a:rPr lang="cs-CZ" sz="2800" dirty="0" smtClean="0"/>
              <a:t>kulička působí prostřednictvím vlákna stejně</a:t>
            </a:r>
          </a:p>
          <a:p>
            <a:pPr>
              <a:buNone/>
            </a:pPr>
            <a:r>
              <a:rPr lang="cs-CZ" sz="2800" dirty="0" smtClean="0"/>
              <a:t>velkou odstředivou silou     opačného směru než</a:t>
            </a:r>
          </a:p>
          <a:p>
            <a:pPr>
              <a:buNone/>
            </a:pPr>
            <a:r>
              <a:rPr lang="cs-CZ" sz="2800" dirty="0" smtClean="0"/>
              <a:t>je směr dostředivé síly.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graphicFrame>
        <p:nvGraphicFramePr>
          <p:cNvPr id="7" name="Object 227"/>
          <p:cNvGraphicFramePr>
            <a:graphicFrameLocks noChangeAspect="1"/>
          </p:cNvGraphicFramePr>
          <p:nvPr/>
        </p:nvGraphicFramePr>
        <p:xfrm>
          <a:off x="4214810" y="2714620"/>
          <a:ext cx="444500" cy="571500"/>
        </p:xfrm>
        <a:graphic>
          <a:graphicData uri="http://schemas.openxmlformats.org/presentationml/2006/ole">
            <p:oleObj spid="_x0000_s111618" name="Rovnice" r:id="rId3" imgW="177480" imgH="253800" progId="Equation.3">
              <p:embed/>
            </p:oleObj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571472" y="3857628"/>
            <a:ext cx="2969277" cy="2811619"/>
            <a:chOff x="928662" y="3429000"/>
            <a:chExt cx="3326467" cy="3191964"/>
          </a:xfrm>
        </p:grpSpPr>
        <p:sp>
          <p:nvSpPr>
            <p:cNvPr id="9" name="Oval 217"/>
            <p:cNvSpPr>
              <a:spLocks noChangeArrowheads="1"/>
            </p:cNvSpPr>
            <p:nvPr/>
          </p:nvSpPr>
          <p:spPr bwMode="auto">
            <a:xfrm>
              <a:off x="3714744" y="4071942"/>
              <a:ext cx="177166" cy="15069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" name="Skupina 45"/>
            <p:cNvGrpSpPr/>
            <p:nvPr/>
          </p:nvGrpSpPr>
          <p:grpSpPr>
            <a:xfrm>
              <a:off x="928662" y="3429000"/>
              <a:ext cx="3326467" cy="3191964"/>
              <a:chOff x="2420288" y="2285992"/>
              <a:chExt cx="3326467" cy="3191964"/>
            </a:xfrm>
          </p:grpSpPr>
          <p:cxnSp>
            <p:nvCxnSpPr>
              <p:cNvPr id="11" name="Přímá spojovací šipka 10"/>
              <p:cNvCxnSpPr/>
              <p:nvPr/>
            </p:nvCxnSpPr>
            <p:spPr>
              <a:xfrm rot="10800000" flipV="1">
                <a:off x="4741206" y="3000371"/>
                <a:ext cx="545174" cy="339944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Skupina 44"/>
              <p:cNvGrpSpPr/>
              <p:nvPr/>
            </p:nvGrpSpPr>
            <p:grpSpPr>
              <a:xfrm>
                <a:off x="2420288" y="2285992"/>
                <a:ext cx="3326467" cy="3191964"/>
                <a:chOff x="2420288" y="2285992"/>
                <a:chExt cx="3326467" cy="3191964"/>
              </a:xfrm>
            </p:grpSpPr>
            <p:grpSp>
              <p:nvGrpSpPr>
                <p:cNvPr id="13" name="Group 237"/>
                <p:cNvGrpSpPr>
                  <a:grpSpLocks/>
                </p:cNvGrpSpPr>
                <p:nvPr/>
              </p:nvGrpSpPr>
              <p:grpSpPr bwMode="auto">
                <a:xfrm>
                  <a:off x="2420288" y="2285992"/>
                  <a:ext cx="3223283" cy="3191964"/>
                  <a:chOff x="2892" y="1917"/>
                  <a:chExt cx="2256" cy="2330"/>
                </a:xfrm>
              </p:grpSpPr>
              <p:sp>
                <p:nvSpPr>
                  <p:cNvPr id="19" name="Oval 163"/>
                  <p:cNvSpPr>
                    <a:spLocks noChangeArrowheads="1"/>
                  </p:cNvSpPr>
                  <p:nvPr/>
                </p:nvSpPr>
                <p:spPr bwMode="auto">
                  <a:xfrm rot="-2362932">
                    <a:off x="2892" y="1987"/>
                    <a:ext cx="2256" cy="2260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0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4653" y="1917"/>
                    <a:ext cx="223" cy="33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cs-CZ" sz="2400" b="1" dirty="0">
                      <a:solidFill>
                        <a:srgbClr val="7030A0"/>
                      </a:solidFill>
                      <a:latin typeface="Arial" charset="0"/>
                    </a:endParaRPr>
                  </a:p>
                </p:txBody>
              </p:sp>
              <p:grpSp>
                <p:nvGrpSpPr>
                  <p:cNvPr id="21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3330" y="2284"/>
                    <a:ext cx="1568" cy="1423"/>
                    <a:chOff x="2896" y="2403"/>
                    <a:chExt cx="1568" cy="1423"/>
                  </a:xfrm>
                </p:grpSpPr>
                <p:sp>
                  <p:nvSpPr>
                    <p:cNvPr id="22" name="Oval 166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9" y="3198"/>
                      <a:ext cx="80" cy="36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3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3309"/>
                      <a:ext cx="308" cy="51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cs-CZ" sz="4000" i="1" dirty="0" smtClean="0">
                          <a:latin typeface="Arial" charset="0"/>
                        </a:rPr>
                        <a:t>S</a:t>
                      </a:r>
                      <a:endParaRPr lang="cs-CZ" sz="4000" i="1" dirty="0">
                        <a:latin typeface="Arial" charset="0"/>
                      </a:endParaRPr>
                    </a:p>
                  </p:txBody>
                </p:sp>
                <p:sp>
                  <p:nvSpPr>
                    <p:cNvPr id="24" name="Oval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83" y="3188"/>
                      <a:ext cx="80" cy="7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graphicFrame>
                  <p:nvGraphicFramePr>
                    <p:cNvPr id="25" name="Object 17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746" y="2983"/>
                    <a:ext cx="324" cy="412"/>
                  </p:xfrm>
                  <a:graphic>
                    <a:graphicData uri="http://schemas.openxmlformats.org/presentationml/2006/ole">
                      <p:oleObj spid="_x0000_s111619" name="Rovnice" r:id="rId4" imgW="190440" imgH="253800" progId="Equation.3">
                        <p:embed/>
                      </p:oleObj>
                    </a:graphicData>
                  </a:graphic>
                </p:graphicFrame>
                <p:sp>
                  <p:nvSpPr>
                    <p:cNvPr id="26" name="Oval 182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9" y="3198"/>
                      <a:ext cx="80" cy="36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7" name="Oval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83" y="3188"/>
                      <a:ext cx="80" cy="7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8" name="Line 18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55" y="2544"/>
                      <a:ext cx="909" cy="68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9" name="Line 198"/>
                    <p:cNvSpPr>
                      <a:spLocks noChangeShapeType="1"/>
                    </p:cNvSpPr>
                    <p:nvPr/>
                  </p:nvSpPr>
                  <p:spPr bwMode="auto">
                    <a:xfrm rot="-2362932">
                      <a:off x="2965" y="2403"/>
                      <a:ext cx="226" cy="10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0" name="Oval 199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2" y="3214"/>
                      <a:ext cx="80" cy="37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1" name="Oval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76" y="3204"/>
                      <a:ext cx="80" cy="74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2" name="Oval 214"/>
                    <p:cNvSpPr>
                      <a:spLocks noChangeArrowheads="1"/>
                    </p:cNvSpPr>
                    <p:nvPr/>
                  </p:nvSpPr>
                  <p:spPr bwMode="auto">
                    <a:xfrm rot="-2362932">
                      <a:off x="3482" y="3214"/>
                      <a:ext cx="80" cy="37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rgbClr val="CC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33" name="Oval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76" y="3168"/>
                      <a:ext cx="124" cy="11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graphicFrame>
                  <p:nvGraphicFramePr>
                    <p:cNvPr id="34" name="Object 22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896" y="2928"/>
                    <a:ext cx="224" cy="237"/>
                  </p:xfrm>
                  <a:graphic>
                    <a:graphicData uri="http://schemas.openxmlformats.org/presentationml/2006/ole">
                      <p:oleObj spid="_x0000_s111620" name="Rovnice" r:id="rId5" imgW="114120" imgH="126720" progId="Equation.3">
                        <p:embed/>
                      </p:oleObj>
                    </a:graphicData>
                  </a:graphic>
                </p:graphicFrame>
              </p:grpSp>
            </p:grpSp>
            <p:cxnSp>
              <p:nvCxnSpPr>
                <p:cNvPr id="14" name="Přímá spojovací šipka 13"/>
                <p:cNvCxnSpPr/>
                <p:nvPr/>
              </p:nvCxnSpPr>
              <p:spPr>
                <a:xfrm flipV="1">
                  <a:off x="4020921" y="3502520"/>
                  <a:ext cx="560222" cy="399638"/>
                </a:xfrm>
                <a:prstGeom prst="straightConnector1">
                  <a:avLst/>
                </a:prstGeom>
                <a:ln w="38100" cmpd="sng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15" name="Object 174"/>
                <p:cNvGraphicFramePr>
                  <a:graphicFrameLocks noChangeAspect="1"/>
                </p:cNvGraphicFramePr>
                <p:nvPr/>
              </p:nvGraphicFramePr>
              <p:xfrm>
                <a:off x="5000858" y="3116982"/>
                <a:ext cx="433946" cy="562302"/>
              </p:xfrm>
              <a:graphic>
                <a:graphicData uri="http://schemas.openxmlformats.org/presentationml/2006/ole">
                  <p:oleObj spid="_x0000_s111621" name="Rovnice" r:id="rId6" imgW="177480" imgH="253800" progId="Equation.3">
                    <p:embed/>
                  </p:oleObj>
                </a:graphicData>
              </a:graphic>
            </p:graphicFrame>
            <p:graphicFrame>
              <p:nvGraphicFramePr>
                <p:cNvPr id="18" name="Object 227"/>
                <p:cNvGraphicFramePr>
                  <a:graphicFrameLocks noChangeAspect="1"/>
                </p:cNvGraphicFramePr>
                <p:nvPr/>
              </p:nvGraphicFramePr>
              <p:xfrm>
                <a:off x="5286380" y="2714620"/>
                <a:ext cx="460375" cy="355600"/>
              </p:xfrm>
              <a:graphic>
                <a:graphicData uri="http://schemas.openxmlformats.org/presentationml/2006/ole">
                  <p:oleObj spid="_x0000_s111623" name="Rovnice" r:id="rId7" imgW="164880" imgH="139680" progId="Equation.3">
                    <p:embed/>
                  </p:oleObj>
                </a:graphicData>
              </a:graphic>
            </p:graphicFrame>
          </p:grpSp>
        </p:grpSp>
      </p:grpSp>
      <p:graphicFrame>
        <p:nvGraphicFramePr>
          <p:cNvPr id="111624" name="Object 8"/>
          <p:cNvGraphicFramePr>
            <a:graphicFrameLocks noChangeAspect="1"/>
          </p:cNvGraphicFramePr>
          <p:nvPr/>
        </p:nvGraphicFramePr>
        <p:xfrm>
          <a:off x="3714744" y="3929066"/>
          <a:ext cx="1662918" cy="730062"/>
        </p:xfrm>
        <a:graphic>
          <a:graphicData uri="http://schemas.openxmlformats.org/presentationml/2006/ole">
            <p:oleObj spid="_x0000_s111624" name="Rovnice" r:id="rId8" imgW="495000" imgH="228600" progId="Equation.3">
              <p:embed/>
            </p:oleObj>
          </a:graphicData>
        </a:graphic>
      </p:graphicFrame>
      <p:sp>
        <p:nvSpPr>
          <p:cNvPr id="40" name="TextovéPole 39"/>
          <p:cNvSpPr txBox="1"/>
          <p:nvPr/>
        </p:nvSpPr>
        <p:spPr>
          <a:xfrm>
            <a:off x="3500430" y="5000636"/>
            <a:ext cx="4714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Dostředivá a odstředivá síla představují akci a reakci při vzájemném působení těles.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Inerciální a neinerciální vztažná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1490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Inerciální vztažná soustava </a:t>
            </a:r>
            <a:r>
              <a:rPr lang="cs-CZ" sz="2800" dirty="0" smtClean="0"/>
              <a:t>= vztažná soustava, ve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které platí první Newtonův pohybový zákon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(</a:t>
            </a:r>
            <a:r>
              <a:rPr lang="cs-CZ" sz="2800" dirty="0" err="1" smtClean="0"/>
              <a:t>inertia</a:t>
            </a:r>
            <a:r>
              <a:rPr lang="cs-CZ" sz="2800" dirty="0" smtClean="0"/>
              <a:t> = setrvačnost)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Pokud jedeme vlakem, který se pohybuje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rovnoměrným přímočarým pohybem a nemáme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možnost vidět ven, nepoznáme, zda je daná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soustava vzhledem k povrchu země v klidu nebo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800" dirty="0" smtClean="0"/>
              <a:t>v pohybu.</a:t>
            </a:r>
            <a:endParaRPr lang="cs-CZ" sz="28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4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Všechny inerciální vztažné soustavy jsou pro popis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mechanických  dějů rovnocenné.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Dynamika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525963"/>
          </a:xfrm>
        </p:spPr>
        <p:txBody>
          <a:bodyPr/>
          <a:lstStyle/>
          <a:p>
            <a:pPr>
              <a:buNone/>
            </a:pPr>
            <a:r>
              <a:rPr lang="cs-CZ" sz="2800" dirty="0" err="1" smtClean="0">
                <a:solidFill>
                  <a:srgbClr val="00B0F0"/>
                </a:solidFill>
              </a:rPr>
              <a:t>Isaac</a:t>
            </a:r>
            <a:r>
              <a:rPr lang="cs-CZ" sz="2800" dirty="0" smtClean="0">
                <a:solidFill>
                  <a:srgbClr val="00B0F0"/>
                </a:solidFill>
              </a:rPr>
              <a:t> Newton  </a:t>
            </a:r>
            <a:r>
              <a:rPr lang="cs-CZ" sz="2800" dirty="0" smtClean="0"/>
              <a:t>(4. 1. 1643 - 31. 3. 1727) </a:t>
            </a:r>
          </a:p>
          <a:p>
            <a:pPr>
              <a:buNone/>
            </a:pPr>
            <a:r>
              <a:rPr lang="cs-CZ" sz="2800" dirty="0" smtClean="0"/>
              <a:t>Newtonovým nejznámějším objevem </a:t>
            </a:r>
          </a:p>
          <a:p>
            <a:pPr>
              <a:buNone/>
            </a:pPr>
            <a:r>
              <a:rPr lang="cs-CZ" sz="2800" dirty="0" smtClean="0"/>
              <a:t>byly jeho tři pohybové zákony.</a:t>
            </a:r>
          </a:p>
          <a:p>
            <a:pPr>
              <a:buNone/>
            </a:pPr>
            <a:r>
              <a:rPr lang="cs-CZ" sz="2800" dirty="0" smtClean="0"/>
              <a:t>Dále objevil zákony všeobecné </a:t>
            </a:r>
            <a:r>
              <a:rPr lang="cs-CZ" sz="2800" dirty="0" smtClean="0">
                <a:solidFill>
                  <a:srgbClr val="2FC9FF"/>
                </a:solidFill>
              </a:rPr>
              <a:t>gravitace</a:t>
            </a:r>
          </a:p>
          <a:p>
            <a:pPr>
              <a:buNone/>
            </a:pPr>
            <a:r>
              <a:rPr lang="cs-CZ" sz="2800" dirty="0" smtClean="0"/>
              <a:t>(</a:t>
            </a:r>
            <a:r>
              <a:rPr lang="cs-CZ" sz="2800" dirty="0" smtClean="0">
                <a:solidFill>
                  <a:srgbClr val="2FC9FF"/>
                </a:solidFill>
              </a:rPr>
              <a:t>Newtonův gravitační zákon</a:t>
            </a:r>
            <a:r>
              <a:rPr lang="cs-CZ" sz="2800" dirty="0" smtClean="0"/>
              <a:t>). Klasická mechanika</a:t>
            </a:r>
          </a:p>
          <a:p>
            <a:pPr>
              <a:buNone/>
            </a:pPr>
            <a:r>
              <a:rPr lang="cs-CZ" sz="2800" dirty="0" smtClean="0"/>
              <a:t>se dodnes opírá o jím zavedené pojmy </a:t>
            </a:r>
            <a:r>
              <a:rPr lang="cs-CZ" sz="2800" dirty="0" smtClean="0">
                <a:solidFill>
                  <a:srgbClr val="2FC9FF"/>
                </a:solidFill>
              </a:rPr>
              <a:t>hmotnosti,</a:t>
            </a:r>
          </a:p>
          <a:p>
            <a:pPr>
              <a:buNone/>
            </a:pPr>
            <a:r>
              <a:rPr lang="cs-CZ" sz="2800" dirty="0" smtClean="0">
                <a:solidFill>
                  <a:srgbClr val="2FC9FF"/>
                </a:solidFill>
              </a:rPr>
              <a:t>setrvačnosti, síly a interakce</a:t>
            </a:r>
            <a:r>
              <a:rPr lang="cs-CZ" sz="2800" dirty="0" smtClean="0"/>
              <a:t>. Objevil mnoho zákonů</a:t>
            </a:r>
          </a:p>
          <a:p>
            <a:pPr>
              <a:buNone/>
            </a:pPr>
            <a:r>
              <a:rPr lang="cs-CZ" sz="2800" dirty="0" smtClean="0"/>
              <a:t>speciální povahy týkajících se pohybu planet,</a:t>
            </a:r>
          </a:p>
          <a:p>
            <a:pPr>
              <a:buNone/>
            </a:pPr>
            <a:r>
              <a:rPr lang="cs-CZ" sz="2800" dirty="0" smtClean="0"/>
              <a:t>pohybu v prostředí s odporem, rotujících </a:t>
            </a:r>
            <a:r>
              <a:rPr lang="cs-CZ" sz="2800" dirty="0" smtClean="0">
                <a:solidFill>
                  <a:srgbClr val="2FC9FF"/>
                </a:solidFill>
              </a:rPr>
              <a:t>kapalin</a:t>
            </a:r>
            <a:r>
              <a:rPr lang="cs-CZ" sz="2800" dirty="0" smtClean="0"/>
              <a:t> atd.</a:t>
            </a:r>
          </a:p>
          <a:p>
            <a:pPr>
              <a:buNone/>
            </a:pPr>
            <a:endParaRPr lang="cs-CZ" sz="2800" dirty="0"/>
          </a:p>
        </p:txBody>
      </p:sp>
      <p:pic>
        <p:nvPicPr>
          <p:cNvPr id="120834" name="Picture 2" descr="C:\Documents and Settings\renata\Plocha\newt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41026" y="1785926"/>
            <a:ext cx="1702939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Inerciální a neinerciální vztažná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Neinerciální vztažná soustava </a:t>
            </a:r>
            <a:r>
              <a:rPr lang="cs-CZ" sz="2800" dirty="0" smtClean="0"/>
              <a:t>= vztažná soustava,</a:t>
            </a:r>
          </a:p>
          <a:p>
            <a:pPr>
              <a:buNone/>
            </a:pPr>
            <a:r>
              <a:rPr lang="cs-CZ" sz="2800" dirty="0" smtClean="0"/>
              <a:t>která se vzhledem k inerciální vztažné soustavě</a:t>
            </a:r>
          </a:p>
          <a:p>
            <a:pPr>
              <a:buNone/>
            </a:pPr>
            <a:r>
              <a:rPr lang="cs-CZ" sz="2800" dirty="0" smtClean="0"/>
              <a:t>pohybuje rovnoměrně zrychleným přímočarým</a:t>
            </a:r>
          </a:p>
          <a:p>
            <a:pPr>
              <a:buNone/>
            </a:pPr>
            <a:r>
              <a:rPr lang="cs-CZ" sz="2800" dirty="0" smtClean="0"/>
              <a:t>pohybem a má konstantní zrychlení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pic>
        <p:nvPicPr>
          <p:cNvPr id="7" name="Picture 4" descr="k28o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857760"/>
            <a:ext cx="5449184" cy="18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28596" y="3786190"/>
          <a:ext cx="2100278" cy="857256"/>
        </p:xfrm>
        <a:graphic>
          <a:graphicData uri="http://schemas.openxmlformats.org/presentationml/2006/ole">
            <p:oleObj spid="_x0000_s122885" name="Rovnice" r:id="rId4" imgW="622080" imgH="25380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714612" y="3714752"/>
            <a:ext cx="6572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F</a:t>
            </a:r>
            <a:r>
              <a:rPr lang="cs-CZ" sz="2800" baseline="-25000" dirty="0" err="1" smtClean="0"/>
              <a:t>s</a:t>
            </a:r>
            <a:r>
              <a:rPr lang="cs-CZ" sz="2800" dirty="0" smtClean="0"/>
              <a:t>= setrvačná síla vznikající jako důsledek zrychleného pohybu soustavy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Závaží o hmotnosti 500 g je zavěšeno na siloměru</a:t>
            </a:r>
          </a:p>
          <a:p>
            <a:pPr>
              <a:buNone/>
            </a:pPr>
            <a:r>
              <a:rPr lang="cs-CZ" sz="2800" dirty="0" smtClean="0"/>
              <a:t>v kabině výtahu. Urči velikost síly, kterou ukazuje</a:t>
            </a:r>
          </a:p>
          <a:p>
            <a:pPr>
              <a:buNone/>
            </a:pPr>
            <a:r>
              <a:rPr lang="cs-CZ" sz="2800" dirty="0" smtClean="0"/>
              <a:t>siloměr, jestliže se kabina pohybuje: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stálou rychlostí 2 m.s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směrem vzhůru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se zrychlením 2 m.s</a:t>
            </a:r>
            <a:r>
              <a:rPr lang="cs-CZ" sz="2800" baseline="30000" dirty="0" smtClean="0"/>
              <a:t>-2</a:t>
            </a:r>
            <a:r>
              <a:rPr lang="cs-CZ" sz="2800" dirty="0" smtClean="0"/>
              <a:t> směrem vzhůru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se zrychlením 2 m.s</a:t>
            </a:r>
            <a:r>
              <a:rPr lang="cs-CZ" sz="2800" baseline="30000" dirty="0" smtClean="0"/>
              <a:t>-2</a:t>
            </a:r>
            <a:r>
              <a:rPr lang="cs-CZ" sz="2800" dirty="0" smtClean="0"/>
              <a:t> směrem dolů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a) 5 N	b) 6 N     c) 4 N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 rot="5400000">
            <a:off x="3607587" y="3893347"/>
            <a:ext cx="500066" cy="4286280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143500"/>
          </a:xfrm>
        </p:spPr>
        <p:txBody>
          <a:bodyPr/>
          <a:lstStyle/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Fyzika pro gymnázia - Mechanika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RNDr. Milan Bednařík, CSc.</a:t>
            </a:r>
          </a:p>
          <a:p>
            <a:r>
              <a:rPr lang="cs-CZ" sz="2000" dirty="0" smtClean="0"/>
              <a:t>doc. RNDr. Miroslava Široká, CSc.</a:t>
            </a:r>
          </a:p>
          <a:p>
            <a:pPr>
              <a:buNone/>
            </a:pPr>
            <a:r>
              <a:rPr lang="cs-CZ" sz="2000" b="1" dirty="0" smtClean="0"/>
              <a:t>Fyzika v příkladech a testových otázkách</a:t>
            </a:r>
          </a:p>
          <a:p>
            <a:r>
              <a:rPr lang="cs-CZ" sz="2000" dirty="0" smtClean="0"/>
              <a:t>Roman </a:t>
            </a:r>
            <a:r>
              <a:rPr lang="cs-CZ" sz="2000" dirty="0" err="1" smtClean="0"/>
              <a:t>Kubínek</a:t>
            </a:r>
            <a:r>
              <a:rPr lang="cs-CZ" sz="2000" dirty="0" smtClean="0"/>
              <a:t>, Hana Kolářová</a:t>
            </a:r>
          </a:p>
          <a:p>
            <a:pPr>
              <a:buNone/>
            </a:pPr>
            <a:r>
              <a:rPr lang="cs-CZ" sz="2000" b="1" dirty="0" smtClean="0"/>
              <a:t>Odmaturuj! z fyziky</a:t>
            </a:r>
          </a:p>
          <a:p>
            <a:r>
              <a:rPr lang="cs-CZ" sz="2000" dirty="0" smtClean="0"/>
              <a:t>Ing. </a:t>
            </a:r>
            <a:r>
              <a:rPr lang="cs-CZ" sz="2000" dirty="0" err="1" smtClean="0"/>
              <a:t>Pavol</a:t>
            </a:r>
            <a:r>
              <a:rPr lang="cs-CZ" sz="2000" dirty="0" smtClean="0"/>
              <a:t> </a:t>
            </a:r>
            <a:r>
              <a:rPr lang="cs-CZ" sz="2000" dirty="0" err="1" smtClean="0"/>
              <a:t>Tarábek</a:t>
            </a:r>
            <a:r>
              <a:rPr lang="cs-CZ" sz="2000" dirty="0" smtClean="0"/>
              <a:t>, CSc.</a:t>
            </a:r>
          </a:p>
          <a:p>
            <a:r>
              <a:rPr lang="cs-CZ" sz="2000" dirty="0" smtClean="0"/>
              <a:t>Mgr. Petra Červinková</a:t>
            </a:r>
          </a:p>
          <a:p>
            <a:pPr>
              <a:buNone/>
            </a:pPr>
            <a:r>
              <a:rPr lang="cs-CZ" sz="2000" b="1" dirty="0" smtClean="0"/>
              <a:t>Sbírka úloh pro SŠ</a:t>
            </a:r>
          </a:p>
          <a:p>
            <a:r>
              <a:rPr lang="cs-CZ" sz="2000" dirty="0" smtClean="0"/>
              <a:t>Oldřich Lepil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Síla a její účinky na těleso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Síla </a:t>
            </a:r>
            <a:r>
              <a:rPr lang="cs-CZ" sz="2800" dirty="0" smtClean="0"/>
              <a:t>- projevuje vždy při vzájemném působení těles.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Účinek síly:</a:t>
            </a:r>
          </a:p>
          <a:p>
            <a:pPr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deformační</a:t>
            </a:r>
            <a:r>
              <a:rPr lang="cs-CZ" sz="2800" dirty="0" smtClean="0"/>
              <a:t> neboli </a:t>
            </a:r>
            <a:r>
              <a:rPr lang="cs-CZ" sz="2800" dirty="0" smtClean="0">
                <a:solidFill>
                  <a:srgbClr val="00B0F0"/>
                </a:solidFill>
              </a:rPr>
              <a:t>statický </a:t>
            </a:r>
            <a:r>
              <a:rPr lang="cs-CZ" sz="2800" dirty="0" smtClean="0"/>
              <a:t>–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  <a:r>
              <a:rPr lang="cs-CZ" sz="2800" dirty="0" smtClean="0"/>
              <a:t>deformace</a:t>
            </a:r>
          </a:p>
          <a:p>
            <a:pPr>
              <a:buClr>
                <a:schemeClr val="tx1"/>
              </a:buClr>
              <a:buNone/>
            </a:pPr>
            <a:r>
              <a:rPr lang="cs-CZ" sz="2800" dirty="0" smtClean="0"/>
              <a:t>	tělesa (měření síly siloměrem)</a:t>
            </a:r>
          </a:p>
          <a:p>
            <a:pPr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pohybový neboli dynamický </a:t>
            </a:r>
            <a:r>
              <a:rPr lang="cs-CZ" sz="2800" dirty="0" smtClean="0"/>
              <a:t>- změna pohybového stavu tělesa (dynamické měření síly)</a:t>
            </a:r>
          </a:p>
          <a:p>
            <a:pPr>
              <a:buClr>
                <a:schemeClr val="tx1"/>
              </a:buClr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69634" name="Picture 2" descr="http://3zscheb.unas.cz/e-learning/fyzika%20web/deformacni%20ucinky%20sily/oo0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785926"/>
            <a:ext cx="2143140" cy="2143140"/>
          </a:xfrm>
          <a:prstGeom prst="rect">
            <a:avLst/>
          </a:prstGeom>
          <a:noFill/>
        </p:spPr>
      </p:pic>
      <p:pic>
        <p:nvPicPr>
          <p:cNvPr id="69636" name="Picture 4" descr="http://3zscheb.unas.cz/e-learning/fyzika%20web/deformacni%20ucinky%20sily/ucinky_si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714884"/>
            <a:ext cx="4929222" cy="1877096"/>
          </a:xfrm>
          <a:prstGeom prst="rect">
            <a:avLst/>
          </a:prstGeom>
          <a:noFill/>
        </p:spPr>
      </p:pic>
      <p:pic>
        <p:nvPicPr>
          <p:cNvPr id="69638" name="Picture 6" descr="http://amper.ped.muni.cz/~xstibor/pokusy/IMG/cislo1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4357694"/>
            <a:ext cx="988176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Síla a její účinky na těleso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858280" cy="492922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Vzájemné působení těles: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přímým stykem – navzájem se dotýkají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prostřednictvím silových polí – gravitační pole</a:t>
            </a:r>
          </a:p>
          <a:p>
            <a:pPr>
              <a:buNone/>
            </a:pPr>
            <a:r>
              <a:rPr lang="cs-CZ" sz="2800" dirty="0" smtClean="0"/>
              <a:t>						       magnetické pole</a:t>
            </a:r>
          </a:p>
          <a:p>
            <a:pPr>
              <a:buNone/>
            </a:pPr>
            <a:r>
              <a:rPr lang="cs-CZ" sz="2800" dirty="0" smtClean="0"/>
              <a:t>						       elektrické pole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Síla je určena: velikostí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			      směrem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			      působištěm</a:t>
            </a:r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Síla a její účinky na těleso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857784"/>
          </a:xfrm>
        </p:spPr>
        <p:txBody>
          <a:bodyPr/>
          <a:lstStyle/>
          <a:p>
            <a:r>
              <a:rPr lang="cs-CZ" sz="2800" dirty="0" smtClean="0"/>
              <a:t>Síla </a:t>
            </a: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dirty="0" smtClean="0"/>
              <a:t> je vektorová fyzikální veličina.</a:t>
            </a:r>
          </a:p>
          <a:p>
            <a:r>
              <a:rPr lang="cs-CZ" sz="2800" dirty="0" smtClean="0"/>
              <a:t>Jednotkou síly je </a:t>
            </a:r>
            <a:r>
              <a:rPr lang="cs-CZ" sz="2800" dirty="0" smtClean="0">
                <a:solidFill>
                  <a:srgbClr val="FF0000"/>
                </a:solidFill>
              </a:rPr>
              <a:t>newton </a:t>
            </a:r>
            <a:r>
              <a:rPr lang="cs-CZ" sz="2800" dirty="0" smtClean="0"/>
              <a:t>(N).</a:t>
            </a:r>
          </a:p>
          <a:p>
            <a:r>
              <a:rPr lang="cs-CZ" sz="2800" dirty="0" smtClean="0"/>
              <a:t>Sílu </a:t>
            </a: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dirty="0" smtClean="0"/>
              <a:t> znázorňujeme </a:t>
            </a:r>
            <a:r>
              <a:rPr lang="cs-CZ" sz="2800" dirty="0" smtClean="0">
                <a:solidFill>
                  <a:srgbClr val="FF0000"/>
                </a:solidFill>
              </a:rPr>
              <a:t>orientovanou úsečkou</a:t>
            </a:r>
            <a:r>
              <a:rPr lang="cs-CZ" sz="2800" dirty="0" smtClean="0"/>
              <a:t>, jejíž délka vyjadřuje velikost síly.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dirty="0" smtClean="0"/>
              <a:t>F = │F│ = 3N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2357422" y="4071942"/>
            <a:ext cx="5286373" cy="2143140"/>
            <a:chOff x="857250" y="2643188"/>
            <a:chExt cx="5572125" cy="2239962"/>
          </a:xfrm>
        </p:grpSpPr>
        <p:sp>
          <p:nvSpPr>
            <p:cNvPr id="8" name="TextovéPole 7"/>
            <p:cNvSpPr txBox="1"/>
            <p:nvPr/>
          </p:nvSpPr>
          <p:spPr>
            <a:xfrm flipH="1">
              <a:off x="5357813" y="3857625"/>
              <a:ext cx="1071562" cy="5238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>
                  <a:latin typeface="+mn-lt"/>
                </a:rPr>
                <a:t>směr</a:t>
              </a:r>
            </a:p>
          </p:txBody>
        </p:sp>
        <p:grpSp>
          <p:nvGrpSpPr>
            <p:cNvPr id="9" name="Skupina 38"/>
            <p:cNvGrpSpPr>
              <a:grpSpLocks/>
            </p:cNvGrpSpPr>
            <p:nvPr/>
          </p:nvGrpSpPr>
          <p:grpSpPr bwMode="auto">
            <a:xfrm>
              <a:off x="1986743" y="3143251"/>
              <a:ext cx="3513945" cy="785812"/>
              <a:chOff x="1915287" y="3143249"/>
              <a:chExt cx="3513969" cy="785817"/>
            </a:xfrm>
          </p:grpSpPr>
          <p:grpSp>
            <p:nvGrpSpPr>
              <p:cNvPr id="12" name="Skupina 35"/>
              <p:cNvGrpSpPr>
                <a:grpSpLocks/>
              </p:cNvGrpSpPr>
              <p:nvPr/>
            </p:nvGrpSpPr>
            <p:grpSpPr bwMode="auto">
              <a:xfrm>
                <a:off x="1915287" y="3500438"/>
                <a:ext cx="2571768" cy="152402"/>
                <a:chOff x="629403" y="2500306"/>
                <a:chExt cx="2571768" cy="152402"/>
              </a:xfrm>
            </p:grpSpPr>
            <p:cxnSp>
              <p:nvCxnSpPr>
                <p:cNvPr id="17" name="Přímá spojovací šipka 7"/>
                <p:cNvCxnSpPr/>
                <p:nvPr/>
              </p:nvCxnSpPr>
              <p:spPr>
                <a:xfrm>
                  <a:off x="629403" y="2539042"/>
                  <a:ext cx="2571768" cy="158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Přímá spojovací čára 17"/>
                <p:cNvCxnSpPr/>
                <p:nvPr/>
              </p:nvCxnSpPr>
              <p:spPr>
                <a:xfrm rot="5400000">
                  <a:off x="1424759" y="2575713"/>
                  <a:ext cx="150814" cy="317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Přímá spojovací čára 18"/>
                <p:cNvCxnSpPr/>
                <p:nvPr/>
              </p:nvCxnSpPr>
              <p:spPr>
                <a:xfrm rot="5400000">
                  <a:off x="2215340" y="2570950"/>
                  <a:ext cx="142876" cy="158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Skupina 37"/>
              <p:cNvGrpSpPr>
                <a:grpSpLocks/>
              </p:cNvGrpSpPr>
              <p:nvPr/>
            </p:nvGrpSpPr>
            <p:grpSpPr bwMode="auto">
              <a:xfrm>
                <a:off x="1928793" y="3143249"/>
                <a:ext cx="3500463" cy="785817"/>
                <a:chOff x="1928793" y="3143249"/>
                <a:chExt cx="3500463" cy="785817"/>
              </a:xfrm>
            </p:grpSpPr>
            <p:cxnSp>
              <p:nvCxnSpPr>
                <p:cNvPr id="14" name="Přímá spojovací šipka 13"/>
                <p:cNvCxnSpPr/>
                <p:nvPr/>
              </p:nvCxnSpPr>
              <p:spPr>
                <a:xfrm rot="5400000">
                  <a:off x="1750993" y="3749677"/>
                  <a:ext cx="357190" cy="158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Přímá spojovací šipka 14"/>
                <p:cNvCxnSpPr/>
                <p:nvPr/>
              </p:nvCxnSpPr>
              <p:spPr>
                <a:xfrm>
                  <a:off x="4500562" y="3571876"/>
                  <a:ext cx="928694" cy="35719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Levá složená závorka 15"/>
                <p:cNvSpPr/>
                <p:nvPr/>
              </p:nvSpPr>
              <p:spPr>
                <a:xfrm rot="5400000">
                  <a:off x="3000363" y="2071679"/>
                  <a:ext cx="428628" cy="2571768"/>
                </a:xfrm>
                <a:prstGeom prst="leftBrac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</p:grpSp>
        </p:grpSp>
        <p:sp>
          <p:nvSpPr>
            <p:cNvPr id="10" name="TextovéPole 9"/>
            <p:cNvSpPr txBox="1"/>
            <p:nvPr/>
          </p:nvSpPr>
          <p:spPr>
            <a:xfrm>
              <a:off x="857250" y="3929063"/>
              <a:ext cx="1571625" cy="9540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800" dirty="0">
                  <a:latin typeface="+mn-lt"/>
                </a:rPr>
                <a:t>počátek vektoru</a:t>
              </a: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571750" y="2643188"/>
              <a:ext cx="1749279" cy="5468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cs-CZ" sz="2800" dirty="0" smtClean="0">
                  <a:latin typeface="+mn-lt"/>
                </a:rPr>
                <a:t>velikost</a:t>
              </a:r>
              <a:endParaRPr lang="cs-CZ" sz="2800" dirty="0">
                <a:latin typeface="+mn-lt"/>
              </a:endParaRPr>
            </a:p>
          </p:txBody>
        </p:sp>
      </p:grpSp>
      <p:cxnSp>
        <p:nvCxnSpPr>
          <p:cNvPr id="20" name="Přímá spojovací šipka 19"/>
          <p:cNvCxnSpPr/>
          <p:nvPr/>
        </p:nvCxnSpPr>
        <p:spPr>
          <a:xfrm>
            <a:off x="1214414" y="4286256"/>
            <a:ext cx="21431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Newtonovy pohybové 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1. Zákon setrvačnosti</a:t>
            </a:r>
          </a:p>
          <a:p>
            <a:pPr>
              <a:buNone/>
            </a:pPr>
            <a:r>
              <a:rPr lang="cs-CZ" sz="2800" dirty="0" smtClean="0"/>
              <a:t>Každé těleso setrvává v relativním klidu </a:t>
            </a:r>
          </a:p>
          <a:p>
            <a:pPr>
              <a:buNone/>
            </a:pPr>
            <a:r>
              <a:rPr lang="cs-CZ" sz="2800" dirty="0" smtClean="0"/>
              <a:t>nebo v rovnoměrném přímočarém pohybu, dokud</a:t>
            </a:r>
          </a:p>
          <a:p>
            <a:pPr>
              <a:buNone/>
            </a:pPr>
            <a:r>
              <a:rPr lang="cs-CZ" sz="2800" dirty="0" smtClean="0"/>
              <a:t>není přinuceno silovým působením jiných těles tento</a:t>
            </a:r>
          </a:p>
          <a:p>
            <a:pPr>
              <a:buNone/>
            </a:pPr>
            <a:r>
              <a:rPr lang="cs-CZ" sz="2800" dirty="0" smtClean="0"/>
              <a:t>stav změnit.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66564" name="Picture 4" descr="http://www.gymun.cz/projekt/voz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714488"/>
            <a:ext cx="1913518" cy="1071570"/>
          </a:xfrm>
          <a:prstGeom prst="rect">
            <a:avLst/>
          </a:prstGeom>
          <a:noFill/>
        </p:spPr>
      </p:pic>
      <p:pic>
        <p:nvPicPr>
          <p:cNvPr id="7" name="Picture 11" descr="Setrvačnost náraz autem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85720" y="4255996"/>
            <a:ext cx="7286676" cy="2351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Newtonovy pohybové 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2. Zákon síly</a:t>
            </a:r>
          </a:p>
          <a:p>
            <a:pPr>
              <a:buNone/>
            </a:pPr>
            <a:r>
              <a:rPr lang="cs-CZ" sz="2800" dirty="0" smtClean="0"/>
              <a:t>Zrychlení </a:t>
            </a:r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/>
              <a:t>, které uděluje síla </a:t>
            </a:r>
            <a:r>
              <a:rPr lang="cs-CZ" sz="2800" b="1" dirty="0" smtClean="0">
                <a:solidFill>
                  <a:srgbClr val="FF0000"/>
                </a:solidFill>
              </a:rPr>
              <a:t>F</a:t>
            </a:r>
            <a:r>
              <a:rPr lang="cs-CZ" sz="2800" dirty="0" smtClean="0"/>
              <a:t> tělesu o hmotnosti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m</a:t>
            </a:r>
            <a:r>
              <a:rPr lang="cs-CZ" sz="2800" dirty="0" smtClean="0"/>
              <a:t>, je přímo úměrné velikosti </a:t>
            </a:r>
            <a:r>
              <a:rPr lang="cs-CZ" sz="2800" b="1" dirty="0" smtClean="0"/>
              <a:t>F</a:t>
            </a:r>
            <a:r>
              <a:rPr lang="cs-CZ" sz="2800" dirty="0" smtClean="0"/>
              <a:t> a nepřímo úměrné</a:t>
            </a:r>
          </a:p>
          <a:p>
            <a:pPr>
              <a:buNone/>
            </a:pPr>
            <a:r>
              <a:rPr lang="cs-CZ" sz="2800" dirty="0" smtClean="0"/>
              <a:t>hmotnosti tělesa m, tedy </a:t>
            </a:r>
            <a:endParaRPr lang="cs-CZ" sz="2800" dirty="0" smtClean="0">
              <a:solidFill>
                <a:srgbClr val="00B0F0"/>
              </a:solidFill>
            </a:endParaRPr>
          </a:p>
          <a:p>
            <a:endParaRPr lang="cs-CZ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1N=1kg.m.s</a:t>
            </a:r>
            <a:r>
              <a:rPr lang="cs-CZ" sz="2800" baseline="30000" dirty="0" smtClean="0"/>
              <a:t>-2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5537" name="Object 1"/>
          <p:cNvGraphicFramePr>
            <a:graphicFrameLocks noChangeAspect="1"/>
          </p:cNvGraphicFramePr>
          <p:nvPr/>
        </p:nvGraphicFramePr>
        <p:xfrm>
          <a:off x="4429125" y="3189288"/>
          <a:ext cx="857250" cy="849312"/>
        </p:xfrm>
        <a:graphic>
          <a:graphicData uri="http://schemas.openxmlformats.org/presentationml/2006/ole">
            <p:oleObj spid="_x0000_s65537" name="Rovnice" r:id="rId3" imgW="419040" imgH="41904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428596" y="414338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857375" y="4094163"/>
          <a:ext cx="1301750" cy="566737"/>
        </p:xfrm>
        <a:graphic>
          <a:graphicData uri="http://schemas.openxmlformats.org/presentationml/2006/ole">
            <p:oleObj spid="_x0000_s65539" name="Rovnice" r:id="rId4" imgW="5079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Automobil o hmotnosti 1 tuny se rozjíždí z</a:t>
            </a:r>
          </a:p>
          <a:p>
            <a:pPr>
              <a:buNone/>
            </a:pPr>
            <a:r>
              <a:rPr lang="cs-CZ" sz="2800" dirty="0" smtClean="0"/>
              <a:t>klidu a za 20 s dosáhne rychlosti 90 km.h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. Jak</a:t>
            </a:r>
          </a:p>
          <a:p>
            <a:pPr>
              <a:buNone/>
            </a:pPr>
            <a:r>
              <a:rPr lang="cs-CZ" sz="2800" dirty="0" smtClean="0"/>
              <a:t>velkou tažnou sílu vyvinul motor automobilu?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</a:t>
            </a:r>
            <a:r>
              <a:rPr lang="cs-CZ" sz="2800" dirty="0" smtClean="0"/>
              <a:t> 1250 N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 rot="5400000">
            <a:off x="2071670" y="5357826"/>
            <a:ext cx="571504" cy="1285884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994</Words>
  <Application>Microsoft PowerPoint</Application>
  <PresentationFormat>Předvádění na obrazovce (4:3)</PresentationFormat>
  <Paragraphs>310</Paragraphs>
  <Slides>32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Výchozí návrh</vt:lpstr>
      <vt:lpstr>Rovnice</vt:lpstr>
      <vt:lpstr>  Dynamika  </vt:lpstr>
      <vt:lpstr>Dynamika</vt:lpstr>
      <vt:lpstr>Dynamika</vt:lpstr>
      <vt:lpstr>Síla a její účinky na těleso</vt:lpstr>
      <vt:lpstr>Síla a její účinky na těleso</vt:lpstr>
      <vt:lpstr>Síla a její účinky na těleso</vt:lpstr>
      <vt:lpstr>Newtonovy pohybové zákony</vt:lpstr>
      <vt:lpstr>Newtonovy pohybové zákony</vt:lpstr>
      <vt:lpstr>Příklad:</vt:lpstr>
      <vt:lpstr>Newtonovy pohybové zákony</vt:lpstr>
      <vt:lpstr>Tíhová síla a tíha tělesa</vt:lpstr>
      <vt:lpstr>Tíhová síla a tíha tělesa</vt:lpstr>
      <vt:lpstr>Tíhová síla a tíha tělesa</vt:lpstr>
      <vt:lpstr>Síly brzdící pohyb</vt:lpstr>
      <vt:lpstr>Síly brzdící pohyb</vt:lpstr>
      <vt:lpstr>Síly brzdící pohyb</vt:lpstr>
      <vt:lpstr>Příklad:</vt:lpstr>
      <vt:lpstr>Síly brzdící pohyb</vt:lpstr>
      <vt:lpstr>Síly brzdící pohyb</vt:lpstr>
      <vt:lpstr>Hybnost tělesa</vt:lpstr>
      <vt:lpstr>Příklad:</vt:lpstr>
      <vt:lpstr>Impuls síly</vt:lpstr>
      <vt:lpstr>Změna hybnosti</vt:lpstr>
      <vt:lpstr>Příklad:</vt:lpstr>
      <vt:lpstr>Zákon zachování hybnosti</vt:lpstr>
      <vt:lpstr>Dostředivá a odstředivá síla</vt:lpstr>
      <vt:lpstr>Dostředivá a odstředivá síla</vt:lpstr>
      <vt:lpstr>Dostředivá a odstředivá síla</vt:lpstr>
      <vt:lpstr>Inerciální a neinerciální vztažná soustava</vt:lpstr>
      <vt:lpstr>Inerciální a neinerciální vztažná soustava</vt:lpstr>
      <vt:lpstr>Příklad: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Dagmar Hlaváčková</dc:creator>
  <cp:lastModifiedBy>renata</cp:lastModifiedBy>
  <cp:revision>257</cp:revision>
  <dcterms:created xsi:type="dcterms:W3CDTF">2005-08-09T19:25:46Z</dcterms:created>
  <dcterms:modified xsi:type="dcterms:W3CDTF">2009-11-13T12:37:39Z</dcterms:modified>
</cp:coreProperties>
</file>