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sldIdLst>
    <p:sldId id="268" r:id="rId2"/>
    <p:sldId id="291" r:id="rId3"/>
    <p:sldId id="343" r:id="rId4"/>
    <p:sldId id="341" r:id="rId5"/>
    <p:sldId id="344" r:id="rId6"/>
    <p:sldId id="340" r:id="rId7"/>
    <p:sldId id="339" r:id="rId8"/>
    <p:sldId id="347" r:id="rId9"/>
    <p:sldId id="350" r:id="rId10"/>
    <p:sldId id="348" r:id="rId11"/>
    <p:sldId id="349" r:id="rId12"/>
    <p:sldId id="351" r:id="rId13"/>
    <p:sldId id="352" r:id="rId14"/>
    <p:sldId id="354" r:id="rId15"/>
    <p:sldId id="353" r:id="rId16"/>
    <p:sldId id="355" r:id="rId17"/>
    <p:sldId id="356" r:id="rId18"/>
    <p:sldId id="357" r:id="rId19"/>
    <p:sldId id="358" r:id="rId20"/>
    <p:sldId id="359" r:id="rId21"/>
    <p:sldId id="360" r:id="rId22"/>
    <p:sldId id="362" r:id="rId23"/>
    <p:sldId id="363" r:id="rId24"/>
    <p:sldId id="364" r:id="rId25"/>
    <p:sldId id="365" r:id="rId26"/>
    <p:sldId id="367" r:id="rId27"/>
    <p:sldId id="371" r:id="rId28"/>
    <p:sldId id="366" r:id="rId29"/>
    <p:sldId id="368" r:id="rId30"/>
    <p:sldId id="372" r:id="rId31"/>
    <p:sldId id="370" r:id="rId32"/>
    <p:sldId id="373" r:id="rId33"/>
    <p:sldId id="374" r:id="rId34"/>
    <p:sldId id="375" r:id="rId35"/>
    <p:sldId id="376" r:id="rId36"/>
    <p:sldId id="318" r:id="rId37"/>
    <p:sldId id="377" r:id="rId38"/>
    <p:sldId id="378" r:id="rId39"/>
    <p:sldId id="275" r:id="rId4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C9FF"/>
    <a:srgbClr val="00001A"/>
    <a:srgbClr val="E2002B"/>
    <a:srgbClr val="000050"/>
    <a:srgbClr val="66FF99"/>
    <a:srgbClr val="D68F00"/>
    <a:srgbClr val="00FF00"/>
    <a:srgbClr val="339966"/>
    <a:srgbClr val="005A9E"/>
    <a:srgbClr val="CC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428" autoAdjust="0"/>
    <p:restoredTop sz="97527" autoAdjust="0"/>
  </p:normalViewPr>
  <p:slideViewPr>
    <p:cSldViewPr>
      <p:cViewPr>
        <p:scale>
          <a:sx n="80" d="100"/>
          <a:sy n="80" d="100"/>
        </p:scale>
        <p:origin x="54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4" Type="http://schemas.openxmlformats.org/officeDocument/2006/relationships/image" Target="../media/image6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F917B-8A6A-48F8-8C5A-11AE72A736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79779-763C-4349-8831-D43F6FF0B871}" type="slidenum">
              <a:rPr lang="cs-CZ" smtClean="0"/>
              <a:pPr/>
              <a:t>1</a:t>
            </a:fld>
            <a:endParaRPr lang="cs-CZ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30</a:t>
            </a:fld>
            <a:endParaRPr lang="cs-CZ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31</a:t>
            </a:fld>
            <a:endParaRPr lang="cs-CZ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32</a:t>
            </a:fld>
            <a:endParaRPr lang="cs-CZ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33</a:t>
            </a:fld>
            <a:endParaRPr lang="cs-CZ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34</a:t>
            </a:fld>
            <a:endParaRPr lang="cs-CZ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35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37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127D1-D64B-4E6C-9889-82736D2A4BD8}" type="datetime1">
              <a:rPr lang="cs-CZ" smtClean="0"/>
              <a:pPr>
                <a:defRPr/>
              </a:pPr>
              <a:t>18.11.2011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9CAB-8D3D-43A6-AEDF-411A26F860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D613C-D737-4496-A616-E5C5E177B556}" type="datetime1">
              <a:rPr lang="cs-CZ" smtClean="0"/>
              <a:pPr>
                <a:defRPr/>
              </a:pPr>
              <a:t>18.11.2011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CCD-0FD6-46E6-ACE3-2193B0A099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77CA-DBFD-4E90-8020-6264EA706AB1}" type="datetime1">
              <a:rPr lang="cs-CZ" smtClean="0"/>
              <a:pPr>
                <a:defRPr/>
              </a:pPr>
              <a:t>18.11.2011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3ABB-AD6D-4ED3-B2E1-3E3DB2F86D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EA05-364E-4118-8648-5CEC47625723}" type="datetime1">
              <a:rPr lang="cs-CZ" smtClean="0"/>
              <a:pPr>
                <a:defRPr/>
              </a:pPr>
              <a:t>18.11.2011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FEEA-6CA9-45CD-AFFE-BE28F672BC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C4BDF-C2FD-4E1C-9ABE-8D9970A18BEA}" type="datetime1">
              <a:rPr lang="cs-CZ" smtClean="0"/>
              <a:pPr>
                <a:defRPr/>
              </a:pPr>
              <a:t>18.11.2011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EFA-C0B7-4F2F-918D-C2A042A2F7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7A470-D2D6-4A26-AF0C-FD6681D71A59}" type="datetime1">
              <a:rPr lang="cs-CZ" smtClean="0"/>
              <a:pPr>
                <a:defRPr/>
              </a:pPr>
              <a:t>18.11.2011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5612-2B59-42A5-A38A-751FE0DE3A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247D3-AD0F-4B21-B67D-BD8B5091A6F7}" type="datetime1">
              <a:rPr lang="cs-CZ" smtClean="0"/>
              <a:pPr>
                <a:defRPr/>
              </a:pPr>
              <a:t>18.11.2011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8EC1-9DA9-4885-B446-42C6B38C4A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FA07-670F-4A14-9616-7C622650F3E8}" type="datetime1">
              <a:rPr lang="cs-CZ" smtClean="0"/>
              <a:pPr>
                <a:defRPr/>
              </a:pPr>
              <a:t>18.11.2011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9621-4877-4367-B6D4-DA4DEDCBC2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3FE33-5FF4-419F-A93D-E0250EFBF0BE}" type="datetime1">
              <a:rPr lang="cs-CZ" smtClean="0"/>
              <a:pPr>
                <a:defRPr/>
              </a:pPr>
              <a:t>18.11.2011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48B9-F62C-417E-9BA0-B931612EF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A052-CF60-4DB7-A4AB-463C31325EAE}" type="datetime1">
              <a:rPr lang="cs-CZ" smtClean="0"/>
              <a:pPr>
                <a:defRPr/>
              </a:pPr>
              <a:t>18.11.2011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A6EF-2455-46A7-BC0E-51921AF616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5FCD-5FA6-4F78-BBC4-80AF1ADB03B3}" type="datetime1">
              <a:rPr lang="cs-CZ" smtClean="0"/>
              <a:pPr>
                <a:defRPr/>
              </a:pPr>
              <a:t>18.11.2011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47BF-6BFC-42C4-B28F-2988593B8E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E6C64-9525-4219-BA1E-01496C452A44}" type="datetime1">
              <a:rPr lang="cs-CZ" smtClean="0"/>
              <a:pPr>
                <a:defRPr/>
              </a:pPr>
              <a:t>18.11.2011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AED2-0663-49A4-A7A5-44F917658C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02F599C-C0AB-40E1-A155-28E83CD257C2}" type="datetime1">
              <a:rPr lang="cs-CZ" smtClean="0"/>
              <a:pPr>
                <a:defRPr/>
              </a:pPr>
              <a:t>18.11.2011</a:t>
            </a:fld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FD740-F1BD-4F64-B7FF-05832C70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0.jpeg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19.bin"/><Relationship Id="rId4" Type="http://schemas.openxmlformats.org/officeDocument/2006/relationships/image" Target="../media/image4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5.jpeg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0.png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jpeg"/><Relationship Id="rId4" Type="http://schemas.openxmlformats.org/officeDocument/2006/relationships/image" Target="../media/image54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29.xml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Relationship Id="rId9" Type="http://schemas.openxmlformats.org/officeDocument/2006/relationships/image" Target="../media/image70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42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285720" y="-142900"/>
            <a:ext cx="8786874" cy="1857388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6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Elektrický proud</a:t>
            </a:r>
            <a:endParaRPr lang="cs-CZ" dirty="0" smtClean="0"/>
          </a:p>
        </p:txBody>
      </p:sp>
      <p:sp>
        <p:nvSpPr>
          <p:cNvPr id="5125" name="Zástupný symbol pro obsah 7"/>
          <p:cNvSpPr>
            <a:spLocks noGrp="1"/>
          </p:cNvSpPr>
          <p:nvPr>
            <p:ph idx="1"/>
          </p:nvPr>
        </p:nvSpPr>
        <p:spPr>
          <a:xfrm>
            <a:off x="285720" y="1760557"/>
            <a:ext cx="8643938" cy="4454525"/>
          </a:xfrm>
        </p:spPr>
        <p:txBody>
          <a:bodyPr/>
          <a:lstStyle/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Elektrický proud v kovech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Odpor vodiče, Ohmův zákon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err="1" smtClean="0">
                <a:solidFill>
                  <a:srgbClr val="005A9E"/>
                </a:solidFill>
              </a:rPr>
              <a:t>Kirchhoffovy</a:t>
            </a:r>
            <a:r>
              <a:rPr lang="cs-CZ" sz="2800" dirty="0" smtClean="0">
                <a:solidFill>
                  <a:srgbClr val="005A9E"/>
                </a:solidFill>
              </a:rPr>
              <a:t> zákony, Spojování rezistorů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 Práce a výkon elektrického proudu</a:t>
            </a: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Centrum pro virtuální a moderní metody a formy vzdělávání na Obchodní akademii T.G. Masaryka, Kostelec nad Orlicí </a:t>
            </a:r>
          </a:p>
          <a:p>
            <a:pPr algn="ctr">
              <a:buFontTx/>
              <a:buNone/>
            </a:pPr>
            <a:endParaRPr lang="cs-CZ" sz="2400" dirty="0" smtClean="0"/>
          </a:p>
        </p:txBody>
      </p:sp>
      <p:sp>
        <p:nvSpPr>
          <p:cNvPr id="5123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028EA-24B1-4A93-A6BF-07C4EADA47F5}" type="slidenum">
              <a:rPr lang="cs-CZ" smtClean="0"/>
              <a:pPr/>
              <a:t>1</a:t>
            </a:fld>
            <a:endParaRPr lang="cs-CZ" dirty="0" smtClean="0"/>
          </a:p>
        </p:txBody>
      </p:sp>
      <p:pic>
        <p:nvPicPr>
          <p:cNvPr id="6" name="Picture 1" descr="E:\projekt!!!!\logoProjektu%20%C5%99%C3%ADjen[1]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717032"/>
            <a:ext cx="6215106" cy="1393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kovech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Jednoduchý elektrický obvod:</a:t>
            </a:r>
          </a:p>
          <a:p>
            <a:pPr>
              <a:buNone/>
            </a:pPr>
            <a:r>
              <a:rPr lang="cs-CZ" sz="2800" dirty="0" smtClean="0"/>
              <a:t>Ampérmetr – pro měření proudu </a:t>
            </a:r>
          </a:p>
          <a:p>
            <a:pPr>
              <a:buNone/>
            </a:pPr>
            <a:r>
              <a:rPr lang="cs-CZ" sz="2800" dirty="0" smtClean="0"/>
              <a:t>                   – sériové zapojení </a:t>
            </a:r>
          </a:p>
          <a:p>
            <a:pPr>
              <a:buNone/>
            </a:pPr>
            <a:r>
              <a:rPr lang="cs-CZ" sz="2800" dirty="0" smtClean="0"/>
              <a:t>Voltmetr – pro měření el. napětí </a:t>
            </a:r>
          </a:p>
          <a:p>
            <a:pPr>
              <a:buNone/>
            </a:pPr>
            <a:r>
              <a:rPr lang="cs-CZ" sz="2800" dirty="0" smtClean="0"/>
              <a:t>              – paralelní zapojení</a:t>
            </a:r>
          </a:p>
          <a:p>
            <a:pPr>
              <a:buNone/>
            </a:pPr>
            <a:r>
              <a:rPr lang="cs-CZ" sz="2800" dirty="0" smtClean="0"/>
              <a:t> </a:t>
            </a:r>
          </a:p>
          <a:p>
            <a:pPr>
              <a:buNone/>
            </a:pPr>
            <a:endParaRPr lang="cs-CZ" dirty="0" smtClean="0">
              <a:solidFill>
                <a:srgbClr val="E2002B"/>
              </a:solidFill>
            </a:endParaRPr>
          </a:p>
          <a:p>
            <a:pPr>
              <a:buNone/>
            </a:pPr>
            <a:endParaRPr lang="cs-CZ" sz="2800" dirty="0" smtClean="0"/>
          </a:p>
          <a:p>
            <a:pPr marL="273050" indent="-27305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10</a:t>
            </a:fld>
            <a:endParaRPr lang="cs-CZ" dirty="0"/>
          </a:p>
        </p:txBody>
      </p:sp>
      <p:pic>
        <p:nvPicPr>
          <p:cNvPr id="61442" name="Picture 2" descr="C:\Documents and Settings\mat\Dokumenty\Obrázky\n.jpg"/>
          <p:cNvPicPr>
            <a:picLocks noChangeAspect="1" noChangeArrowheads="1"/>
          </p:cNvPicPr>
          <p:nvPr/>
        </p:nvPicPr>
        <p:blipFill>
          <a:blip r:embed="rId3" cstate="print">
            <a:lum bright="-34000" contrast="45000"/>
          </a:blip>
          <a:srcRect/>
          <a:stretch>
            <a:fillRect/>
          </a:stretch>
        </p:blipFill>
        <p:spPr bwMode="auto">
          <a:xfrm>
            <a:off x="5572132" y="1785926"/>
            <a:ext cx="2928958" cy="3214710"/>
          </a:xfrm>
          <a:prstGeom prst="rect">
            <a:avLst/>
          </a:prstGeom>
          <a:noFill/>
        </p:spPr>
      </p:pic>
      <p:pic>
        <p:nvPicPr>
          <p:cNvPr id="61443" name="Picture 3" descr="C:\Documents and Settings\mat\Dokumenty\Obrázky\imagesCA4F0V4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4286256"/>
            <a:ext cx="2286016" cy="2295526"/>
          </a:xfrm>
          <a:prstGeom prst="rect">
            <a:avLst/>
          </a:prstGeom>
          <a:noFill/>
        </p:spPr>
      </p:pic>
      <p:pic>
        <p:nvPicPr>
          <p:cNvPr id="61444" name="Picture 4" descr="C:\Documents and Settings\mat\Dokumenty\Obrázky\imagesCAQ2RTRZ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86050" y="4429132"/>
            <a:ext cx="1928826" cy="2095504"/>
          </a:xfrm>
          <a:prstGeom prst="rect">
            <a:avLst/>
          </a:prstGeom>
          <a:noFill/>
        </p:spPr>
      </p:pic>
      <p:pic>
        <p:nvPicPr>
          <p:cNvPr id="61445" name="Picture 5" descr="C:\Documents and Settings\mat\Dokumenty\Obrázky\imagesCA6JCEW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628" y="5143512"/>
            <a:ext cx="2571768" cy="1562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Odpor vodiče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Vodič klade elektrickému proudu odpor. </a:t>
            </a:r>
          </a:p>
          <a:p>
            <a:pPr marL="0" indent="0">
              <a:buNone/>
            </a:pPr>
            <a:r>
              <a:rPr lang="cs-CZ" sz="2800" dirty="0" smtClean="0"/>
              <a:t>Odpor vodiče charakterizuje fyzikální veličina </a:t>
            </a:r>
            <a:r>
              <a:rPr lang="cs-CZ" sz="2800" dirty="0" smtClean="0">
                <a:solidFill>
                  <a:srgbClr val="00B0F0"/>
                </a:solidFill>
              </a:rPr>
              <a:t>elektrický odpor </a:t>
            </a:r>
            <a:r>
              <a:rPr lang="cs-CZ" sz="2800" dirty="0" smtClean="0">
                <a:solidFill>
                  <a:srgbClr val="FF0000"/>
                </a:solidFill>
              </a:rPr>
              <a:t>R </a:t>
            </a:r>
            <a:r>
              <a:rPr lang="cs-CZ" sz="2800" dirty="0" smtClean="0"/>
              <a:t>(</a:t>
            </a:r>
            <a:r>
              <a:rPr lang="cs-CZ" sz="2800" dirty="0" err="1" smtClean="0"/>
              <a:t>rezistance</a:t>
            </a:r>
            <a:r>
              <a:rPr lang="cs-CZ" sz="2800" dirty="0" smtClean="0"/>
              <a:t>). </a:t>
            </a:r>
          </a:p>
          <a:p>
            <a:pPr marL="0" indent="0">
              <a:buFont typeface="Arial" pitchFamily="34" charset="0"/>
              <a:buChar char="•"/>
            </a:pPr>
            <a:r>
              <a:rPr lang="cs-CZ" sz="2800" dirty="0" smtClean="0"/>
              <a:t> jednotkou elektrického odporu je </a:t>
            </a:r>
            <a:r>
              <a:rPr lang="cs-CZ" sz="2800" dirty="0" smtClean="0">
                <a:solidFill>
                  <a:srgbClr val="00B0F0"/>
                </a:solidFill>
              </a:rPr>
              <a:t>ohm</a:t>
            </a:r>
            <a:r>
              <a:rPr lang="cs-CZ" sz="2800" dirty="0" smtClean="0"/>
              <a:t>, značka </a:t>
            </a:r>
            <a:r>
              <a:rPr lang="cs-CZ" sz="2800" dirty="0" smtClean="0">
                <a:solidFill>
                  <a:srgbClr val="00B0F0"/>
                </a:solidFill>
              </a:rPr>
              <a:t>Ω</a:t>
            </a:r>
          </a:p>
          <a:p>
            <a:pPr marL="0" indent="0">
              <a:buFont typeface="Arial" pitchFamily="34" charset="0"/>
              <a:buChar char="•"/>
            </a:pPr>
            <a:r>
              <a:rPr lang="cs-CZ" sz="2800" dirty="0" smtClean="0"/>
              <a:t> měříme </a:t>
            </a:r>
            <a:r>
              <a:rPr lang="cs-CZ" sz="2800" dirty="0" err="1" smtClean="0"/>
              <a:t>ohmetrem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>
                <a:solidFill>
                  <a:srgbClr val="E2002B"/>
                </a:solidFill>
              </a:rPr>
              <a:t> </a:t>
            </a:r>
          </a:p>
          <a:p>
            <a:pPr>
              <a:buNone/>
            </a:pPr>
            <a:endParaRPr lang="cs-CZ" sz="2800" dirty="0" smtClean="0"/>
          </a:p>
          <a:p>
            <a:pPr marL="273050" indent="-27305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11</a:t>
            </a:fld>
            <a:endParaRPr lang="cs-CZ" dirty="0"/>
          </a:p>
        </p:txBody>
      </p:sp>
      <p:pic>
        <p:nvPicPr>
          <p:cNvPr id="62466" name="Picture 2" descr="C:\Documents and Settings\mat\Dokumenty\Obrázky\ů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3714752"/>
            <a:ext cx="3071834" cy="2786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Odpor vodiče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749636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Závislost elektrického odporu na materiálu vodiče,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délce a průřezu vodiče:</a:t>
            </a:r>
          </a:p>
          <a:p>
            <a:pPr marL="0" indent="0">
              <a:buNone/>
            </a:pPr>
            <a:r>
              <a:rPr lang="cs-CZ" sz="2800" dirty="0" smtClean="0"/>
              <a:t>Platí:</a:t>
            </a:r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r>
              <a:rPr lang="el-GR" sz="2800" dirty="0" smtClean="0"/>
              <a:t>ζ</a:t>
            </a:r>
            <a:r>
              <a:rPr lang="cs-CZ" sz="2800" dirty="0" smtClean="0"/>
              <a:t> = </a:t>
            </a:r>
            <a:r>
              <a:rPr lang="cs-CZ" sz="2800" dirty="0" err="1" smtClean="0"/>
              <a:t>rezistivita</a:t>
            </a:r>
            <a:r>
              <a:rPr lang="cs-CZ" sz="2800" dirty="0" smtClean="0"/>
              <a:t> látky (dříve měrný odpor látky)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cs-CZ" sz="2800" dirty="0" smtClean="0"/>
              <a:t>jednotkou </a:t>
            </a:r>
            <a:r>
              <a:rPr lang="cs-CZ" sz="2800" dirty="0" err="1" smtClean="0"/>
              <a:t>rezistivity</a:t>
            </a:r>
            <a:r>
              <a:rPr lang="cs-CZ" sz="2800" dirty="0" smtClean="0"/>
              <a:t> je </a:t>
            </a:r>
            <a:r>
              <a:rPr lang="cs-CZ" sz="2800" dirty="0" smtClean="0">
                <a:solidFill>
                  <a:srgbClr val="00B0F0"/>
                </a:solidFill>
              </a:rPr>
              <a:t>ohmmetr</a:t>
            </a:r>
            <a:r>
              <a:rPr lang="cs-CZ" sz="2800" dirty="0" smtClean="0"/>
              <a:t>, značka </a:t>
            </a:r>
            <a:r>
              <a:rPr lang="cs-CZ" sz="2800" dirty="0" err="1" smtClean="0">
                <a:solidFill>
                  <a:srgbClr val="00B0F0"/>
                </a:solidFill>
              </a:rPr>
              <a:t>Ω.m</a:t>
            </a:r>
            <a:r>
              <a:rPr lang="cs-CZ" sz="2800" dirty="0" smtClean="0">
                <a:solidFill>
                  <a:srgbClr val="00B0F0"/>
                </a:solidFill>
              </a:rPr>
              <a:t> 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cs-CZ" sz="2800" dirty="0" smtClean="0"/>
              <a:t>nejmenší </a:t>
            </a:r>
            <a:r>
              <a:rPr lang="cs-CZ" sz="2800" dirty="0" err="1" smtClean="0"/>
              <a:t>rezistivitu</a:t>
            </a:r>
            <a:r>
              <a:rPr lang="cs-CZ" sz="2800" dirty="0" smtClean="0"/>
              <a:t> má </a:t>
            </a:r>
            <a:r>
              <a:rPr lang="cs-CZ" sz="2800" dirty="0" smtClean="0"/>
              <a:t>stříbro (                             </a:t>
            </a:r>
            <a:r>
              <a:rPr lang="cs-CZ" sz="2800" dirty="0" smtClean="0"/>
              <a:t>)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 marL="273050" indent="-27305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12</a:t>
            </a:fld>
            <a:endParaRPr lang="cs-CZ" dirty="0"/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1285852" y="2714620"/>
          <a:ext cx="1397000" cy="830262"/>
        </p:xfrm>
        <a:graphic>
          <a:graphicData uri="http://schemas.openxmlformats.org/presentationml/2006/ole">
            <p:oleObj spid="_x0000_s66562" name="Rovnice" r:id="rId4" imgW="545760" imgH="393480" progId="Equation.3">
              <p:embed/>
            </p:oleObj>
          </a:graphicData>
        </a:graphic>
      </p:graphicFrame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5580112" y="4797152"/>
          <a:ext cx="2889250" cy="481013"/>
        </p:xfrm>
        <a:graphic>
          <a:graphicData uri="http://schemas.openxmlformats.org/presentationml/2006/ole">
            <p:oleObj spid="_x0000_s66563" name="Rovnice" r:id="rId5" imgW="11300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06760" cy="4585712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Urči odpor měděného drátu o obsahu průřezu 5 mm</a:t>
            </a:r>
            <a:r>
              <a:rPr lang="cs-CZ" sz="2800" baseline="30000" dirty="0" smtClean="0">
                <a:solidFill>
                  <a:srgbClr val="00001A"/>
                </a:solidFill>
              </a:rPr>
              <a:t>2</a:t>
            </a:r>
            <a:r>
              <a:rPr lang="cs-CZ" sz="2800" dirty="0" smtClean="0">
                <a:solidFill>
                  <a:srgbClr val="00001A"/>
                </a:solidFill>
              </a:rPr>
              <a:t> a délce 3 km.</a:t>
            </a:r>
          </a:p>
          <a:p>
            <a:pPr marL="0" indent="0">
              <a:buNone/>
            </a:pPr>
            <a:r>
              <a:rPr lang="cs-CZ" sz="2800" dirty="0" smtClean="0"/>
              <a:t>(                              )</a:t>
            </a:r>
          </a:p>
          <a:p>
            <a:pPr marL="0" indent="0">
              <a:buNone/>
            </a:pPr>
            <a:endParaRPr lang="cs-CZ" b="1" dirty="0" smtClean="0">
              <a:solidFill>
                <a:srgbClr val="FF0066"/>
              </a:solidFill>
            </a:endParaRPr>
          </a:p>
          <a:p>
            <a:pPr marL="273050" indent="-273050">
              <a:buNone/>
            </a:pPr>
            <a:endParaRPr lang="cs-CZ" b="1" dirty="0" smtClean="0">
              <a:solidFill>
                <a:srgbClr val="FF0066"/>
              </a:solidFill>
            </a:endParaRPr>
          </a:p>
          <a:p>
            <a:pPr marL="273050" indent="-273050">
              <a:buNone/>
            </a:pPr>
            <a:endParaRPr lang="cs-CZ" b="1" dirty="0" smtClean="0">
              <a:solidFill>
                <a:srgbClr val="FF0066"/>
              </a:solidFill>
            </a:endParaRPr>
          </a:p>
          <a:p>
            <a:pPr marL="273050" indent="-273050">
              <a:buNone/>
            </a:pPr>
            <a:endParaRPr lang="cs-CZ" b="1" dirty="0" smtClean="0">
              <a:solidFill>
                <a:srgbClr val="FF0066"/>
              </a:solidFill>
            </a:endParaRPr>
          </a:p>
          <a:p>
            <a:pPr marL="273050" indent="-273050">
              <a:buNone/>
            </a:pPr>
            <a:r>
              <a:rPr lang="cs-CZ" b="1" dirty="0" smtClean="0">
                <a:solidFill>
                  <a:srgbClr val="FF0066"/>
                </a:solidFill>
              </a:rPr>
              <a:t>Řešení:</a:t>
            </a:r>
            <a:r>
              <a:rPr lang="cs-CZ" sz="2800" dirty="0" smtClean="0">
                <a:solidFill>
                  <a:srgbClr val="000050"/>
                </a:solidFill>
              </a:rPr>
              <a:t>10 </a:t>
            </a:r>
            <a:r>
              <a:rPr lang="el-GR" sz="2800" dirty="0" smtClean="0">
                <a:solidFill>
                  <a:srgbClr val="000050"/>
                </a:solidFill>
              </a:rPr>
              <a:t>Ω</a:t>
            </a:r>
            <a:endParaRPr lang="cs-CZ" sz="2800" dirty="0">
              <a:solidFill>
                <a:srgbClr val="00005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85918" y="5643578"/>
            <a:ext cx="928694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571472" y="2708920"/>
          <a:ext cx="2857500" cy="481013"/>
        </p:xfrm>
        <a:graphic>
          <a:graphicData uri="http://schemas.openxmlformats.org/presentationml/2006/ole">
            <p:oleObj spid="_x0000_s64514" name="Rovnice" r:id="rId4" imgW="1117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Odpor vodiče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749636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Závislost elektrického odporu na teplotě:</a:t>
            </a:r>
          </a:p>
          <a:p>
            <a:pPr marL="0" indent="0">
              <a:buNone/>
            </a:pPr>
            <a:r>
              <a:rPr lang="cs-CZ" sz="2800" dirty="0" smtClean="0"/>
              <a:t>Platí:</a:t>
            </a:r>
          </a:p>
          <a:p>
            <a:pPr marL="273050" indent="-273050">
              <a:buNone/>
            </a:pPr>
            <a:r>
              <a:rPr lang="cs-CZ" sz="2800" dirty="0" smtClean="0"/>
              <a:t>R = odpor při teplotě t</a:t>
            </a:r>
          </a:p>
          <a:p>
            <a:pPr marL="273050" indent="-273050">
              <a:buNone/>
            </a:pPr>
            <a:r>
              <a:rPr lang="cs-CZ" sz="2800" dirty="0" smtClean="0"/>
              <a:t>R</a:t>
            </a:r>
            <a:r>
              <a:rPr lang="cs-CZ" sz="2800" baseline="-25000" dirty="0" smtClean="0"/>
              <a:t>0</a:t>
            </a:r>
            <a:r>
              <a:rPr lang="cs-CZ" sz="2800" dirty="0" smtClean="0"/>
              <a:t> = odpor při teplotě t</a:t>
            </a:r>
            <a:r>
              <a:rPr lang="cs-CZ" sz="2800" baseline="-25000" dirty="0" smtClean="0"/>
              <a:t>0</a:t>
            </a:r>
          </a:p>
          <a:p>
            <a:pPr marL="273050" indent="-273050">
              <a:buNone/>
            </a:pPr>
            <a:r>
              <a:rPr lang="el-GR" sz="2800" dirty="0" smtClean="0"/>
              <a:t>α</a:t>
            </a:r>
            <a:r>
              <a:rPr lang="cs-CZ" sz="2800" dirty="0" smtClean="0"/>
              <a:t> = teplotní součinitel odporu,</a:t>
            </a:r>
          </a:p>
          <a:p>
            <a:pPr marL="273050" indent="-273050">
              <a:buNone/>
              <a:tabLst>
                <a:tab pos="903288" algn="l"/>
              </a:tabLst>
            </a:pPr>
            <a:r>
              <a:rPr lang="cs-CZ" sz="2800" dirty="0" smtClean="0"/>
              <a:t>Platí: </a:t>
            </a:r>
            <a:r>
              <a:rPr lang="cs-CZ" sz="2800" dirty="0" smtClean="0">
                <a:solidFill>
                  <a:srgbClr val="00B0F0"/>
                </a:solidFill>
              </a:rPr>
              <a:t>pro většinu kovů </a:t>
            </a:r>
            <a:r>
              <a:rPr lang="el-GR" sz="2800" dirty="0" smtClean="0">
                <a:solidFill>
                  <a:srgbClr val="FF0000"/>
                </a:solidFill>
              </a:rPr>
              <a:t>α&gt;</a:t>
            </a:r>
            <a:r>
              <a:rPr lang="cs-CZ" sz="2800" dirty="0" smtClean="0">
                <a:solidFill>
                  <a:srgbClr val="FF0000"/>
                </a:solidFill>
              </a:rPr>
              <a:t>0             </a:t>
            </a:r>
            <a:r>
              <a:rPr lang="cs-CZ" sz="2800" dirty="0" smtClean="0"/>
              <a:t>s rostoucí teplotou 	se jejich odpor </a:t>
            </a:r>
            <a:r>
              <a:rPr lang="cs-CZ" sz="2800" dirty="0" smtClean="0">
                <a:solidFill>
                  <a:srgbClr val="00B0F0"/>
                </a:solidFill>
              </a:rPr>
              <a:t>zvětšuje</a:t>
            </a:r>
          </a:p>
          <a:p>
            <a:pPr marL="273050" indent="-273050">
              <a:buNone/>
            </a:pPr>
            <a:r>
              <a:rPr lang="cs-CZ" sz="2800" dirty="0" smtClean="0"/>
              <a:t> 		</a:t>
            </a:r>
            <a:r>
              <a:rPr lang="cs-CZ" sz="2800" dirty="0" smtClean="0">
                <a:solidFill>
                  <a:srgbClr val="00B0F0"/>
                </a:solidFill>
              </a:rPr>
              <a:t>pro některé </a:t>
            </a:r>
            <a:r>
              <a:rPr lang="cs-CZ" sz="2800" dirty="0" smtClean="0">
                <a:solidFill>
                  <a:srgbClr val="00B0F0"/>
                </a:solidFill>
              </a:rPr>
              <a:t>látky </a:t>
            </a:r>
            <a:r>
              <a:rPr lang="cs-CZ" sz="2800" dirty="0" smtClean="0"/>
              <a:t>(</a:t>
            </a:r>
            <a:r>
              <a:rPr lang="cs-CZ" sz="2800" dirty="0" smtClean="0"/>
              <a:t>uhlík) </a:t>
            </a:r>
            <a:r>
              <a:rPr lang="el-GR" sz="2800" dirty="0" smtClean="0">
                <a:solidFill>
                  <a:srgbClr val="FF0000"/>
                </a:solidFill>
              </a:rPr>
              <a:t>α&lt;</a:t>
            </a:r>
            <a:r>
              <a:rPr lang="cs-CZ" sz="2800" dirty="0" smtClean="0">
                <a:solidFill>
                  <a:srgbClr val="FF0000"/>
                </a:solidFill>
              </a:rPr>
              <a:t>0             </a:t>
            </a:r>
            <a:r>
              <a:rPr lang="cs-CZ" sz="2800" dirty="0" smtClean="0"/>
              <a:t>s rostoucí 	teplotou se jejich odpor  </a:t>
            </a:r>
            <a:r>
              <a:rPr lang="cs-CZ" sz="2800" dirty="0" smtClean="0">
                <a:solidFill>
                  <a:srgbClr val="00B0F0"/>
                </a:solidFill>
              </a:rPr>
              <a:t>zmenšuje</a:t>
            </a:r>
          </a:p>
          <a:p>
            <a:pPr>
              <a:buNone/>
            </a:pPr>
            <a:endParaRPr lang="cs-CZ" sz="2800" dirty="0" smtClean="0"/>
          </a:p>
          <a:p>
            <a:pPr marL="273050" indent="-27305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14</a:t>
            </a:fld>
            <a:endParaRPr lang="cs-CZ" dirty="0"/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1357290" y="2285992"/>
          <a:ext cx="2533650" cy="482600"/>
        </p:xfrm>
        <a:graphic>
          <a:graphicData uri="http://schemas.openxmlformats.org/presentationml/2006/ole">
            <p:oleObj spid="_x0000_s72706" name="Rovnice" r:id="rId4" imgW="990360" imgH="228600" progId="Equation.3">
              <p:embed/>
            </p:oleObj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/>
        </p:nvGraphicFramePr>
        <p:xfrm>
          <a:off x="5000628" y="3786190"/>
          <a:ext cx="617537" cy="455613"/>
        </p:xfrm>
        <a:graphic>
          <a:graphicData uri="http://schemas.openxmlformats.org/presentationml/2006/ole">
            <p:oleObj spid="_x0000_s72708" name="Rovnice" r:id="rId5" imgW="241200" imgH="215640" progId="Equation.3">
              <p:embed/>
            </p:oleObj>
          </a:graphicData>
        </a:graphic>
      </p:graphicFrame>
      <p:sp>
        <p:nvSpPr>
          <p:cNvPr id="8" name="Šipka doprava 7"/>
          <p:cNvSpPr/>
          <p:nvPr/>
        </p:nvSpPr>
        <p:spPr>
          <a:xfrm>
            <a:off x="5796136" y="5229200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4714876" y="428625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Odpor vodiče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Velmi malou hodnotu </a:t>
            </a:r>
            <a:r>
              <a:rPr lang="cs-CZ" sz="2800" dirty="0" smtClean="0"/>
              <a:t>součinitele </a:t>
            </a:r>
            <a:r>
              <a:rPr lang="cs-CZ" sz="2800" dirty="0" smtClean="0">
                <a:solidFill>
                  <a:srgbClr val="FF0000"/>
                </a:solidFill>
              </a:rPr>
              <a:t>α</a:t>
            </a:r>
            <a:r>
              <a:rPr lang="cs-CZ" sz="2800" dirty="0" smtClean="0"/>
              <a:t> má slitina kovů konstantan               pro výrobu odporové spirály tepelných spotřebičů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  <a:tabLst>
                <a:tab pos="1971675" algn="l"/>
              </a:tabLst>
            </a:pPr>
            <a:r>
              <a:rPr lang="cs-CZ" sz="2800" dirty="0" smtClean="0"/>
              <a:t>Součástky:</a:t>
            </a:r>
          </a:p>
          <a:p>
            <a:pPr marL="0" indent="273050">
              <a:buFont typeface="Arial" pitchFamily="34" charset="0"/>
              <a:buChar char="•"/>
              <a:tabLst>
                <a:tab pos="1971675" algn="l"/>
              </a:tabLst>
            </a:pPr>
            <a:r>
              <a:rPr lang="cs-CZ" sz="2800" dirty="0" smtClean="0"/>
              <a:t> s pevně stanoveným odporem = </a:t>
            </a:r>
            <a:r>
              <a:rPr lang="cs-CZ" sz="2800" dirty="0" smtClean="0">
                <a:solidFill>
                  <a:srgbClr val="00B0F0"/>
                </a:solidFill>
              </a:rPr>
              <a:t>rezistory</a:t>
            </a:r>
          </a:p>
          <a:p>
            <a:pPr marL="273050" indent="-273050"/>
            <a:r>
              <a:rPr lang="cs-CZ" sz="2800" dirty="0" smtClean="0"/>
              <a:t> s proměnným odporem =</a:t>
            </a:r>
            <a:r>
              <a:rPr lang="cs-CZ" sz="2800" dirty="0" smtClean="0">
                <a:solidFill>
                  <a:srgbClr val="00B0F0"/>
                </a:solidFill>
              </a:rPr>
              <a:t> reostaty</a:t>
            </a:r>
          </a:p>
          <a:p>
            <a:pPr>
              <a:buNone/>
            </a:pPr>
            <a:r>
              <a:rPr lang="cs-CZ" sz="2800" dirty="0" smtClean="0"/>
              <a:t> </a:t>
            </a: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None/>
            </a:pPr>
            <a:endParaRPr lang="cs-CZ" sz="2800" dirty="0" smtClean="0"/>
          </a:p>
          <a:p>
            <a:pPr marL="273050" indent="-27305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2357422" y="214311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5779" name="Picture 3" descr="C:\Documents and Settings\mat\Dokumenty\Obrázky\o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2714620"/>
            <a:ext cx="2286016" cy="1357322"/>
          </a:xfrm>
          <a:prstGeom prst="rect">
            <a:avLst/>
          </a:prstGeom>
          <a:noFill/>
        </p:spPr>
      </p:pic>
      <p:pic>
        <p:nvPicPr>
          <p:cNvPr id="75780" name="Picture 4" descr="C:\Documents and Settings\mat\Dokumenty\Obrázky\imagesCAHTTDC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5214950"/>
            <a:ext cx="2819402" cy="1285884"/>
          </a:xfrm>
          <a:prstGeom prst="rect">
            <a:avLst/>
          </a:prstGeom>
          <a:noFill/>
        </p:spPr>
      </p:pic>
      <p:pic>
        <p:nvPicPr>
          <p:cNvPr id="75781" name="Picture 5" descr="C:\Documents and Settings\mat\Dokumenty\Obrázky\image00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3306" y="5143512"/>
            <a:ext cx="3143272" cy="1571660"/>
          </a:xfrm>
          <a:prstGeom prst="rect">
            <a:avLst/>
          </a:prstGeom>
          <a:noFill/>
        </p:spPr>
      </p:pic>
      <p:pic>
        <p:nvPicPr>
          <p:cNvPr id="75782" name="Picture 6" descr="C:\Documents and Settings\mat\Dokumenty\Obrázky\v.bmp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58082" y="3929066"/>
            <a:ext cx="1071570" cy="600075"/>
          </a:xfrm>
          <a:prstGeom prst="rect">
            <a:avLst/>
          </a:prstGeom>
          <a:noFill/>
        </p:spPr>
      </p:pic>
      <p:pic>
        <p:nvPicPr>
          <p:cNvPr id="75783" name="Picture 7" descr="C:\Documents and Settings\mat\Dokumenty\Obrázky\uv.bmp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72198" y="4572008"/>
            <a:ext cx="1571636" cy="49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Ohmův zákon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372476" cy="4597401"/>
          </a:xfrm>
        </p:spPr>
        <p:txBody>
          <a:bodyPr/>
          <a:lstStyle/>
          <a:p>
            <a:pPr>
              <a:buNone/>
            </a:pPr>
            <a:r>
              <a:rPr lang="cs-CZ" sz="2800" u="sng" dirty="0" smtClean="0">
                <a:solidFill>
                  <a:srgbClr val="FF0000"/>
                </a:solidFill>
              </a:rPr>
              <a:t>Ohmův zákon pro část obvodu: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i="1" dirty="0" smtClean="0">
                <a:solidFill>
                  <a:srgbClr val="00B0F0"/>
                </a:solidFill>
              </a:rPr>
              <a:t>Proud I procházející rezistorem o odporu R je přímo úměrný napětí U na rezistoru.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Platí:</a:t>
            </a:r>
          </a:p>
          <a:p>
            <a:pPr marL="177800" indent="-177800">
              <a:buNone/>
            </a:pPr>
            <a:r>
              <a:rPr lang="cs-CZ" sz="2800" dirty="0" smtClean="0"/>
              <a:t>odpor R = konstanta</a:t>
            </a:r>
          </a:p>
          <a:p>
            <a:pPr marL="177800" indent="-177800">
              <a:buNone/>
            </a:pPr>
            <a:endParaRPr lang="cs-CZ" sz="2800" dirty="0" smtClean="0"/>
          </a:p>
          <a:p>
            <a:pPr marL="273050" indent="-273050">
              <a:buNone/>
            </a:pPr>
            <a:r>
              <a:rPr lang="cs-CZ" sz="2800" dirty="0" smtClean="0"/>
              <a:t>                   elektrická vodivost</a:t>
            </a:r>
          </a:p>
          <a:p>
            <a:pPr marL="273050" indent="-273050">
              <a:buNone/>
            </a:pPr>
            <a:r>
              <a:rPr lang="cs-CZ" sz="2800" dirty="0" smtClean="0"/>
              <a:t>          	jednotkou siemens, značka S</a:t>
            </a:r>
          </a:p>
          <a:p>
            <a:pPr>
              <a:buNone/>
            </a:pPr>
            <a:r>
              <a:rPr lang="cs-CZ" sz="2800" dirty="0" smtClean="0"/>
              <a:t> </a:t>
            </a:r>
          </a:p>
          <a:p>
            <a:pPr>
              <a:buNone/>
            </a:pPr>
            <a:r>
              <a:rPr lang="cs-CZ" sz="2800" dirty="0" smtClean="0"/>
              <a:t> </a:t>
            </a: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None/>
            </a:pPr>
            <a:endParaRPr lang="cs-CZ" sz="2800" dirty="0" smtClean="0"/>
          </a:p>
          <a:p>
            <a:pPr marL="273050" indent="-27305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16</a:t>
            </a:fld>
            <a:endParaRPr lang="cs-CZ" dirty="0"/>
          </a:p>
        </p:txBody>
      </p:sp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1357290" y="3357562"/>
          <a:ext cx="1397000" cy="830263"/>
        </p:xfrm>
        <a:graphic>
          <a:graphicData uri="http://schemas.openxmlformats.org/presentationml/2006/ole">
            <p:oleObj spid="_x0000_s76802" name="Rovnice" r:id="rId4" imgW="545760" imgH="393480" progId="Equation.3">
              <p:embed/>
            </p:oleObj>
          </a:graphicData>
        </a:graphic>
      </p:graphicFrame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642910" y="5286388"/>
          <a:ext cx="1357322" cy="830262"/>
        </p:xfrm>
        <a:graphic>
          <a:graphicData uri="http://schemas.openxmlformats.org/presentationml/2006/ole">
            <p:oleObj spid="_x0000_s76803" name="Rovnice" r:id="rId5" imgW="4442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Ohmův zákon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372476" cy="4597401"/>
          </a:xfrm>
        </p:spPr>
        <p:txBody>
          <a:bodyPr/>
          <a:lstStyle/>
          <a:p>
            <a:pPr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Platí:</a:t>
            </a:r>
          </a:p>
          <a:p>
            <a:pPr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Definice jednotky elektrického odporu: </a:t>
            </a:r>
          </a:p>
          <a:p>
            <a:pPr marL="0" indent="0">
              <a:buNone/>
            </a:pPr>
            <a:r>
              <a:rPr lang="cs-CZ" sz="2800" i="1" dirty="0" smtClean="0">
                <a:solidFill>
                  <a:srgbClr val="00B0F0"/>
                </a:solidFill>
              </a:rPr>
              <a:t>Vodič má elektrický odpor 1 Ω, jestliže při napětí 1 V jím prochází proud 1 A.</a:t>
            </a:r>
          </a:p>
          <a:p>
            <a:pPr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sz="2800" dirty="0" smtClean="0"/>
          </a:p>
          <a:p>
            <a:pPr marL="273050" indent="-27305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2786050" y="2357430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1285852" y="2071678"/>
          <a:ext cx="1169987" cy="830262"/>
        </p:xfrm>
        <a:graphic>
          <a:graphicData uri="http://schemas.openxmlformats.org/presentationml/2006/ole">
            <p:oleObj spid="_x0000_s77826" name="Rovnice" r:id="rId4" imgW="457200" imgH="393480" progId="Equation.3">
              <p:embed/>
            </p:oleObj>
          </a:graphicData>
        </a:graphic>
      </p:graphicFrame>
      <p:graphicFrame>
        <p:nvGraphicFramePr>
          <p:cNvPr id="77829" name="Object 5"/>
          <p:cNvGraphicFramePr>
            <a:graphicFrameLocks noChangeAspect="1"/>
          </p:cNvGraphicFramePr>
          <p:nvPr/>
        </p:nvGraphicFramePr>
        <p:xfrm>
          <a:off x="4000496" y="2071678"/>
          <a:ext cx="2000264" cy="830262"/>
        </p:xfrm>
        <a:graphic>
          <a:graphicData uri="http://schemas.openxmlformats.org/presentationml/2006/ole">
            <p:oleObj spid="_x0000_s77829" name="Rovnice" r:id="rId5" imgW="5587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Ohmův zákon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372476" cy="4597401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Voltampérová charakteristika rezistoru:</a:t>
            </a: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None/>
            </a:pPr>
            <a:endParaRPr lang="cs-CZ" sz="2800" dirty="0" smtClean="0"/>
          </a:p>
          <a:p>
            <a:pPr marL="273050" indent="-27305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18</a:t>
            </a:fld>
            <a:endParaRPr lang="cs-CZ" dirty="0"/>
          </a:p>
        </p:txBody>
      </p:sp>
      <p:pic>
        <p:nvPicPr>
          <p:cNvPr id="79873" name="Picture 1" descr="C:\Documents and Settings\mat\Dokumenty\Obrázky\imagesCA6P1CAC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lum bright="-33000" contrast="73000"/>
          </a:blip>
          <a:srcRect/>
          <a:stretch>
            <a:fillRect/>
          </a:stretch>
        </p:blipFill>
        <p:spPr bwMode="auto">
          <a:xfrm>
            <a:off x="1142976" y="2564904"/>
            <a:ext cx="6000792" cy="3786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Ohmův zákon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372476" cy="4597401"/>
          </a:xfrm>
        </p:spPr>
        <p:txBody>
          <a:bodyPr/>
          <a:lstStyle/>
          <a:p>
            <a:pPr>
              <a:buNone/>
            </a:pPr>
            <a:r>
              <a:rPr lang="cs-CZ" sz="2800" u="sng" dirty="0" smtClean="0">
                <a:solidFill>
                  <a:srgbClr val="FF0000"/>
                </a:solidFill>
              </a:rPr>
              <a:t>Ohmův zákon pro celý obvod:</a:t>
            </a:r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 smtClean="0"/>
              <a:t>Napětí nezatíženého zdroje (napětí zdroje</a:t>
            </a:r>
          </a:p>
          <a:p>
            <a:pPr>
              <a:buNone/>
            </a:pPr>
            <a:r>
              <a:rPr lang="cs-CZ" sz="2800" dirty="0" smtClean="0"/>
              <a:t>naprázdno) = </a:t>
            </a:r>
            <a:r>
              <a:rPr lang="cs-CZ" sz="2800" dirty="0" smtClean="0">
                <a:solidFill>
                  <a:srgbClr val="00B0F0"/>
                </a:solidFill>
              </a:rPr>
              <a:t>elektromotorické napětí </a:t>
            </a:r>
            <a:r>
              <a:rPr lang="cs-CZ" sz="2800" dirty="0" err="1" smtClean="0">
                <a:solidFill>
                  <a:srgbClr val="00B0F0"/>
                </a:solidFill>
              </a:rPr>
              <a:t>U</a:t>
            </a:r>
            <a:r>
              <a:rPr lang="cs-CZ" sz="2800" baseline="-25000" dirty="0" err="1" smtClean="0">
                <a:solidFill>
                  <a:srgbClr val="00B0F0"/>
                </a:solidFill>
              </a:rPr>
              <a:t>e</a:t>
            </a:r>
            <a:endParaRPr lang="cs-CZ" sz="28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Napětí zatíženého zdroje = </a:t>
            </a:r>
            <a:r>
              <a:rPr lang="cs-CZ" sz="2800" dirty="0" smtClean="0">
                <a:solidFill>
                  <a:srgbClr val="00B0F0"/>
                </a:solidFill>
              </a:rPr>
              <a:t>svorkové napětí                           </a:t>
            </a:r>
            <a:r>
              <a:rPr lang="cs-CZ" sz="2800" dirty="0" smtClean="0"/>
              <a:t>zdroje </a:t>
            </a:r>
            <a:r>
              <a:rPr lang="cs-CZ" sz="2800" dirty="0" smtClean="0">
                <a:solidFill>
                  <a:srgbClr val="00B0F0"/>
                </a:solidFill>
              </a:rPr>
              <a:t>U</a:t>
            </a:r>
            <a:r>
              <a:rPr lang="cs-CZ" sz="2800" dirty="0" smtClean="0"/>
              <a:t>.</a:t>
            </a: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R</a:t>
            </a:r>
            <a:r>
              <a:rPr lang="cs-CZ" sz="2800" baseline="-25000" dirty="0" smtClean="0"/>
              <a:t>i</a:t>
            </a:r>
            <a:r>
              <a:rPr lang="cs-CZ" sz="2800" dirty="0" smtClean="0"/>
              <a:t> = vnitřní odpor zdroje</a:t>
            </a:r>
          </a:p>
          <a:p>
            <a:pPr marL="0" indent="0">
              <a:buNone/>
            </a:pPr>
            <a:r>
              <a:rPr lang="cs-CZ" sz="2800" dirty="0" smtClean="0"/>
              <a:t>      (odpor zdroje napětí)</a:t>
            </a:r>
          </a:p>
          <a:p>
            <a:pPr marL="0" indent="0">
              <a:buNone/>
            </a:pPr>
            <a:r>
              <a:rPr lang="cs-CZ" sz="2800" dirty="0" smtClean="0"/>
              <a:t>Platí: U &lt; </a:t>
            </a:r>
            <a:r>
              <a:rPr lang="cs-CZ" sz="2800" dirty="0" err="1" smtClean="0"/>
              <a:t>U</a:t>
            </a:r>
            <a:r>
              <a:rPr lang="cs-CZ" sz="2800" baseline="-25000" dirty="0" err="1" smtClean="0"/>
              <a:t>e</a:t>
            </a:r>
            <a:endParaRPr lang="cs-CZ" sz="2800" dirty="0" smtClean="0"/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None/>
            </a:pPr>
            <a:endParaRPr lang="cs-CZ" sz="2800" dirty="0" smtClean="0"/>
          </a:p>
          <a:p>
            <a:pPr marL="273050" indent="-27305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19</a:t>
            </a:fld>
            <a:endParaRPr lang="cs-CZ" dirty="0"/>
          </a:p>
        </p:txBody>
      </p:sp>
      <p:pic>
        <p:nvPicPr>
          <p:cNvPr id="82948" name="Picture 4" descr="C:\Documents and Settings\mat\Dokumenty\Obrázky\imagesCAYL2UA5.jpg"/>
          <p:cNvPicPr>
            <a:picLocks noChangeAspect="1" noChangeArrowheads="1"/>
          </p:cNvPicPr>
          <p:nvPr/>
        </p:nvPicPr>
        <p:blipFill>
          <a:blip r:embed="rId3" cstate="print">
            <a:lum bright="-36000" contrast="71000"/>
          </a:blip>
          <a:srcRect/>
          <a:stretch>
            <a:fillRect/>
          </a:stretch>
        </p:blipFill>
        <p:spPr bwMode="auto">
          <a:xfrm>
            <a:off x="4429124" y="3857628"/>
            <a:ext cx="3286148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kovech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229600" cy="4525963"/>
          </a:xfrm>
        </p:spPr>
        <p:txBody>
          <a:bodyPr/>
          <a:lstStyle/>
          <a:p>
            <a:pPr marL="0" indent="0">
              <a:buNone/>
              <a:tabLst>
                <a:tab pos="3316288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Elektrický proud </a:t>
            </a:r>
            <a:r>
              <a:rPr lang="cs-CZ" sz="2800" dirty="0" smtClean="0"/>
              <a:t>= usměrněný pohyb částic 	s elektrickým </a:t>
            </a:r>
            <a:r>
              <a:rPr lang="cs-CZ" sz="2800" dirty="0" smtClean="0"/>
              <a:t>nábojem</a:t>
            </a:r>
          </a:p>
          <a:p>
            <a:pPr marL="0" indent="0">
              <a:buNone/>
              <a:tabLst>
                <a:tab pos="3316288" algn="l"/>
              </a:tabLst>
            </a:pPr>
            <a:endParaRPr lang="cs-CZ" sz="2800" dirty="0" smtClean="0"/>
          </a:p>
          <a:p>
            <a:pPr lvl="0">
              <a:buClr>
                <a:schemeClr val="tx1"/>
              </a:buClr>
            </a:pPr>
            <a:r>
              <a:rPr lang="cs-CZ" sz="2800" dirty="0" smtClean="0">
                <a:solidFill>
                  <a:srgbClr val="00B0F0"/>
                </a:solidFill>
              </a:rPr>
              <a:t>v kovech </a:t>
            </a:r>
            <a:r>
              <a:rPr lang="cs-CZ" sz="2800" dirty="0" smtClean="0"/>
              <a:t>= usměrněný pohyb volných elektronů</a:t>
            </a:r>
          </a:p>
          <a:p>
            <a:pPr lvl="0">
              <a:buClr>
                <a:schemeClr val="tx1"/>
              </a:buClr>
            </a:pPr>
            <a:r>
              <a:rPr lang="cs-CZ" sz="2800" dirty="0" smtClean="0">
                <a:solidFill>
                  <a:srgbClr val="00B0F0"/>
                </a:solidFill>
              </a:rPr>
              <a:t>ve vodivých kapalinách a ionizovaných  plynech  </a:t>
            </a:r>
            <a:r>
              <a:rPr lang="cs-CZ" sz="2800" dirty="0" smtClean="0"/>
              <a:t>= usměrněný pohyb kladných a záporných iontů</a:t>
            </a:r>
            <a:r>
              <a:rPr lang="cs-CZ" sz="2800" u="sng" dirty="0" smtClean="0"/>
              <a:t> </a:t>
            </a: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</a:t>
            </a:fld>
            <a:endParaRPr lang="cs-CZ" dirty="0"/>
          </a:p>
        </p:txBody>
      </p:sp>
      <p:pic>
        <p:nvPicPr>
          <p:cNvPr id="7169" name="Picture 1" descr="C:\Documents and Settings\mat\Dokumenty\Obrázky\1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5000636"/>
            <a:ext cx="2143140" cy="1714512"/>
          </a:xfrm>
          <a:prstGeom prst="rect">
            <a:avLst/>
          </a:prstGeom>
          <a:noFill/>
        </p:spPr>
      </p:pic>
      <p:pic>
        <p:nvPicPr>
          <p:cNvPr id="7170" name="Picture 2" descr="C:\Documents and Settings\mat\Dokumenty\Obrázky\1-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5000636"/>
            <a:ext cx="2500330" cy="1546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Ohmův zákon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372476" cy="4597401"/>
          </a:xfrm>
        </p:spPr>
        <p:txBody>
          <a:bodyPr/>
          <a:lstStyle/>
          <a:p>
            <a:pPr>
              <a:buNone/>
            </a:pPr>
            <a:endParaRPr lang="cs-CZ" sz="1400" i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cs-CZ" sz="2800" i="1" dirty="0" smtClean="0">
                <a:solidFill>
                  <a:srgbClr val="00B0F0"/>
                </a:solidFill>
              </a:rPr>
              <a:t>Ohmův </a:t>
            </a:r>
            <a:r>
              <a:rPr lang="cs-CZ" sz="2800" i="1" dirty="0" smtClean="0">
                <a:solidFill>
                  <a:srgbClr val="00B0F0"/>
                </a:solidFill>
              </a:rPr>
              <a:t>zákon pro celý obvod</a:t>
            </a:r>
            <a:r>
              <a:rPr lang="cs-CZ" sz="2800" dirty="0" smtClean="0">
                <a:solidFill>
                  <a:srgbClr val="00B0F0"/>
                </a:solidFill>
              </a:rPr>
              <a:t>:</a:t>
            </a:r>
          </a:p>
          <a:p>
            <a:pPr>
              <a:buNone/>
            </a:pPr>
            <a:endParaRPr lang="cs-CZ" sz="1400" dirty="0" smtClean="0">
              <a:solidFill>
                <a:srgbClr val="00001A"/>
              </a:solidFill>
            </a:endParaRPr>
          </a:p>
          <a:p>
            <a:pPr marL="712788" indent="-712788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R</a:t>
            </a:r>
            <a:r>
              <a:rPr lang="cs-CZ" sz="2800" i="1" dirty="0" smtClean="0">
                <a:solidFill>
                  <a:srgbClr val="00001A"/>
                </a:solidFill>
              </a:rPr>
              <a:t> = </a:t>
            </a:r>
            <a:r>
              <a:rPr lang="cs-CZ" sz="2800" dirty="0" smtClean="0">
                <a:solidFill>
                  <a:srgbClr val="00001A"/>
                </a:solidFill>
              </a:rPr>
              <a:t>odpor elektrického spotřebiče, spojovacích vodičů a spínače</a:t>
            </a:r>
          </a:p>
          <a:p>
            <a:pPr marL="712788" indent="-712788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R</a:t>
            </a:r>
            <a:r>
              <a:rPr lang="cs-CZ" sz="2800" baseline="-25000" dirty="0" smtClean="0">
                <a:solidFill>
                  <a:srgbClr val="00001A"/>
                </a:solidFill>
              </a:rPr>
              <a:t>i </a:t>
            </a:r>
            <a:r>
              <a:rPr lang="cs-CZ" sz="2800" dirty="0" smtClean="0">
                <a:solidFill>
                  <a:srgbClr val="00001A"/>
                </a:solidFill>
              </a:rPr>
              <a:t> = vnitřní odpor zdroje</a:t>
            </a:r>
          </a:p>
          <a:p>
            <a:pPr marL="712788" indent="-712788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R + R</a:t>
            </a:r>
            <a:r>
              <a:rPr lang="cs-CZ" sz="2800" baseline="-25000" dirty="0" smtClean="0">
                <a:solidFill>
                  <a:srgbClr val="00001A"/>
                </a:solidFill>
              </a:rPr>
              <a:t>i  </a:t>
            </a:r>
            <a:r>
              <a:rPr lang="cs-CZ" sz="2800" dirty="0" smtClean="0">
                <a:solidFill>
                  <a:srgbClr val="00001A"/>
                </a:solidFill>
              </a:rPr>
              <a:t>= celkový odpor uzavřeného obvodu</a:t>
            </a:r>
          </a:p>
          <a:p>
            <a:pPr marL="0" indent="0">
              <a:buNone/>
            </a:pPr>
            <a:r>
              <a:rPr lang="cs-CZ" sz="2800" i="1" dirty="0" smtClean="0">
                <a:solidFill>
                  <a:srgbClr val="00001A"/>
                </a:solidFill>
              </a:rPr>
              <a:t>Svorkové napětí U je menší než elektromotorické napětí </a:t>
            </a:r>
            <a:r>
              <a:rPr lang="cs-CZ" sz="2800" i="1" dirty="0" err="1" smtClean="0">
                <a:solidFill>
                  <a:srgbClr val="00001A"/>
                </a:solidFill>
              </a:rPr>
              <a:t>U</a:t>
            </a:r>
            <a:r>
              <a:rPr lang="cs-CZ" sz="2800" i="1" baseline="-25000" dirty="0" err="1" smtClean="0">
                <a:solidFill>
                  <a:srgbClr val="00001A"/>
                </a:solidFill>
              </a:rPr>
              <a:t>e</a:t>
            </a:r>
            <a:r>
              <a:rPr lang="cs-CZ" sz="2800" i="1" dirty="0" smtClean="0">
                <a:solidFill>
                  <a:srgbClr val="00001A"/>
                </a:solidFill>
              </a:rPr>
              <a:t> o napětí </a:t>
            </a:r>
            <a:r>
              <a:rPr lang="cs-CZ" sz="2800" i="1" dirty="0" err="1" smtClean="0">
                <a:solidFill>
                  <a:srgbClr val="00001A"/>
                </a:solidFill>
              </a:rPr>
              <a:t>U</a:t>
            </a:r>
            <a:r>
              <a:rPr lang="cs-CZ" sz="2800" i="1" baseline="-25000" dirty="0" err="1" smtClean="0">
                <a:solidFill>
                  <a:srgbClr val="00001A"/>
                </a:solidFill>
              </a:rPr>
              <a:t>i</a:t>
            </a:r>
            <a:r>
              <a:rPr lang="cs-CZ" sz="2800" i="1" dirty="0" smtClean="0">
                <a:solidFill>
                  <a:srgbClr val="00001A"/>
                </a:solidFill>
              </a:rPr>
              <a:t> na vnitřním odporu zdroje.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Platí:</a:t>
            </a:r>
          </a:p>
          <a:p>
            <a:pPr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None/>
            </a:pPr>
            <a:endParaRPr lang="cs-CZ" sz="2800" dirty="0" smtClean="0"/>
          </a:p>
          <a:p>
            <a:pPr marL="273050" indent="-27305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20</a:t>
            </a:fld>
            <a:endParaRPr lang="cs-CZ" dirty="0"/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5220072" y="1844824"/>
          <a:ext cx="1787525" cy="936625"/>
        </p:xfrm>
        <a:graphic>
          <a:graphicData uri="http://schemas.openxmlformats.org/presentationml/2006/ole">
            <p:oleObj spid="_x0000_s89090" name="Rovnice" r:id="rId4" imgW="698400" imgH="444240" progId="Equation.3">
              <p:embed/>
            </p:oleObj>
          </a:graphicData>
        </a:graphic>
      </p:graphicFrame>
      <p:graphicFrame>
        <p:nvGraphicFramePr>
          <p:cNvPr id="89091" name="Object 3"/>
          <p:cNvGraphicFramePr>
            <a:graphicFrameLocks noChangeAspect="1"/>
          </p:cNvGraphicFramePr>
          <p:nvPr/>
        </p:nvGraphicFramePr>
        <p:xfrm>
          <a:off x="1357290" y="5715016"/>
          <a:ext cx="2016125" cy="482600"/>
        </p:xfrm>
        <a:graphic>
          <a:graphicData uri="http://schemas.openxmlformats.org/presentationml/2006/ole">
            <p:oleObj spid="_x0000_s89091" name="Rovnice" r:id="rId5" imgW="7873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Ohmův zákon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372476" cy="4857784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Vnitřní odpor zdroje: 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cs-CZ" sz="2800" dirty="0" smtClean="0"/>
              <a:t>příčinou poklesu napětí při zapnutí spotřebiče v elektrickém obvodu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cs-CZ" sz="2800" dirty="0" smtClean="0"/>
              <a:t>významnou roli u zkratových proudů</a:t>
            </a:r>
          </a:p>
          <a:p>
            <a:pPr marL="4037013" indent="-4037013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Zkrat</a:t>
            </a:r>
            <a:r>
              <a:rPr lang="cs-CZ" sz="2800" dirty="0" smtClean="0">
                <a:solidFill>
                  <a:srgbClr val="E2002B"/>
                </a:solidFill>
              </a:rPr>
              <a:t> </a:t>
            </a:r>
            <a:r>
              <a:rPr lang="cs-CZ" sz="2800" dirty="0" smtClean="0"/>
              <a:t>(</a:t>
            </a:r>
            <a:r>
              <a:rPr lang="cs-CZ" sz="2800" dirty="0" smtClean="0"/>
              <a:t>spojení nakrátko):</a:t>
            </a:r>
          </a:p>
          <a:p>
            <a:pPr marL="0" indent="0">
              <a:buNone/>
            </a:pPr>
            <a:r>
              <a:rPr lang="cs-CZ" sz="2800" dirty="0" smtClean="0"/>
              <a:t>odpor R vnější části obvodu klesne téměř na nulovou hodnotu                klesne svorkové napětí</a:t>
            </a:r>
          </a:p>
          <a:p>
            <a:pPr marL="273050" indent="-273050">
              <a:buNone/>
            </a:pPr>
            <a:endParaRPr lang="cs-CZ" sz="2800" dirty="0" smtClean="0"/>
          </a:p>
          <a:p>
            <a:pPr marL="273050" indent="-273050">
              <a:buNone/>
            </a:pPr>
            <a:r>
              <a:rPr lang="cs-CZ" sz="2800" dirty="0" smtClean="0"/>
              <a:t>Pro zkratový proud platí: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21</a:t>
            </a:fld>
            <a:endParaRPr lang="cs-CZ" dirty="0"/>
          </a:p>
        </p:txBody>
      </p:sp>
      <p:graphicFrame>
        <p:nvGraphicFramePr>
          <p:cNvPr id="89091" name="Object 3"/>
          <p:cNvGraphicFramePr>
            <a:graphicFrameLocks noChangeAspect="1"/>
          </p:cNvGraphicFramePr>
          <p:nvPr/>
        </p:nvGraphicFramePr>
        <p:xfrm>
          <a:off x="4603750" y="5370513"/>
          <a:ext cx="1365250" cy="911225"/>
        </p:xfrm>
        <a:graphic>
          <a:graphicData uri="http://schemas.openxmlformats.org/presentationml/2006/ole">
            <p:oleObj spid="_x0000_s90115" name="Rovnice" r:id="rId4" imgW="533160" imgH="431640" progId="Equation.3">
              <p:embed/>
            </p:oleObj>
          </a:graphicData>
        </a:graphic>
      </p:graphicFrame>
      <p:sp>
        <p:nvSpPr>
          <p:cNvPr id="7" name="Šipka doprava 6"/>
          <p:cNvSpPr/>
          <p:nvPr/>
        </p:nvSpPr>
        <p:spPr>
          <a:xfrm>
            <a:off x="3203848" y="4581128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0116" name="Object 4"/>
          <p:cNvGraphicFramePr>
            <a:graphicFrameLocks noChangeAspect="1"/>
          </p:cNvGraphicFramePr>
          <p:nvPr/>
        </p:nvGraphicFramePr>
        <p:xfrm>
          <a:off x="730250" y="5072063"/>
          <a:ext cx="1463675" cy="374650"/>
        </p:xfrm>
        <a:graphic>
          <a:graphicData uri="http://schemas.openxmlformats.org/presentationml/2006/ole">
            <p:oleObj spid="_x0000_s90116" name="Rovnice" r:id="rId5" imgW="5713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5A9E"/>
                </a:solidFill>
              </a:rPr>
              <a:t>Kirchhoffovy</a:t>
            </a:r>
            <a:r>
              <a:rPr lang="cs-CZ" dirty="0" smtClean="0">
                <a:solidFill>
                  <a:srgbClr val="005A9E"/>
                </a:solidFill>
              </a:rPr>
              <a:t> zákony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858280" cy="4786346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V praxi rozvětvený obvod obsahuje dva a více rezistorů, zdrojů elektrického napětí      </a:t>
            </a:r>
          </a:p>
          <a:p>
            <a:pPr marL="0" indent="0">
              <a:buNone/>
            </a:pP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elektrická síť.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Elektrická síť obsahuje větve a uzly.</a:t>
            </a:r>
          </a:p>
          <a:p>
            <a:pPr marL="0" indent="0">
              <a:buNone/>
              <a:tabLst>
                <a:tab pos="3408363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Uzel elektrické sítě </a:t>
            </a:r>
            <a:r>
              <a:rPr lang="cs-CZ" sz="2800" dirty="0" smtClean="0">
                <a:solidFill>
                  <a:srgbClr val="00001A"/>
                </a:solidFill>
              </a:rPr>
              <a:t>= místo, v němž</a:t>
            </a:r>
          </a:p>
          <a:p>
            <a:pPr marL="0" indent="0">
              <a:buNone/>
              <a:tabLst>
                <a:tab pos="3408363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se setkávají </a:t>
            </a:r>
          </a:p>
          <a:p>
            <a:pPr marL="0" indent="0">
              <a:buNone/>
              <a:tabLst>
                <a:tab pos="3408363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	nejméně 3 </a:t>
            </a:r>
            <a:r>
              <a:rPr lang="cs-CZ" sz="2800" dirty="0" smtClean="0">
                <a:solidFill>
                  <a:srgbClr val="00001A"/>
                </a:solidFill>
              </a:rPr>
              <a:t>vodiče.</a:t>
            </a: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  <a:tabLst>
                <a:tab pos="3408363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Větev el. sítě </a:t>
            </a:r>
            <a:r>
              <a:rPr lang="cs-CZ" sz="2800" dirty="0" smtClean="0">
                <a:solidFill>
                  <a:srgbClr val="00001A"/>
                </a:solidFill>
              </a:rPr>
              <a:t>=</a:t>
            </a:r>
            <a:r>
              <a:rPr lang="cs-CZ" sz="2800" dirty="0" smtClean="0">
                <a:solidFill>
                  <a:srgbClr val="E2002B"/>
                </a:solidFill>
              </a:rPr>
              <a:t> </a:t>
            </a:r>
            <a:r>
              <a:rPr lang="cs-CZ" sz="2800" dirty="0" smtClean="0"/>
              <a:t>vodivé spojení mezi dvěma </a:t>
            </a:r>
            <a:r>
              <a:rPr lang="cs-CZ" sz="2800" dirty="0" smtClean="0"/>
              <a:t>uzly.</a:t>
            </a:r>
            <a:endParaRPr lang="cs-CZ" sz="2800" dirty="0" smtClean="0"/>
          </a:p>
          <a:p>
            <a:pPr marL="0" indent="0">
              <a:buNone/>
              <a:tabLst>
                <a:tab pos="3408363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Elektrický obvod </a:t>
            </a:r>
            <a:r>
              <a:rPr lang="cs-CZ" sz="2800" dirty="0" smtClean="0"/>
              <a:t>= spojení </a:t>
            </a:r>
            <a:r>
              <a:rPr lang="cs-CZ" sz="2800" dirty="0" smtClean="0"/>
              <a:t>větví.</a:t>
            </a:r>
            <a:endParaRPr lang="cs-CZ" sz="2800" dirty="0" smtClean="0"/>
          </a:p>
          <a:p>
            <a:pPr marL="0" indent="0">
              <a:buNone/>
              <a:tabLst>
                <a:tab pos="3408363" algn="l"/>
              </a:tabLst>
            </a:pPr>
            <a:endParaRPr lang="cs-CZ" sz="2800" dirty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6143636" y="214311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1141" name="Picture 5" descr="C:\Documents and Settings\mat\Dokumenty\Obrázky\imaf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2714620"/>
            <a:ext cx="2928926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5A9E"/>
                </a:solidFill>
              </a:rPr>
              <a:t>Kirchhoffovy</a:t>
            </a:r>
            <a:r>
              <a:rPr lang="cs-CZ" dirty="0" smtClean="0">
                <a:solidFill>
                  <a:srgbClr val="005A9E"/>
                </a:solidFill>
              </a:rPr>
              <a:t> zákony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858280" cy="4786346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První </a:t>
            </a:r>
            <a:r>
              <a:rPr lang="cs-CZ" sz="2800" dirty="0" err="1" smtClean="0">
                <a:solidFill>
                  <a:srgbClr val="FF0000"/>
                </a:solidFill>
              </a:rPr>
              <a:t>Kirchhoffův</a:t>
            </a:r>
            <a:r>
              <a:rPr lang="cs-CZ" sz="2800" dirty="0" smtClean="0">
                <a:solidFill>
                  <a:srgbClr val="FF0000"/>
                </a:solidFill>
              </a:rPr>
              <a:t> zákon: </a:t>
            </a:r>
          </a:p>
          <a:p>
            <a:pPr marL="0" indent="0">
              <a:buNone/>
            </a:pPr>
            <a:r>
              <a:rPr lang="cs-CZ" sz="2800" i="1" dirty="0" smtClean="0">
                <a:solidFill>
                  <a:srgbClr val="00B0F0"/>
                </a:solidFill>
              </a:rPr>
              <a:t>Součet proudů, které vstupují do uzlu, rovná se součtu proudů, které z něho vystupují. </a:t>
            </a:r>
          </a:p>
          <a:p>
            <a:pPr marL="0" indent="0">
              <a:buNone/>
            </a:pPr>
            <a:r>
              <a:rPr lang="cs-CZ" sz="2800" dirty="0" smtClean="0"/>
              <a:t>Pro uzel platí:                   </a:t>
            </a:r>
          </a:p>
          <a:p>
            <a:pPr marL="0" indent="0">
              <a:buNone/>
            </a:pPr>
            <a:r>
              <a:rPr lang="cs-CZ" sz="2800" dirty="0" smtClean="0"/>
              <a:t>Obecně: </a:t>
            </a:r>
          </a:p>
          <a:p>
            <a:endParaRPr lang="cs-CZ" sz="2800" dirty="0" smtClean="0"/>
          </a:p>
          <a:p>
            <a:pPr marL="1081088" indent="-1081088">
              <a:buNone/>
            </a:pPr>
            <a:r>
              <a:rPr lang="cs-CZ" sz="2800" dirty="0" smtClean="0"/>
              <a:t>           velikost elektrického náboje, který za určitou dobu do uzlu vstoupí = velikosti náboje, který z něho za tutéž dobu vystoupí</a:t>
            </a:r>
          </a:p>
          <a:p>
            <a:pPr>
              <a:buNone/>
            </a:pPr>
            <a:endParaRPr lang="cs-CZ" sz="2800" dirty="0" smtClean="0"/>
          </a:p>
          <a:p>
            <a:pPr marL="0" indent="0">
              <a:buNone/>
              <a:tabLst>
                <a:tab pos="3408363" algn="l"/>
              </a:tabLst>
            </a:pPr>
            <a:endParaRPr lang="cs-CZ" sz="2800" dirty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357158" y="5143512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2162" name="Object 2"/>
          <p:cNvGraphicFramePr>
            <a:graphicFrameLocks noChangeAspect="1"/>
          </p:cNvGraphicFramePr>
          <p:nvPr/>
        </p:nvGraphicFramePr>
        <p:xfrm>
          <a:off x="3152775" y="3155950"/>
          <a:ext cx="1724025" cy="455613"/>
        </p:xfrm>
        <a:graphic>
          <a:graphicData uri="http://schemas.openxmlformats.org/presentationml/2006/ole">
            <p:oleObj spid="_x0000_s92162" name="Rovnice" r:id="rId4" imgW="672840" imgH="215640" progId="Equation.3">
              <p:embed/>
            </p:oleObj>
          </a:graphicData>
        </a:graphic>
      </p:graphicFrame>
      <p:graphicFrame>
        <p:nvGraphicFramePr>
          <p:cNvPr id="92163" name="Object 3"/>
          <p:cNvGraphicFramePr>
            <a:graphicFrameLocks noChangeAspect="1"/>
          </p:cNvGraphicFramePr>
          <p:nvPr/>
        </p:nvGraphicFramePr>
        <p:xfrm>
          <a:off x="1928794" y="3643314"/>
          <a:ext cx="1560512" cy="911225"/>
        </p:xfrm>
        <a:graphic>
          <a:graphicData uri="http://schemas.openxmlformats.org/presentationml/2006/ole">
            <p:oleObj spid="_x0000_s92163" name="Rovnice" r:id="rId5" imgW="609480" imgH="431640" progId="Equation.3">
              <p:embed/>
            </p:oleObj>
          </a:graphicData>
        </a:graphic>
      </p:graphicFrame>
      <p:pic>
        <p:nvPicPr>
          <p:cNvPr id="92164" name="Picture 4" descr="C:\Documents and Settings\mat\Dokumenty\Obrázky\imv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8" y="3071810"/>
            <a:ext cx="3124230" cy="1343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5A9E"/>
                </a:solidFill>
              </a:rPr>
              <a:t>Kirchhoffovy</a:t>
            </a:r>
            <a:r>
              <a:rPr lang="cs-CZ" dirty="0" smtClean="0">
                <a:solidFill>
                  <a:srgbClr val="005A9E"/>
                </a:solidFill>
              </a:rPr>
              <a:t> zákony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858280" cy="4786346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Druhý </a:t>
            </a:r>
            <a:r>
              <a:rPr lang="cs-CZ" sz="2800" dirty="0" err="1" smtClean="0">
                <a:solidFill>
                  <a:srgbClr val="FF0000"/>
                </a:solidFill>
              </a:rPr>
              <a:t>Kirchhoffův</a:t>
            </a:r>
            <a:r>
              <a:rPr lang="cs-CZ" sz="2800" dirty="0" smtClean="0">
                <a:solidFill>
                  <a:srgbClr val="FF0000"/>
                </a:solidFill>
              </a:rPr>
              <a:t> zákon: </a:t>
            </a:r>
          </a:p>
          <a:p>
            <a:pPr marL="0" indent="0">
              <a:buNone/>
            </a:pPr>
            <a:r>
              <a:rPr lang="cs-CZ" sz="2800" i="1" dirty="0" smtClean="0">
                <a:solidFill>
                  <a:srgbClr val="00B0F0"/>
                </a:solidFill>
              </a:rPr>
              <a:t>V uzavřeném obvodu, který vyčleníme v rozvětvené síti, se součet napětí na jednotlivých rezistorech rovná součtu elektromotorických napětí jednotlivých zdrojů</a:t>
            </a:r>
            <a:r>
              <a:rPr lang="cs-CZ" sz="2800" dirty="0" smtClean="0">
                <a:solidFill>
                  <a:srgbClr val="00B0F0"/>
                </a:solidFill>
              </a:rPr>
              <a:t>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Platí:</a:t>
            </a:r>
          </a:p>
          <a:p>
            <a:pPr>
              <a:buNone/>
            </a:pPr>
            <a:r>
              <a:rPr lang="cs-CZ" sz="2800" dirty="0" smtClean="0"/>
              <a:t> 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24</a:t>
            </a:fld>
            <a:endParaRPr lang="cs-CZ" dirty="0"/>
          </a:p>
        </p:txBody>
      </p:sp>
      <p:pic>
        <p:nvPicPr>
          <p:cNvPr id="101379" name="Picture 3" descr="C:\Documents and Settings\mat\Dokumenty\Obrázky\imagesCAXOOQLB.jpg"/>
          <p:cNvPicPr>
            <a:picLocks noChangeAspect="1" noChangeArrowheads="1"/>
          </p:cNvPicPr>
          <p:nvPr/>
        </p:nvPicPr>
        <p:blipFill>
          <a:blip r:embed="rId4" cstate="print">
            <a:lum bright="-54000" contrast="74000"/>
          </a:blip>
          <a:srcRect/>
          <a:stretch>
            <a:fillRect/>
          </a:stretch>
        </p:blipFill>
        <p:spPr bwMode="auto">
          <a:xfrm>
            <a:off x="3500430" y="3786190"/>
            <a:ext cx="4714908" cy="2643206"/>
          </a:xfrm>
          <a:prstGeom prst="rect">
            <a:avLst/>
          </a:prstGeom>
          <a:noFill/>
        </p:spPr>
      </p:pic>
      <p:graphicFrame>
        <p:nvGraphicFramePr>
          <p:cNvPr id="101381" name="Object 5"/>
          <p:cNvGraphicFramePr>
            <a:graphicFrameLocks noChangeAspect="1"/>
          </p:cNvGraphicFramePr>
          <p:nvPr/>
        </p:nvGraphicFramePr>
        <p:xfrm>
          <a:off x="428596" y="4714884"/>
          <a:ext cx="2568575" cy="536575"/>
        </p:xfrm>
        <a:graphic>
          <a:graphicData uri="http://schemas.openxmlformats.org/presentationml/2006/ole">
            <p:oleObj spid="_x0000_s101381" name="Rovnice" r:id="rId5" imgW="10029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Spojování rezistorů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501122" cy="5143512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Existují dva základní typy:</a:t>
            </a:r>
          </a:p>
          <a:p>
            <a:pPr lvl="0">
              <a:buNone/>
            </a:pPr>
            <a:r>
              <a:rPr lang="cs-CZ" sz="2800" dirty="0" smtClean="0"/>
              <a:t>1</a:t>
            </a:r>
            <a:r>
              <a:rPr lang="cs-CZ" sz="2800" dirty="0" smtClean="0"/>
              <a:t>. </a:t>
            </a:r>
            <a:r>
              <a:rPr lang="cs-CZ" sz="2800" dirty="0" smtClean="0">
                <a:solidFill>
                  <a:srgbClr val="FF0000"/>
                </a:solidFill>
              </a:rPr>
              <a:t>za sebou (</a:t>
            </a:r>
            <a:r>
              <a:rPr lang="cs-CZ" sz="2800" dirty="0" smtClean="0">
                <a:solidFill>
                  <a:srgbClr val="FF0000"/>
                </a:solidFill>
              </a:rPr>
              <a:t>sériové)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 smtClean="0"/>
              <a:t>konec jednoho je spojen </a:t>
            </a:r>
          </a:p>
          <a:p>
            <a:pPr lvl="0">
              <a:buNone/>
            </a:pPr>
            <a:r>
              <a:rPr lang="cs-CZ" sz="2800" dirty="0" smtClean="0"/>
              <a:t>	se začátkem dalšího</a:t>
            </a:r>
            <a:endParaRPr lang="cs-CZ" sz="2800" dirty="0" smtClean="0">
              <a:solidFill>
                <a:srgbClr val="E2002B"/>
              </a:solidFill>
            </a:endParaRPr>
          </a:p>
          <a:p>
            <a:r>
              <a:rPr lang="cs-CZ" sz="2800" dirty="0" smtClean="0"/>
              <a:t>všemi rezistory a celým </a:t>
            </a:r>
          </a:p>
          <a:p>
            <a:pPr marL="354013" indent="-354013">
              <a:buNone/>
            </a:pPr>
            <a:r>
              <a:rPr lang="cs-CZ" sz="2800" dirty="0" smtClean="0"/>
              <a:t> 	obvodem prochází stejný</a:t>
            </a:r>
          </a:p>
          <a:p>
            <a:pPr marL="354013" indent="-354013">
              <a:buNone/>
            </a:pPr>
            <a:r>
              <a:rPr lang="cs-CZ" sz="2800" dirty="0" smtClean="0"/>
              <a:t>	 proud, </a:t>
            </a:r>
          </a:p>
          <a:p>
            <a:pPr marL="268288" indent="-268288"/>
            <a:r>
              <a:rPr lang="cs-CZ" sz="2800" dirty="0" smtClean="0"/>
              <a:t>celkové napětí se rovná součtu napětí na rezistorech   </a:t>
            </a:r>
          </a:p>
          <a:p>
            <a:pPr>
              <a:buNone/>
            </a:pPr>
            <a:r>
              <a:rPr lang="cs-CZ" sz="2800" dirty="0" smtClean="0"/>
              <a:t> </a:t>
            </a:r>
          </a:p>
          <a:p>
            <a:pPr>
              <a:buNone/>
            </a:pPr>
            <a:r>
              <a:rPr lang="cs-CZ" sz="2800" dirty="0" smtClean="0"/>
              <a:t>                       </a:t>
            </a: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25</a:t>
            </a:fld>
            <a:endParaRPr lang="cs-CZ" dirty="0"/>
          </a:p>
        </p:txBody>
      </p:sp>
      <p:graphicFrame>
        <p:nvGraphicFramePr>
          <p:cNvPr id="102404" name="Object 4"/>
          <p:cNvGraphicFramePr>
            <a:graphicFrameLocks noChangeAspect="1"/>
          </p:cNvGraphicFramePr>
          <p:nvPr/>
        </p:nvGraphicFramePr>
        <p:xfrm>
          <a:off x="2689225" y="5857875"/>
          <a:ext cx="1836738" cy="358775"/>
        </p:xfrm>
        <a:graphic>
          <a:graphicData uri="http://schemas.openxmlformats.org/presentationml/2006/ole">
            <p:oleObj spid="_x0000_s102404" name="Rovnice" r:id="rId4" imgW="761760" imgH="215640" progId="Equation.3">
              <p:embed/>
            </p:oleObj>
          </a:graphicData>
        </a:graphic>
      </p:graphicFrame>
      <p:graphicFrame>
        <p:nvGraphicFramePr>
          <p:cNvPr id="102405" name="Object 5"/>
          <p:cNvGraphicFramePr>
            <a:graphicFrameLocks noChangeAspect="1"/>
          </p:cNvGraphicFramePr>
          <p:nvPr/>
        </p:nvGraphicFramePr>
        <p:xfrm>
          <a:off x="1873250" y="4857750"/>
          <a:ext cx="1592263" cy="374650"/>
        </p:xfrm>
        <a:graphic>
          <a:graphicData uri="http://schemas.openxmlformats.org/presentationml/2006/ole">
            <p:oleObj spid="_x0000_s102405" name="Rovnice" r:id="rId5" imgW="622080" imgH="177480" progId="Equation.3">
              <p:embed/>
            </p:oleObj>
          </a:graphicData>
        </a:graphic>
      </p:graphicFrame>
      <p:pic>
        <p:nvPicPr>
          <p:cNvPr id="102408" name="Picture 8" descr="C:\Documents and Settings\mat\Dokumenty\Obrázky\imagesCAP9SD08.jpg"/>
          <p:cNvPicPr>
            <a:picLocks noChangeAspect="1" noChangeArrowheads="1"/>
          </p:cNvPicPr>
          <p:nvPr/>
        </p:nvPicPr>
        <p:blipFill>
          <a:blip r:embed="rId6" cstate="print">
            <a:lum bright="-2000" contrast="57000"/>
          </a:blip>
          <a:srcRect/>
          <a:stretch>
            <a:fillRect/>
          </a:stretch>
        </p:blipFill>
        <p:spPr bwMode="auto">
          <a:xfrm>
            <a:off x="4786314" y="2000240"/>
            <a:ext cx="4000528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Spojování rezistorů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501122" cy="5143512"/>
          </a:xfrm>
        </p:spPr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pro výsledný odpor platí:        </a:t>
            </a:r>
          </a:p>
          <a:p>
            <a:endParaRPr lang="cs-CZ" sz="2800" dirty="0" smtClean="0"/>
          </a:p>
          <a:p>
            <a:r>
              <a:rPr lang="cs-CZ" sz="2800" dirty="0" smtClean="0"/>
              <a:t>napětí  na rezistorech jsou ve stejném</a:t>
            </a:r>
          </a:p>
          <a:p>
            <a:pPr>
              <a:buNone/>
            </a:pPr>
            <a:r>
              <a:rPr lang="cs-CZ" sz="2800" dirty="0" smtClean="0"/>
              <a:t>	 poměru jako jejich odpory:   </a:t>
            </a:r>
          </a:p>
          <a:p>
            <a:pPr>
              <a:buNone/>
            </a:pPr>
            <a:r>
              <a:rPr lang="cs-CZ" sz="2800" dirty="0" smtClean="0"/>
              <a:t> </a:t>
            </a:r>
          </a:p>
          <a:p>
            <a:pPr>
              <a:buNone/>
            </a:pPr>
            <a:r>
              <a:rPr lang="cs-CZ" sz="2800" dirty="0" smtClean="0"/>
              <a:t>                       </a:t>
            </a: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26</a:t>
            </a:fld>
            <a:endParaRPr lang="cs-CZ" dirty="0"/>
          </a:p>
        </p:txBody>
      </p:sp>
      <p:graphicFrame>
        <p:nvGraphicFramePr>
          <p:cNvPr id="101381" name="Object 5"/>
          <p:cNvGraphicFramePr>
            <a:graphicFrameLocks noChangeAspect="1"/>
          </p:cNvGraphicFramePr>
          <p:nvPr/>
        </p:nvGraphicFramePr>
        <p:xfrm>
          <a:off x="5143504" y="3786190"/>
          <a:ext cx="2357454" cy="857256"/>
        </p:xfrm>
        <a:graphic>
          <a:graphicData uri="http://schemas.openxmlformats.org/presentationml/2006/ole">
            <p:oleObj spid="_x0000_s104450" name="Rovnice" r:id="rId4" imgW="622080" imgH="444240" progId="Equation.3">
              <p:embed/>
            </p:oleObj>
          </a:graphicData>
        </a:graphic>
      </p:graphicFrame>
      <p:graphicFrame>
        <p:nvGraphicFramePr>
          <p:cNvPr id="102403" name="Object 3"/>
          <p:cNvGraphicFramePr>
            <a:graphicFrameLocks noChangeAspect="1"/>
          </p:cNvGraphicFramePr>
          <p:nvPr/>
        </p:nvGraphicFramePr>
        <p:xfrm>
          <a:off x="4818063" y="2214563"/>
          <a:ext cx="1793875" cy="571500"/>
        </p:xfrm>
        <a:graphic>
          <a:graphicData uri="http://schemas.openxmlformats.org/presentationml/2006/ole">
            <p:oleObj spid="_x0000_s104451" name="Rovnice" r:id="rId5" imgW="7236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501122" cy="5143512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Sériově spojené rezistory o odporech 30 </a:t>
            </a:r>
            <a:r>
              <a:rPr lang="el-GR" sz="2800" dirty="0" smtClean="0"/>
              <a:t>Ω</a:t>
            </a:r>
            <a:r>
              <a:rPr lang="cs-CZ" sz="2800" dirty="0" smtClean="0"/>
              <a:t>  , 40 </a:t>
            </a:r>
            <a:r>
              <a:rPr lang="el-GR" sz="2800" dirty="0" smtClean="0"/>
              <a:t>Ω</a:t>
            </a:r>
            <a:r>
              <a:rPr lang="cs-CZ" sz="2800" dirty="0" smtClean="0"/>
              <a:t>   a 50 </a:t>
            </a:r>
            <a:r>
              <a:rPr lang="el-GR" sz="2800" dirty="0" smtClean="0"/>
              <a:t>Ω</a:t>
            </a:r>
            <a:r>
              <a:rPr lang="cs-CZ" sz="2800" dirty="0" smtClean="0"/>
              <a:t>  jsou připojeny ke zdroji napětí 60 V. Urči výsledný odpor soustavy a proud procházející soustavou.                       </a:t>
            </a: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>
                <a:solidFill>
                  <a:srgbClr val="00001A"/>
                </a:solidFill>
              </a:rPr>
              <a:t>120 </a:t>
            </a:r>
            <a:r>
              <a:rPr lang="el-GR" sz="2800" dirty="0" smtClean="0">
                <a:solidFill>
                  <a:srgbClr val="00001A"/>
                </a:solidFill>
              </a:rPr>
              <a:t>Ω</a:t>
            </a:r>
            <a:r>
              <a:rPr lang="cs-CZ" sz="2800" dirty="0" smtClean="0">
                <a:solidFill>
                  <a:srgbClr val="00001A"/>
                </a:solidFill>
              </a:rPr>
              <a:t>, 0,5 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85918" y="6072206"/>
            <a:ext cx="2286016" cy="571504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Spojování rezistorů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501122" cy="5000660"/>
          </a:xfrm>
        </p:spPr>
        <p:txBody>
          <a:bodyPr/>
          <a:lstStyle/>
          <a:p>
            <a:pPr lvl="0">
              <a:buNone/>
            </a:pPr>
            <a:r>
              <a:rPr lang="cs-CZ" sz="2800" dirty="0" smtClean="0"/>
              <a:t>2. </a:t>
            </a:r>
            <a:r>
              <a:rPr lang="cs-CZ" sz="2800" dirty="0" smtClean="0">
                <a:solidFill>
                  <a:srgbClr val="FF0000"/>
                </a:solidFill>
              </a:rPr>
              <a:t>vedle </a:t>
            </a:r>
            <a:r>
              <a:rPr lang="cs-CZ" sz="2800" dirty="0" smtClean="0">
                <a:solidFill>
                  <a:srgbClr val="FF0000"/>
                </a:solidFill>
              </a:rPr>
              <a:t>sebe (</a:t>
            </a:r>
            <a:r>
              <a:rPr lang="cs-CZ" sz="2800" dirty="0" smtClean="0">
                <a:solidFill>
                  <a:srgbClr val="FF0000"/>
                </a:solidFill>
              </a:rPr>
              <a:t>paralelní)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 smtClean="0"/>
              <a:t>do jednoho uzlu se spojují </a:t>
            </a:r>
          </a:p>
          <a:p>
            <a:pPr lvl="0">
              <a:buNone/>
            </a:pPr>
            <a:r>
              <a:rPr lang="cs-CZ" sz="2800" dirty="0" smtClean="0"/>
              <a:t>	všechny vstupní svorky, </a:t>
            </a:r>
          </a:p>
          <a:p>
            <a:pPr lvl="0">
              <a:buNone/>
            </a:pPr>
            <a:r>
              <a:rPr lang="cs-CZ" sz="2800" dirty="0" smtClean="0"/>
              <a:t>	do druhého všechny výstupní</a:t>
            </a:r>
          </a:p>
          <a:p>
            <a:pPr lvl="0">
              <a:buNone/>
            </a:pPr>
            <a:r>
              <a:rPr lang="cs-CZ" sz="2800" dirty="0" smtClean="0"/>
              <a:t>	svorky rezistorů</a:t>
            </a:r>
          </a:p>
          <a:p>
            <a:r>
              <a:rPr lang="cs-CZ" sz="2800" dirty="0" smtClean="0"/>
              <a:t>na všech rezistorech je stejné</a:t>
            </a:r>
          </a:p>
          <a:p>
            <a:pPr>
              <a:buNone/>
            </a:pPr>
            <a:r>
              <a:rPr lang="cs-CZ" sz="2800" dirty="0" smtClean="0"/>
              <a:t>	napětí</a:t>
            </a:r>
          </a:p>
          <a:p>
            <a:r>
              <a:rPr lang="cs-CZ" sz="2800" dirty="0" smtClean="0"/>
              <a:t> celkový proud se rovná součtu proudů v jednotlivých větvích: 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                      </a:t>
            </a: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88224" y="6165304"/>
            <a:ext cx="2133600" cy="476250"/>
          </a:xfrm>
        </p:spPr>
        <p:txBody>
          <a:bodyPr/>
          <a:lstStyle/>
          <a:p>
            <a:fld id="{841C6EFA-C0B7-4F2F-918D-C2A042A2F7C1}" type="slidenum">
              <a:rPr lang="cs-CZ" smtClean="0"/>
              <a:pPr/>
              <a:t>28</a:t>
            </a:fld>
            <a:endParaRPr lang="cs-CZ" dirty="0"/>
          </a:p>
        </p:txBody>
      </p:sp>
      <p:graphicFrame>
        <p:nvGraphicFramePr>
          <p:cNvPr id="103432" name="Object 8"/>
          <p:cNvGraphicFramePr>
            <a:graphicFrameLocks noChangeAspect="1"/>
          </p:cNvGraphicFramePr>
          <p:nvPr/>
        </p:nvGraphicFramePr>
        <p:xfrm>
          <a:off x="2016125" y="4857750"/>
          <a:ext cx="1668463" cy="363538"/>
        </p:xfrm>
        <a:graphic>
          <a:graphicData uri="http://schemas.openxmlformats.org/presentationml/2006/ole">
            <p:oleObj spid="_x0000_s103432" name="Rovnice" r:id="rId4" imgW="672840" imgH="177480" progId="Equation.3">
              <p:embed/>
            </p:oleObj>
          </a:graphicData>
        </a:graphic>
      </p:graphicFrame>
      <p:graphicFrame>
        <p:nvGraphicFramePr>
          <p:cNvPr id="103433" name="Object 9"/>
          <p:cNvGraphicFramePr>
            <a:graphicFrameLocks noChangeAspect="1"/>
          </p:cNvGraphicFramePr>
          <p:nvPr/>
        </p:nvGraphicFramePr>
        <p:xfrm>
          <a:off x="4286248" y="5786454"/>
          <a:ext cx="1668462" cy="441325"/>
        </p:xfrm>
        <a:graphic>
          <a:graphicData uri="http://schemas.openxmlformats.org/presentationml/2006/ole">
            <p:oleObj spid="_x0000_s103433" name="Rovnice" r:id="rId5" imgW="672840" imgH="215640" progId="Equation.3">
              <p:embed/>
            </p:oleObj>
          </a:graphicData>
        </a:graphic>
      </p:graphicFrame>
      <p:pic>
        <p:nvPicPr>
          <p:cNvPr id="103434" name="Picture 10" descr="C:\Documents and Settings\mat\Dokumenty\Obrázky\ub.bmp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4000" contrast="59000"/>
          </a:blip>
          <a:srcRect/>
          <a:stretch>
            <a:fillRect/>
          </a:stretch>
        </p:blipFill>
        <p:spPr bwMode="auto">
          <a:xfrm>
            <a:off x="5429256" y="1785926"/>
            <a:ext cx="3571900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Spojování rezistorů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501122" cy="5000660"/>
          </a:xfrm>
        </p:spPr>
        <p:txBody>
          <a:bodyPr/>
          <a:lstStyle/>
          <a:p>
            <a:r>
              <a:rPr lang="cs-CZ" sz="2800" dirty="0" smtClean="0"/>
              <a:t>převrácená hodnota výsledného odporu se</a:t>
            </a:r>
          </a:p>
          <a:p>
            <a:pPr>
              <a:buNone/>
            </a:pPr>
            <a:r>
              <a:rPr lang="cs-CZ" sz="2800" dirty="0" smtClean="0"/>
              <a:t>	rovná součtu převrácených hodnot </a:t>
            </a:r>
          </a:p>
          <a:p>
            <a:pPr>
              <a:buNone/>
            </a:pPr>
            <a:r>
              <a:rPr lang="cs-CZ" sz="2800" dirty="0" smtClean="0"/>
              <a:t>	jejich odporů:   </a:t>
            </a:r>
          </a:p>
          <a:p>
            <a:pPr>
              <a:buNone/>
            </a:pPr>
            <a:r>
              <a:rPr lang="cs-CZ" sz="2800" dirty="0" smtClean="0"/>
              <a:t> </a:t>
            </a:r>
          </a:p>
          <a:p>
            <a:r>
              <a:rPr lang="cs-CZ" sz="2800" dirty="0" smtClean="0"/>
              <a:t>proudy procházející rezistory jsou v převráceném poměru jejich odporů: </a:t>
            </a:r>
          </a:p>
          <a:p>
            <a:pPr>
              <a:buNone/>
            </a:pPr>
            <a:r>
              <a:rPr lang="cs-CZ" sz="2800" dirty="0" smtClean="0"/>
              <a:t>                    </a:t>
            </a: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660232" y="6165304"/>
            <a:ext cx="2133600" cy="476250"/>
          </a:xfrm>
        </p:spPr>
        <p:txBody>
          <a:bodyPr/>
          <a:lstStyle/>
          <a:p>
            <a:fld id="{841C6EFA-C0B7-4F2F-918D-C2A042A2F7C1}" type="slidenum">
              <a:rPr lang="cs-CZ" smtClean="0"/>
              <a:pPr/>
              <a:t>29</a:t>
            </a:fld>
            <a:endParaRPr lang="cs-CZ" dirty="0"/>
          </a:p>
        </p:txBody>
      </p:sp>
      <p:graphicFrame>
        <p:nvGraphicFramePr>
          <p:cNvPr id="103432" name="Object 8"/>
          <p:cNvGraphicFramePr>
            <a:graphicFrameLocks noChangeAspect="1"/>
          </p:cNvGraphicFramePr>
          <p:nvPr/>
        </p:nvGraphicFramePr>
        <p:xfrm>
          <a:off x="3000364" y="2714620"/>
          <a:ext cx="2109787" cy="884238"/>
        </p:xfrm>
        <a:graphic>
          <a:graphicData uri="http://schemas.openxmlformats.org/presentationml/2006/ole">
            <p:oleObj spid="_x0000_s105474" name="Rovnice" r:id="rId4" imgW="850680" imgH="431640" progId="Equation.3">
              <p:embed/>
            </p:oleObj>
          </a:graphicData>
        </a:graphic>
      </p:graphicFrame>
      <p:graphicFrame>
        <p:nvGraphicFramePr>
          <p:cNvPr id="103433" name="Object 9"/>
          <p:cNvGraphicFramePr>
            <a:graphicFrameLocks noChangeAspect="1"/>
          </p:cNvGraphicFramePr>
          <p:nvPr/>
        </p:nvGraphicFramePr>
        <p:xfrm>
          <a:off x="4357686" y="4214818"/>
          <a:ext cx="1389063" cy="909638"/>
        </p:xfrm>
        <a:graphic>
          <a:graphicData uri="http://schemas.openxmlformats.org/presentationml/2006/ole">
            <p:oleObj spid="_x0000_s105475" name="Rovnice" r:id="rId5" imgW="55872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kovech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Podmínky vzniku elektrického proudu: </a:t>
            </a:r>
          </a:p>
          <a:p>
            <a:pPr marL="514350" indent="-514350">
              <a:buAutoNum type="arabicPeriod"/>
            </a:pPr>
            <a:r>
              <a:rPr lang="cs-CZ" sz="2800" dirty="0" smtClean="0"/>
              <a:t>přítomnost volných částic s elektrickým nábojem           </a:t>
            </a:r>
          </a:p>
          <a:p>
            <a:pPr marL="354013" indent="-354013">
              <a:buNone/>
            </a:pPr>
            <a:r>
              <a:rPr lang="cs-CZ" sz="2800" dirty="0" smtClean="0"/>
              <a:t>2. trvalé působení elektrického pole na vodič (na koncích vodiče musí být elektrické     napětí)   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501122" cy="5143512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Paralelně spojené rezistory o odporech 80 </a:t>
            </a:r>
            <a:r>
              <a:rPr lang="el-GR" sz="2800" dirty="0" smtClean="0"/>
              <a:t>Ω</a:t>
            </a:r>
            <a:r>
              <a:rPr lang="cs-CZ" sz="2800" dirty="0" smtClean="0"/>
              <a:t>  a</a:t>
            </a:r>
          </a:p>
          <a:p>
            <a:pPr marL="0" indent="0">
              <a:buNone/>
            </a:pPr>
            <a:r>
              <a:rPr lang="cs-CZ" sz="2800" dirty="0" smtClean="0"/>
              <a:t>120 </a:t>
            </a:r>
            <a:r>
              <a:rPr lang="el-GR" sz="2800" dirty="0" smtClean="0"/>
              <a:t>Ω</a:t>
            </a:r>
            <a:r>
              <a:rPr lang="cs-CZ" sz="2800" dirty="0" smtClean="0"/>
              <a:t>  jsou připojeny na napětí 60 V. Urči výsledný odpor soustavy a proudy v obou větvích.                       </a:t>
            </a: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>
              <a:buNone/>
            </a:pPr>
            <a:endParaRPr lang="cs-CZ" sz="2800" b="1" dirty="0" smtClean="0">
              <a:solidFill>
                <a:srgbClr val="FF0066"/>
              </a:solidFill>
            </a:endParaRPr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>
                <a:solidFill>
                  <a:srgbClr val="00001A"/>
                </a:solidFill>
              </a:rPr>
              <a:t>48 </a:t>
            </a:r>
            <a:r>
              <a:rPr lang="el-GR" sz="2800" dirty="0" smtClean="0">
                <a:solidFill>
                  <a:srgbClr val="00001A"/>
                </a:solidFill>
              </a:rPr>
              <a:t>Ω</a:t>
            </a:r>
            <a:r>
              <a:rPr lang="cs-CZ" sz="2800" dirty="0" smtClean="0">
                <a:solidFill>
                  <a:srgbClr val="00001A"/>
                </a:solidFill>
              </a:rPr>
              <a:t>, 0,75 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7" name="Ohnutý roh 6"/>
          <p:cNvSpPr/>
          <p:nvPr/>
        </p:nvSpPr>
        <p:spPr>
          <a:xfrm>
            <a:off x="1714480" y="5929330"/>
            <a:ext cx="2357454" cy="714380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Práce a výkon elektrického proudu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501122" cy="500066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Při přemísťování volných elektronů ve vodiči </a:t>
            </a:r>
            <a:r>
              <a:rPr lang="cs-CZ" sz="2800" dirty="0" smtClean="0">
                <a:solidFill>
                  <a:srgbClr val="00B0F0"/>
                </a:solidFill>
              </a:rPr>
              <a:t>konají síly elektrického pole práci </a:t>
            </a:r>
            <a:r>
              <a:rPr lang="cs-CZ" sz="2800" dirty="0" smtClean="0"/>
              <a:t>– ta je mírou elektrické energie přeměněné ve vodiči v jinou formu energie:</a:t>
            </a:r>
          </a:p>
          <a:p>
            <a:r>
              <a:rPr lang="cs-CZ" sz="2800" dirty="0" smtClean="0">
                <a:solidFill>
                  <a:srgbClr val="00001A"/>
                </a:solidFill>
              </a:rPr>
              <a:t>v energii </a:t>
            </a:r>
            <a:r>
              <a:rPr lang="cs-CZ" sz="2800" dirty="0" smtClean="0">
                <a:solidFill>
                  <a:srgbClr val="00B0F0"/>
                </a:solidFill>
              </a:rPr>
              <a:t>světelnou</a:t>
            </a:r>
            <a:r>
              <a:rPr lang="cs-CZ" sz="2800" dirty="0" smtClean="0">
                <a:solidFill>
                  <a:srgbClr val="00001A"/>
                </a:solidFill>
              </a:rPr>
              <a:t> - ve vlákně svítící žárovky</a:t>
            </a:r>
          </a:p>
          <a:p>
            <a:r>
              <a:rPr lang="cs-CZ" sz="2800" dirty="0" smtClean="0">
                <a:solidFill>
                  <a:srgbClr val="00001A"/>
                </a:solidFill>
              </a:rPr>
              <a:t>v energii </a:t>
            </a:r>
            <a:r>
              <a:rPr lang="cs-CZ" sz="2800" dirty="0" smtClean="0">
                <a:solidFill>
                  <a:srgbClr val="00B0F0"/>
                </a:solidFill>
              </a:rPr>
              <a:t>mechanickou</a:t>
            </a:r>
            <a:r>
              <a:rPr lang="cs-CZ" sz="2800" dirty="0" smtClean="0">
                <a:solidFill>
                  <a:srgbClr val="00001A"/>
                </a:solidFill>
              </a:rPr>
              <a:t> u elektromotoru</a:t>
            </a:r>
          </a:p>
          <a:p>
            <a:r>
              <a:rPr lang="cs-CZ" sz="2800" dirty="0" smtClean="0">
                <a:solidFill>
                  <a:srgbClr val="00001A"/>
                </a:solidFill>
              </a:rPr>
              <a:t>ve </a:t>
            </a:r>
            <a:r>
              <a:rPr lang="cs-CZ" sz="2800" dirty="0" smtClean="0">
                <a:solidFill>
                  <a:srgbClr val="00B0F0"/>
                </a:solidFill>
              </a:rPr>
              <a:t>vnitřní energii </a:t>
            </a:r>
            <a:r>
              <a:rPr lang="cs-CZ" sz="2800" dirty="0" smtClean="0">
                <a:solidFill>
                  <a:srgbClr val="00001A"/>
                </a:solidFill>
              </a:rPr>
              <a:t>těles u topné spirály elektrického vařiče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133600" cy="476250"/>
          </a:xfrm>
        </p:spPr>
        <p:txBody>
          <a:bodyPr/>
          <a:lstStyle/>
          <a:p>
            <a:fld id="{841C6EFA-C0B7-4F2F-918D-C2A042A2F7C1}" type="slidenum">
              <a:rPr lang="cs-CZ" smtClean="0"/>
              <a:pPr/>
              <a:t>31</a:t>
            </a:fld>
            <a:endParaRPr lang="cs-CZ" dirty="0"/>
          </a:p>
        </p:txBody>
      </p:sp>
      <p:pic>
        <p:nvPicPr>
          <p:cNvPr id="108548" name="Picture 4" descr="C:\Documents and Settings\mat\Dokumenty\Obrázky\untitlf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5214950"/>
            <a:ext cx="1771650" cy="1323975"/>
          </a:xfrm>
          <a:prstGeom prst="rect">
            <a:avLst/>
          </a:prstGeom>
          <a:noFill/>
        </p:spPr>
      </p:pic>
      <p:pic>
        <p:nvPicPr>
          <p:cNvPr id="108549" name="Picture 5" descr="C:\Documents and Settings\mat\Dokumenty\Obrázky\imagesCAJ3YHQ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4714884"/>
            <a:ext cx="2571768" cy="1928826"/>
          </a:xfrm>
          <a:prstGeom prst="rect">
            <a:avLst/>
          </a:prstGeom>
          <a:noFill/>
        </p:spPr>
      </p:pic>
      <p:pic>
        <p:nvPicPr>
          <p:cNvPr id="108550" name="Picture 6" descr="C:\Documents and Settings\mat\Dokumenty\Obrázky\imagesCAEDO44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4786322"/>
            <a:ext cx="2286016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Práce a výkon elektrického proudu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501122" cy="5000660"/>
          </a:xfrm>
        </p:spPr>
        <p:txBody>
          <a:bodyPr/>
          <a:lstStyle/>
          <a:p>
            <a:pPr marL="0" indent="0">
              <a:buNone/>
              <a:tabLst>
                <a:tab pos="6638925" algn="l"/>
              </a:tabLst>
            </a:pPr>
            <a:r>
              <a:rPr lang="cs-CZ" sz="2800" dirty="0" smtClean="0">
                <a:solidFill>
                  <a:srgbClr val="00001A"/>
                </a:solidFill>
              </a:rPr>
              <a:t>Jestliže se ve vodiči, na jehož koncích je elektrické napětí U, přemístí částice s nábojem Q            síly elektrického pole vykonají </a:t>
            </a:r>
            <a:r>
              <a:rPr lang="cs-CZ" sz="2800" dirty="0" smtClean="0">
                <a:solidFill>
                  <a:srgbClr val="00001A"/>
                </a:solidFill>
              </a:rPr>
              <a:t>práci	.</a:t>
            </a: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Prochází-li vodičem konstantní proud I po dobu t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r>
              <a:rPr lang="cs-CZ" sz="2800" i="1" dirty="0" smtClean="0">
                <a:solidFill>
                  <a:srgbClr val="00001A"/>
                </a:solidFill>
              </a:rPr>
              <a:t>Práce elektrického proudu se rovná součinu elektrického napětí, proudu a doby, po kterou proud vodičem prochází.</a:t>
            </a:r>
            <a:r>
              <a:rPr lang="cs-CZ" sz="2800" i="1" dirty="0" smtClean="0"/>
              <a:t>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Tato práce současně vyjadřuje elektrickou energii přeměněnou ve </a:t>
            </a:r>
            <a:r>
              <a:rPr lang="cs-CZ" sz="2800" dirty="0" smtClean="0"/>
              <a:t>vodiči (</a:t>
            </a:r>
            <a:r>
              <a:rPr lang="cs-CZ" sz="2800" dirty="0" smtClean="0"/>
              <a:t>spotřebiči) v jinou formu energie.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133600" cy="476250"/>
          </a:xfrm>
        </p:spPr>
        <p:txBody>
          <a:bodyPr/>
          <a:lstStyle/>
          <a:p>
            <a:fld id="{841C6EFA-C0B7-4F2F-918D-C2A042A2F7C1}" type="slidenum">
              <a:rPr lang="cs-CZ" smtClean="0"/>
              <a:pPr/>
              <a:t>32</a:t>
            </a:fld>
            <a:endParaRPr lang="cs-CZ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5500694" y="2643182"/>
          <a:ext cx="1638300" cy="415925"/>
        </p:xfrm>
        <a:graphic>
          <a:graphicData uri="http://schemas.openxmlformats.org/presentationml/2006/ole">
            <p:oleObj spid="_x0000_s117762" name="Rovnice" r:id="rId4" imgW="660240" imgH="203040" progId="Equation.3">
              <p:embed/>
            </p:oleObj>
          </a:graphicData>
        </a:graphic>
      </p:graphicFrame>
      <p:sp>
        <p:nvSpPr>
          <p:cNvPr id="9" name="Šipka doprava 8"/>
          <p:cNvSpPr/>
          <p:nvPr/>
        </p:nvSpPr>
        <p:spPr>
          <a:xfrm>
            <a:off x="6643702" y="214311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571472" y="3643314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17763" name="Object 3"/>
          <p:cNvGraphicFramePr>
            <a:graphicFrameLocks noChangeAspect="1"/>
          </p:cNvGraphicFramePr>
          <p:nvPr/>
        </p:nvGraphicFramePr>
        <p:xfrm>
          <a:off x="1689100" y="3714750"/>
          <a:ext cx="1260475" cy="415925"/>
        </p:xfrm>
        <a:graphic>
          <a:graphicData uri="http://schemas.openxmlformats.org/presentationml/2006/ole">
            <p:oleObj spid="_x0000_s117763" name="Rovnice" r:id="rId5" imgW="507960" imgH="203040" progId="Equation.3">
              <p:embed/>
            </p:oleObj>
          </a:graphicData>
        </a:graphic>
      </p:graphicFrame>
      <p:sp>
        <p:nvSpPr>
          <p:cNvPr id="12" name="Šipka doprava 11"/>
          <p:cNvSpPr/>
          <p:nvPr/>
        </p:nvSpPr>
        <p:spPr>
          <a:xfrm>
            <a:off x="3286116" y="3643314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17764" name="Object 4"/>
          <p:cNvGraphicFramePr>
            <a:graphicFrameLocks noChangeAspect="1"/>
          </p:cNvGraphicFramePr>
          <p:nvPr/>
        </p:nvGraphicFramePr>
        <p:xfrm>
          <a:off x="4429124" y="3631654"/>
          <a:ext cx="1857388" cy="518073"/>
        </p:xfrm>
        <a:graphic>
          <a:graphicData uri="http://schemas.openxmlformats.org/presentationml/2006/ole">
            <p:oleObj spid="_x0000_s117764" name="Rovnice" r:id="rId6" imgW="74916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Práce a výkon elektrického proudu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501122" cy="500066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Pro </a:t>
            </a:r>
            <a:r>
              <a:rPr lang="cs-CZ" sz="2800" dirty="0" smtClean="0">
                <a:solidFill>
                  <a:srgbClr val="00B0F0"/>
                </a:solidFill>
              </a:rPr>
              <a:t>výkon elektrického proudu </a:t>
            </a:r>
            <a:r>
              <a:rPr lang="cs-CZ" sz="2800" dirty="0" smtClean="0">
                <a:solidFill>
                  <a:srgbClr val="00001A"/>
                </a:solidFill>
              </a:rPr>
              <a:t>platí: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 tento vztah vyjadřuje zároveň </a:t>
            </a:r>
            <a:r>
              <a:rPr lang="cs-CZ" sz="2800" dirty="0" smtClean="0">
                <a:solidFill>
                  <a:srgbClr val="00B0F0"/>
                </a:solidFill>
              </a:rPr>
              <a:t>příkon spotřebiče:</a:t>
            </a:r>
          </a:p>
          <a:p>
            <a:pPr marL="0" indent="0">
              <a:buFont typeface="Arial" pitchFamily="34" charset="0"/>
              <a:buChar char="•"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Font typeface="Arial" pitchFamily="34" charset="0"/>
              <a:buChar char="•"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268288" indent="-268288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příkon P</a:t>
            </a:r>
            <a:r>
              <a:rPr lang="cs-CZ" sz="2800" baseline="-25000" dirty="0" smtClean="0">
                <a:solidFill>
                  <a:srgbClr val="00001A"/>
                </a:solidFill>
              </a:rPr>
              <a:t>0 </a:t>
            </a:r>
            <a:r>
              <a:rPr lang="cs-CZ" sz="2800" dirty="0" smtClean="0">
                <a:solidFill>
                  <a:srgbClr val="00001A"/>
                </a:solidFill>
              </a:rPr>
              <a:t>je současně mírou elektrické energie     odebranou spotřebičem za 1 sekundu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660232" y="6237312"/>
            <a:ext cx="2133600" cy="476250"/>
          </a:xfrm>
        </p:spPr>
        <p:txBody>
          <a:bodyPr/>
          <a:lstStyle/>
          <a:p>
            <a:fld id="{841C6EFA-C0B7-4F2F-918D-C2A042A2F7C1}" type="slidenum">
              <a:rPr lang="cs-CZ" smtClean="0"/>
              <a:pPr/>
              <a:t>33</a:t>
            </a:fld>
            <a:endParaRPr lang="cs-CZ" dirty="0"/>
          </a:p>
        </p:txBody>
      </p:sp>
      <p:graphicFrame>
        <p:nvGraphicFramePr>
          <p:cNvPr id="117764" name="Object 4"/>
          <p:cNvGraphicFramePr>
            <a:graphicFrameLocks noChangeAspect="1"/>
          </p:cNvGraphicFramePr>
          <p:nvPr/>
        </p:nvGraphicFramePr>
        <p:xfrm>
          <a:off x="2643174" y="3920516"/>
          <a:ext cx="1574800" cy="665163"/>
        </p:xfrm>
        <a:graphic>
          <a:graphicData uri="http://schemas.openxmlformats.org/presentationml/2006/ole">
            <p:oleObj spid="_x0000_s118788" name="Rovnice" r:id="rId4" imgW="634680" imgH="228600" progId="Equation.3">
              <p:embed/>
            </p:oleObj>
          </a:graphicData>
        </a:graphic>
      </p:graphicFrame>
      <p:graphicFrame>
        <p:nvGraphicFramePr>
          <p:cNvPr id="118789" name="Object 5"/>
          <p:cNvGraphicFramePr>
            <a:graphicFrameLocks noChangeAspect="1"/>
          </p:cNvGraphicFramePr>
          <p:nvPr/>
        </p:nvGraphicFramePr>
        <p:xfrm>
          <a:off x="1357290" y="2348880"/>
          <a:ext cx="3719512" cy="806450"/>
        </p:xfrm>
        <a:graphic>
          <a:graphicData uri="http://schemas.openxmlformats.org/presentationml/2006/ole">
            <p:oleObj spid="_x0000_s118789" name="Rovnice" r:id="rId5" imgW="14983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Práce a výkon elektrického proudu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501122" cy="500066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Výkon spotřebiče </a:t>
            </a:r>
            <a:r>
              <a:rPr lang="cs-CZ" sz="2800" dirty="0" smtClean="0">
                <a:solidFill>
                  <a:srgbClr val="FF0000"/>
                </a:solidFill>
              </a:rPr>
              <a:t>P</a:t>
            </a:r>
            <a:r>
              <a:rPr lang="cs-CZ" sz="2800" dirty="0" smtClean="0">
                <a:solidFill>
                  <a:srgbClr val="00001A"/>
                </a:solidFill>
              </a:rPr>
              <a:t> = užitečná práce spotřebiče vykonaná za 1 sekundu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Pro</a:t>
            </a:r>
            <a:r>
              <a:rPr lang="cs-CZ" sz="2800" dirty="0" smtClean="0">
                <a:solidFill>
                  <a:srgbClr val="2FC9FF"/>
                </a:solidFill>
              </a:rPr>
              <a:t> </a:t>
            </a:r>
            <a:r>
              <a:rPr lang="cs-CZ" sz="2800" dirty="0" smtClean="0">
                <a:solidFill>
                  <a:srgbClr val="00B0F0"/>
                </a:solidFill>
              </a:rPr>
              <a:t>účinnost spotřebiče </a:t>
            </a:r>
            <a:r>
              <a:rPr lang="cs-CZ" sz="2800" dirty="0" smtClean="0">
                <a:solidFill>
                  <a:srgbClr val="00001A"/>
                </a:solidFill>
              </a:rPr>
              <a:t>platí: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Protože: 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Např</a:t>
            </a:r>
            <a:r>
              <a:rPr lang="cs-CZ" sz="2800" dirty="0" smtClean="0">
                <a:solidFill>
                  <a:srgbClr val="00001A"/>
                </a:solidFill>
              </a:rPr>
              <a:t>.</a:t>
            </a:r>
          </a:p>
          <a:p>
            <a:pPr marL="0" indent="0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 účinnost žárovek 10 %</a:t>
            </a:r>
          </a:p>
          <a:p>
            <a:pPr marL="0" indent="0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 účinnost elektromotorů až 90 %</a:t>
            </a:r>
          </a:p>
          <a:p>
            <a:pPr marL="0" indent="0">
              <a:buFont typeface="Arial" pitchFamily="34" charset="0"/>
              <a:buChar char="•"/>
            </a:pPr>
            <a:endParaRPr lang="cs-CZ" sz="2800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660232" y="6165304"/>
            <a:ext cx="2133600" cy="476250"/>
          </a:xfrm>
        </p:spPr>
        <p:txBody>
          <a:bodyPr/>
          <a:lstStyle/>
          <a:p>
            <a:fld id="{841C6EFA-C0B7-4F2F-918D-C2A042A2F7C1}" type="slidenum">
              <a:rPr lang="cs-CZ" smtClean="0"/>
              <a:pPr/>
              <a:t>34</a:t>
            </a:fld>
            <a:endParaRPr lang="cs-CZ" dirty="0"/>
          </a:p>
        </p:txBody>
      </p:sp>
      <p:graphicFrame>
        <p:nvGraphicFramePr>
          <p:cNvPr id="117764" name="Object 4"/>
          <p:cNvGraphicFramePr>
            <a:graphicFrameLocks noChangeAspect="1"/>
          </p:cNvGraphicFramePr>
          <p:nvPr/>
        </p:nvGraphicFramePr>
        <p:xfrm>
          <a:off x="5286380" y="2786058"/>
          <a:ext cx="1165225" cy="1255713"/>
        </p:xfrm>
        <a:graphic>
          <a:graphicData uri="http://schemas.openxmlformats.org/presentationml/2006/ole">
            <p:oleObj spid="_x0000_s119810" name="Rovnice" r:id="rId4" imgW="469800" imgH="431640" progId="Equation.3">
              <p:embed/>
            </p:oleObj>
          </a:graphicData>
        </a:graphic>
      </p:graphicFrame>
      <p:graphicFrame>
        <p:nvGraphicFramePr>
          <p:cNvPr id="119812" name="Object 4"/>
          <p:cNvGraphicFramePr>
            <a:graphicFrameLocks noChangeAspect="1"/>
          </p:cNvGraphicFramePr>
          <p:nvPr/>
        </p:nvGraphicFramePr>
        <p:xfrm>
          <a:off x="1960563" y="4152900"/>
          <a:ext cx="1103312" cy="665163"/>
        </p:xfrm>
        <a:graphic>
          <a:graphicData uri="http://schemas.openxmlformats.org/presentationml/2006/ole">
            <p:oleObj spid="_x0000_s119812" name="Rovnice" r:id="rId5" imgW="444240" imgH="228600" progId="Equation.3">
              <p:embed/>
            </p:oleObj>
          </a:graphicData>
        </a:graphic>
      </p:graphicFrame>
      <p:graphicFrame>
        <p:nvGraphicFramePr>
          <p:cNvPr id="119813" name="Object 5"/>
          <p:cNvGraphicFramePr>
            <a:graphicFrameLocks noChangeAspect="1"/>
          </p:cNvGraphicFramePr>
          <p:nvPr/>
        </p:nvGraphicFramePr>
        <p:xfrm>
          <a:off x="4429124" y="4214818"/>
          <a:ext cx="881063" cy="592137"/>
        </p:xfrm>
        <a:graphic>
          <a:graphicData uri="http://schemas.openxmlformats.org/presentationml/2006/ole">
            <p:oleObj spid="_x0000_s119813" name="Rovnice" r:id="rId6" imgW="355320" imgH="203040" progId="Equation.3">
              <p:embed/>
            </p:oleObj>
          </a:graphicData>
        </a:graphic>
      </p:graphicFrame>
      <p:graphicFrame>
        <p:nvGraphicFramePr>
          <p:cNvPr id="119814" name="Object 6"/>
          <p:cNvGraphicFramePr>
            <a:graphicFrameLocks noChangeAspect="1"/>
          </p:cNvGraphicFramePr>
          <p:nvPr/>
        </p:nvGraphicFramePr>
        <p:xfrm>
          <a:off x="6819900" y="4221164"/>
          <a:ext cx="1568524" cy="508550"/>
        </p:xfrm>
        <a:graphic>
          <a:graphicData uri="http://schemas.openxmlformats.org/presentationml/2006/ole">
            <p:oleObj spid="_x0000_s119814" name="Rovnice" r:id="rId7" imgW="634680" imgH="203040" progId="Equation.3">
              <p:embed/>
            </p:oleObj>
          </a:graphicData>
        </a:graphic>
      </p:graphicFrame>
      <p:sp>
        <p:nvSpPr>
          <p:cNvPr id="10" name="Šipka doprava 9"/>
          <p:cNvSpPr/>
          <p:nvPr/>
        </p:nvSpPr>
        <p:spPr>
          <a:xfrm>
            <a:off x="3214678" y="428625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5643570" y="428625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Práce a výkon elektrického proudu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501122" cy="500066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Jednotkou příkonu je </a:t>
            </a:r>
            <a:r>
              <a:rPr lang="cs-CZ" sz="2800" dirty="0" smtClean="0">
                <a:solidFill>
                  <a:srgbClr val="00B0F0"/>
                </a:solidFill>
              </a:rPr>
              <a:t>watt</a:t>
            </a:r>
            <a:r>
              <a:rPr lang="cs-CZ" sz="2800" dirty="0" smtClean="0">
                <a:solidFill>
                  <a:srgbClr val="00001A"/>
                </a:solidFill>
              </a:rPr>
              <a:t>, značka </a:t>
            </a:r>
            <a:r>
              <a:rPr lang="cs-CZ" sz="2800" dirty="0" smtClean="0">
                <a:solidFill>
                  <a:srgbClr val="00B0F0"/>
                </a:solidFill>
              </a:rPr>
              <a:t>W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Jednotka práce počítaná z výkonu                  </a:t>
            </a:r>
          </a:p>
          <a:p>
            <a:pPr marL="0" indent="0"/>
            <a:r>
              <a:rPr lang="cs-CZ" sz="2800" dirty="0" smtClean="0">
                <a:solidFill>
                  <a:srgbClr val="00001A"/>
                </a:solidFill>
              </a:rPr>
              <a:t> wattsekunda, </a:t>
            </a:r>
          </a:p>
          <a:p>
            <a:pPr marL="0" indent="0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 watthodina,</a:t>
            </a:r>
          </a:p>
          <a:p>
            <a:pPr marL="0" indent="0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 kilowatthodina,</a:t>
            </a:r>
          </a:p>
          <a:p>
            <a:pPr marL="0" indent="0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 megawatthodina, 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00001A"/>
                </a:solidFill>
              </a:rPr>
              <a:t> elektroměr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643702" y="6165304"/>
            <a:ext cx="2133600" cy="476250"/>
          </a:xfrm>
        </p:spPr>
        <p:txBody>
          <a:bodyPr/>
          <a:lstStyle/>
          <a:p>
            <a:fld id="{841C6EFA-C0B7-4F2F-918D-C2A042A2F7C1}" type="slidenum">
              <a:rPr lang="cs-CZ" smtClean="0"/>
              <a:pPr/>
              <a:t>35</a:t>
            </a:fld>
            <a:endParaRPr lang="cs-CZ" dirty="0"/>
          </a:p>
        </p:txBody>
      </p:sp>
      <p:graphicFrame>
        <p:nvGraphicFramePr>
          <p:cNvPr id="117764" name="Object 4"/>
          <p:cNvGraphicFramePr>
            <a:graphicFrameLocks noChangeAspect="1"/>
          </p:cNvGraphicFramePr>
          <p:nvPr/>
        </p:nvGraphicFramePr>
        <p:xfrm>
          <a:off x="6000760" y="2214554"/>
          <a:ext cx="1449388" cy="517525"/>
        </p:xfrm>
        <a:graphic>
          <a:graphicData uri="http://schemas.openxmlformats.org/presentationml/2006/ole">
            <p:oleObj spid="_x0000_s120834" name="Rovnice" r:id="rId4" imgW="583920" imgH="177480" progId="Equation.3">
              <p:embed/>
            </p:oleObj>
          </a:graphicData>
        </a:graphic>
      </p:graphicFrame>
      <p:graphicFrame>
        <p:nvGraphicFramePr>
          <p:cNvPr id="119812" name="Object 4"/>
          <p:cNvGraphicFramePr>
            <a:graphicFrameLocks noChangeAspect="1"/>
          </p:cNvGraphicFramePr>
          <p:nvPr/>
        </p:nvGraphicFramePr>
        <p:xfrm>
          <a:off x="2713038" y="2787650"/>
          <a:ext cx="820737" cy="517525"/>
        </p:xfrm>
        <a:graphic>
          <a:graphicData uri="http://schemas.openxmlformats.org/presentationml/2006/ole">
            <p:oleObj spid="_x0000_s120835" name="Rovnice" r:id="rId5" imgW="330120" imgH="177480" progId="Equation.3">
              <p:embed/>
            </p:oleObj>
          </a:graphicData>
        </a:graphic>
      </p:graphicFrame>
      <p:graphicFrame>
        <p:nvGraphicFramePr>
          <p:cNvPr id="120838" name="Object 6"/>
          <p:cNvGraphicFramePr>
            <a:graphicFrameLocks noChangeAspect="1"/>
          </p:cNvGraphicFramePr>
          <p:nvPr/>
        </p:nvGraphicFramePr>
        <p:xfrm>
          <a:off x="2413000" y="3286125"/>
          <a:ext cx="852488" cy="517525"/>
        </p:xfrm>
        <a:graphic>
          <a:graphicData uri="http://schemas.openxmlformats.org/presentationml/2006/ole">
            <p:oleObj spid="_x0000_s120838" name="Rovnice" r:id="rId6" imgW="342720" imgH="177480" progId="Equation.3">
              <p:embed/>
            </p:oleObj>
          </a:graphicData>
        </a:graphic>
      </p:graphicFrame>
      <p:graphicFrame>
        <p:nvGraphicFramePr>
          <p:cNvPr id="120839" name="Object 7"/>
          <p:cNvGraphicFramePr>
            <a:graphicFrameLocks noChangeAspect="1"/>
          </p:cNvGraphicFramePr>
          <p:nvPr/>
        </p:nvGraphicFramePr>
        <p:xfrm>
          <a:off x="3000364" y="3714752"/>
          <a:ext cx="1073150" cy="517525"/>
        </p:xfrm>
        <a:graphic>
          <a:graphicData uri="http://schemas.openxmlformats.org/presentationml/2006/ole">
            <p:oleObj spid="_x0000_s120839" name="Rovnice" r:id="rId7" imgW="431640" imgH="177480" progId="Equation.3">
              <p:embed/>
            </p:oleObj>
          </a:graphicData>
        </a:graphic>
      </p:graphicFrame>
      <p:graphicFrame>
        <p:nvGraphicFramePr>
          <p:cNvPr id="120840" name="Object 8"/>
          <p:cNvGraphicFramePr>
            <a:graphicFrameLocks noChangeAspect="1"/>
          </p:cNvGraphicFramePr>
          <p:nvPr/>
        </p:nvGraphicFramePr>
        <p:xfrm>
          <a:off x="3428992" y="4214818"/>
          <a:ext cx="1200150" cy="517525"/>
        </p:xfrm>
        <a:graphic>
          <a:graphicData uri="http://schemas.openxmlformats.org/presentationml/2006/ole">
            <p:oleObj spid="_x0000_s120840" name="Rovnice" r:id="rId8" imgW="482400" imgH="177480" progId="Equation.3">
              <p:embed/>
            </p:oleObj>
          </a:graphicData>
        </a:graphic>
      </p:graphicFrame>
      <p:pic>
        <p:nvPicPr>
          <p:cNvPr id="120841" name="Picture 9" descr="C:\Documents and Settings\mat\Dokumenty\Obrázky\k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76056" y="3068960"/>
            <a:ext cx="3286148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Elektromotorem prochází při napětí 24 V proud </a:t>
            </a:r>
          </a:p>
          <a:p>
            <a:pPr marL="0" indent="0">
              <a:buNone/>
            </a:pPr>
            <a:r>
              <a:rPr lang="cs-CZ" sz="2800" dirty="0" smtClean="0"/>
              <a:t>1,5 A. Urči jeho příkon a účinnost, pracuje-li s výkonem 27 W. Jakou elektrickou energii spotřebuje, pracuje-li 5 hodin?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>
                <a:solidFill>
                  <a:srgbClr val="00001A"/>
                </a:solidFill>
              </a:rPr>
              <a:t>36 W, 75 %</a:t>
            </a:r>
            <a:endParaRPr lang="cs-CZ" sz="2800" dirty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36</a:t>
            </a:fld>
            <a:endParaRPr lang="cs-CZ" dirty="0"/>
          </a:p>
        </p:txBody>
      </p:sp>
      <p:sp>
        <p:nvSpPr>
          <p:cNvPr id="5" name="Ohnutý roh 4"/>
          <p:cNvSpPr/>
          <p:nvPr/>
        </p:nvSpPr>
        <p:spPr>
          <a:xfrm>
            <a:off x="1643042" y="5500702"/>
            <a:ext cx="2357454" cy="714380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Práce a výkon elektrického proudu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714488"/>
            <a:ext cx="8501122" cy="500066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Teplo odevzdané elektrickým spotřebičem:</a:t>
            </a:r>
          </a:p>
          <a:p>
            <a:pPr marL="0" indent="0"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 marL="0" indent="0">
              <a:buNone/>
            </a:pPr>
            <a:endParaRPr lang="cs-CZ" sz="2800" dirty="0" smtClean="0">
              <a:solidFill>
                <a:srgbClr val="E2002B"/>
              </a:solidFill>
            </a:endParaRPr>
          </a:p>
          <a:p>
            <a:pPr marL="0" indent="0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 vodičem prochází při napětí U proud I po dobu t</a:t>
            </a:r>
          </a:p>
          <a:p>
            <a:pPr marL="0" indent="0"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 Joulův – </a:t>
            </a:r>
            <a:r>
              <a:rPr lang="cs-CZ" sz="2800" dirty="0" err="1" smtClean="0">
                <a:solidFill>
                  <a:srgbClr val="00001A"/>
                </a:solidFill>
              </a:rPr>
              <a:t>Lenzův</a:t>
            </a:r>
            <a:r>
              <a:rPr lang="cs-CZ" sz="2800" dirty="0" smtClean="0">
                <a:solidFill>
                  <a:srgbClr val="00001A"/>
                </a:solidFill>
              </a:rPr>
              <a:t> zákon</a:t>
            </a:r>
          </a:p>
          <a:p>
            <a:pPr marL="0" indent="0">
              <a:buNone/>
            </a:pPr>
            <a:endParaRPr lang="cs-CZ" sz="2800" dirty="0" smtClean="0">
              <a:solidFill>
                <a:srgbClr val="E2002B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660232" y="6165304"/>
            <a:ext cx="2133600" cy="476250"/>
          </a:xfrm>
        </p:spPr>
        <p:txBody>
          <a:bodyPr/>
          <a:lstStyle/>
          <a:p>
            <a:fld id="{841C6EFA-C0B7-4F2F-918D-C2A042A2F7C1}" type="slidenum">
              <a:rPr lang="cs-CZ" smtClean="0"/>
              <a:pPr/>
              <a:t>37</a:t>
            </a:fld>
            <a:endParaRPr lang="cs-CZ" dirty="0"/>
          </a:p>
        </p:txBody>
      </p:sp>
      <p:graphicFrame>
        <p:nvGraphicFramePr>
          <p:cNvPr id="120840" name="Object 8"/>
          <p:cNvGraphicFramePr>
            <a:graphicFrameLocks noChangeAspect="1"/>
          </p:cNvGraphicFramePr>
          <p:nvPr/>
        </p:nvGraphicFramePr>
        <p:xfrm>
          <a:off x="2833688" y="2428875"/>
          <a:ext cx="1863725" cy="701675"/>
        </p:xfrm>
        <a:graphic>
          <a:graphicData uri="http://schemas.openxmlformats.org/presentationml/2006/ole">
            <p:oleObj spid="_x0000_s121862" name="Rovnice" r:id="rId4" imgW="7491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Za jakou dobu uvede ponorný vařič o příkonu 800 W do varu 0,5 litru vody o počáteční teplotě 20 </a:t>
            </a:r>
            <a:r>
              <a:rPr lang="cs-CZ" sz="2800" dirty="0" smtClean="0">
                <a:latin typeface="DejaVu Sans Condensed"/>
                <a:ea typeface="DejaVu Sans Condensed"/>
                <a:cs typeface="DejaVu Sans Condensed"/>
              </a:rPr>
              <a:t>°C?</a:t>
            </a:r>
          </a:p>
          <a:p>
            <a:pPr marL="0" indent="0">
              <a:buNone/>
            </a:pPr>
            <a:r>
              <a:rPr lang="cs-CZ" sz="2800" dirty="0" smtClean="0">
                <a:latin typeface="DejaVu Sans Condensed"/>
                <a:ea typeface="DejaVu Sans Condensed"/>
                <a:cs typeface="DejaVu Sans Condensed"/>
              </a:rPr>
              <a:t>Výměnu tepla s okolím neuvažujeme.</a:t>
            </a: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>
                <a:solidFill>
                  <a:srgbClr val="00001A"/>
                </a:solidFill>
              </a:rPr>
              <a:t>210 s</a:t>
            </a:r>
            <a:endParaRPr lang="cs-CZ" sz="2800" dirty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38</a:t>
            </a:fld>
            <a:endParaRPr lang="cs-CZ" dirty="0"/>
          </a:p>
        </p:txBody>
      </p:sp>
      <p:sp>
        <p:nvSpPr>
          <p:cNvPr id="5" name="Ohnutý roh 4"/>
          <p:cNvSpPr/>
          <p:nvPr/>
        </p:nvSpPr>
        <p:spPr>
          <a:xfrm>
            <a:off x="1714480" y="5572140"/>
            <a:ext cx="1500198" cy="714380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39</a:t>
            </a:fld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Použitá literatura a www stránky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85750" y="1714500"/>
            <a:ext cx="8229600" cy="5000648"/>
          </a:xfrm>
        </p:spPr>
        <p:txBody>
          <a:bodyPr/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100" b="1" dirty="0" smtClean="0"/>
              <a:t>Fyzika pro gymnázia – Elektřina a magnetismus</a:t>
            </a:r>
          </a:p>
          <a:p>
            <a:pPr>
              <a:buFont typeface="Arial" pitchFamily="34" charset="0"/>
              <a:buChar char="•"/>
            </a:pPr>
            <a:r>
              <a:rPr lang="cs-CZ" sz="2100" dirty="0" err="1" smtClean="0"/>
              <a:t>Doc.RNDr</a:t>
            </a:r>
            <a:r>
              <a:rPr lang="cs-CZ" sz="2100" dirty="0" smtClean="0"/>
              <a:t>. Oldřich Lepil,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smtClean="0"/>
              <a:t>Sbírka úloh pro střední školy</a:t>
            </a:r>
          </a:p>
          <a:p>
            <a:r>
              <a:rPr lang="cs-CZ" sz="2100" dirty="0" smtClean="0"/>
              <a:t>Oldřich Lepil a kolektiv</a:t>
            </a:r>
          </a:p>
          <a:p>
            <a:pPr>
              <a:buNone/>
            </a:pPr>
            <a:r>
              <a:rPr lang="cs-CZ" sz="2100" b="1" dirty="0" smtClean="0"/>
              <a:t>Fyzika pro střední školy</a:t>
            </a:r>
          </a:p>
          <a:p>
            <a:r>
              <a:rPr lang="cs-CZ" sz="2100" dirty="0" smtClean="0"/>
              <a:t>doc. RNDr. Oldřich Lepil,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RNDr. Milan Bednařík,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err="1" smtClean="0"/>
              <a:t>Fyzweb.cz</a:t>
            </a:r>
            <a:endParaRPr lang="cs-CZ" sz="2100" b="1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10" name="Picture 2" descr="E:\projekt!!!!\logoProjektu%20%C5%99%C3%ADjen[1]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857364"/>
            <a:ext cx="4248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kovech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892480" cy="4871464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Elektronová teorie:</a:t>
            </a:r>
          </a:p>
          <a:p>
            <a:pPr marL="5557838" indent="-5557838">
              <a:buNone/>
              <a:tabLst>
                <a:tab pos="5557838" algn="l"/>
              </a:tabLst>
            </a:pPr>
            <a:r>
              <a:rPr lang="cs-CZ" dirty="0" smtClean="0">
                <a:solidFill>
                  <a:srgbClr val="00001A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kovový </a:t>
            </a:r>
            <a:r>
              <a:rPr lang="cs-CZ" sz="2800" dirty="0" smtClean="0">
                <a:solidFill>
                  <a:srgbClr val="00001A"/>
                </a:solidFill>
              </a:rPr>
              <a:t>vodič	</a:t>
            </a:r>
            <a:r>
              <a:rPr lang="cs-CZ" sz="2800" dirty="0" err="1" smtClean="0">
                <a:solidFill>
                  <a:srgbClr val="00001A"/>
                </a:solidFill>
              </a:rPr>
              <a:t>vodič</a:t>
            </a:r>
            <a:r>
              <a:rPr lang="cs-CZ" sz="2800" dirty="0" smtClean="0">
                <a:solidFill>
                  <a:srgbClr val="00001A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připojený k </a:t>
            </a:r>
            <a:r>
              <a:rPr lang="cs-CZ" sz="2800" dirty="0" smtClean="0">
                <a:solidFill>
                  <a:srgbClr val="00001A"/>
                </a:solidFill>
              </a:rPr>
              <a:t>            pólům </a:t>
            </a:r>
            <a:r>
              <a:rPr lang="cs-CZ" sz="2800" dirty="0" smtClean="0">
                <a:solidFill>
                  <a:srgbClr val="00001A"/>
                </a:solidFill>
              </a:rPr>
              <a:t>zdroje napětí</a:t>
            </a:r>
          </a:p>
          <a:p>
            <a:pPr>
              <a:buNone/>
            </a:pPr>
            <a:endParaRPr lang="cs-CZ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dohodnutý směr </a:t>
            </a:r>
            <a:r>
              <a:rPr lang="cs-CZ" sz="2800" dirty="0" smtClean="0">
                <a:solidFill>
                  <a:srgbClr val="00001A"/>
                </a:solidFill>
              </a:rPr>
              <a:t>proudu (</a:t>
            </a:r>
            <a:r>
              <a:rPr lang="cs-CZ" sz="2800" dirty="0" smtClean="0">
                <a:solidFill>
                  <a:srgbClr val="00001A"/>
                </a:solidFill>
              </a:rPr>
              <a:t>konvenční, technický)</a:t>
            </a:r>
          </a:p>
          <a:p>
            <a:pPr>
              <a:buNone/>
            </a:pPr>
            <a:endParaRPr lang="cs-CZ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dirty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4</a:t>
            </a:fld>
            <a:endParaRPr lang="cs-CZ" dirty="0"/>
          </a:p>
        </p:txBody>
      </p:sp>
      <p:pic>
        <p:nvPicPr>
          <p:cNvPr id="1026" name="Picture 2" descr="C:\Documents and Settings\mat\Dokumenty\Obrázky\imagesCAFO97W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357562"/>
            <a:ext cx="8572560" cy="1428760"/>
          </a:xfrm>
          <a:prstGeom prst="rect">
            <a:avLst/>
          </a:prstGeom>
          <a:noFill/>
        </p:spPr>
      </p:pic>
      <p:pic>
        <p:nvPicPr>
          <p:cNvPr id="1027" name="Picture 3" descr="C:\Documents and Settings\mat\Dokumenty\Obrázky\y.bmp"/>
          <p:cNvPicPr>
            <a:picLocks noChangeAspect="1" noChangeArrowheads="1"/>
          </p:cNvPicPr>
          <p:nvPr/>
        </p:nvPicPr>
        <p:blipFill>
          <a:blip r:embed="rId3" cstate="print">
            <a:lum bright="-41000" contrast="63000"/>
          </a:blip>
          <a:srcRect/>
          <a:stretch>
            <a:fillRect/>
          </a:stretch>
        </p:blipFill>
        <p:spPr bwMode="auto">
          <a:xfrm>
            <a:off x="2339752" y="4920577"/>
            <a:ext cx="4000528" cy="1028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kovech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5</a:t>
            </a:fld>
            <a:endParaRPr lang="cs-CZ" dirty="0"/>
          </a:p>
        </p:txBody>
      </p:sp>
      <p:pic>
        <p:nvPicPr>
          <p:cNvPr id="2050" name="Picture 2" descr="C:\Documents and Settings\mat\Dokumenty\Obrázky\imagesCAZHFWER.jpg"/>
          <p:cNvPicPr>
            <a:picLocks noChangeAspect="1" noChangeArrowheads="1"/>
          </p:cNvPicPr>
          <p:nvPr/>
        </p:nvPicPr>
        <p:blipFill>
          <a:blip r:embed="rId2" cstate="print">
            <a:lum bright="-4000" contrast="42000"/>
          </a:blip>
          <a:srcRect/>
          <a:stretch>
            <a:fillRect/>
          </a:stretch>
        </p:blipFill>
        <p:spPr bwMode="auto">
          <a:xfrm>
            <a:off x="1285852" y="1881874"/>
            <a:ext cx="6286544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kovech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Elektrický proud = fyzikální jev</a:t>
            </a:r>
          </a:p>
          <a:p>
            <a:pPr>
              <a:buNone/>
            </a:pPr>
            <a:r>
              <a:rPr lang="cs-CZ" sz="2800" dirty="0" smtClean="0"/>
              <a:t>                           = fyzikální veličina</a:t>
            </a:r>
          </a:p>
          <a:p>
            <a:pPr marL="0" indent="0">
              <a:buNone/>
            </a:pPr>
            <a:r>
              <a:rPr lang="cs-CZ" sz="2800" dirty="0" smtClean="0"/>
              <a:t>Elektrický proud </a:t>
            </a:r>
            <a:r>
              <a:rPr lang="cs-CZ" sz="2800" i="1" dirty="0" smtClean="0"/>
              <a:t>I</a:t>
            </a:r>
            <a:r>
              <a:rPr lang="cs-CZ" sz="2800" dirty="0" smtClean="0"/>
              <a:t> je určen velikostí elektrického náboje, který projde průřezem vodiče za 1 sekundu. </a:t>
            </a:r>
          </a:p>
          <a:p>
            <a:pPr marL="0" indent="0">
              <a:buNone/>
            </a:pPr>
            <a:r>
              <a:rPr lang="cs-CZ" sz="2800" dirty="0" smtClean="0"/>
              <a:t>Platí: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je-li I stálý = </a:t>
            </a:r>
            <a:r>
              <a:rPr lang="cs-CZ" sz="2800" dirty="0" smtClean="0">
                <a:solidFill>
                  <a:srgbClr val="00B0F0"/>
                </a:solidFill>
              </a:rPr>
              <a:t>stejnosměrný elektrický proud</a:t>
            </a:r>
          </a:p>
          <a:p>
            <a:r>
              <a:rPr lang="cs-CZ" sz="2800" dirty="0" smtClean="0"/>
              <a:t>jednotkou proudu je </a:t>
            </a:r>
            <a:r>
              <a:rPr lang="cs-CZ" sz="2800" dirty="0" smtClean="0">
                <a:solidFill>
                  <a:srgbClr val="00B0F0"/>
                </a:solidFill>
              </a:rPr>
              <a:t>ampér</a:t>
            </a:r>
            <a:r>
              <a:rPr lang="cs-CZ" sz="2800" dirty="0" smtClean="0"/>
              <a:t>, značka </a:t>
            </a:r>
            <a:r>
              <a:rPr lang="cs-CZ" sz="2800" dirty="0" smtClean="0">
                <a:solidFill>
                  <a:srgbClr val="00B0F0"/>
                </a:solidFill>
              </a:rPr>
              <a:t>A</a:t>
            </a:r>
          </a:p>
          <a:p>
            <a:pPr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6</a:t>
            </a:fld>
            <a:endParaRPr lang="cs-CZ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285852" y="4071942"/>
          <a:ext cx="1071570" cy="830262"/>
        </p:xfrm>
        <a:graphic>
          <a:graphicData uri="http://schemas.openxmlformats.org/presentationml/2006/ole">
            <p:oleObj spid="_x0000_s3074" name="Rovnice" r:id="rId3" imgW="4190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kovech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678198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Platí:</a:t>
            </a:r>
          </a:p>
          <a:p>
            <a:pPr>
              <a:buNone/>
            </a:pPr>
            <a:r>
              <a:rPr lang="cs-CZ" sz="2800" i="1" dirty="0" smtClean="0"/>
              <a:t> </a:t>
            </a: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i="1" dirty="0" smtClean="0"/>
              <a:t>Jeden coulomb je elektrický náboj, který projde průřezem vodiče při stálém proudu 1 ampéru za 1 sekundu.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jednotkou elektrického náboje  </a:t>
            </a:r>
          </a:p>
          <a:p>
            <a:pPr>
              <a:buNone/>
            </a:pPr>
            <a:r>
              <a:rPr lang="cs-CZ" sz="2800" dirty="0" smtClean="0"/>
              <a:t>                  	- ampérsekunda (A.s)                                          		- ampérhodina (A.h)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7</a:t>
            </a:fld>
            <a:endParaRPr lang="cs-CZ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516063" y="1857375"/>
          <a:ext cx="1298575" cy="428625"/>
        </p:xfrm>
        <a:graphic>
          <a:graphicData uri="http://schemas.openxmlformats.org/presentationml/2006/ole">
            <p:oleObj spid="_x0000_s4098" name="Rovnice" r:id="rId3" imgW="507960" imgH="20304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428728" y="2428868"/>
          <a:ext cx="3635375" cy="455613"/>
        </p:xfrm>
        <a:graphic>
          <a:graphicData uri="http://schemas.openxmlformats.org/presentationml/2006/ole">
            <p:oleObj spid="_x0000_s4099" name="Rovnice" r:id="rId4" imgW="14223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kovech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Jednoduchý elektrický obvod:   </a:t>
            </a:r>
          </a:p>
          <a:p>
            <a:pPr>
              <a:buNone/>
            </a:pPr>
            <a:endParaRPr lang="cs-CZ" sz="2800" dirty="0" smtClean="0"/>
          </a:p>
          <a:p>
            <a:pPr marL="273050" indent="-27305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8</a:t>
            </a:fld>
            <a:endParaRPr lang="cs-CZ" dirty="0"/>
          </a:p>
        </p:txBody>
      </p:sp>
      <p:pic>
        <p:nvPicPr>
          <p:cNvPr id="60418" name="Picture 2" descr="C:\Documents and Settings\mat\Dokumenty\Obrázky\d.bmp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9000" contrast="21000"/>
          </a:blip>
          <a:srcRect/>
          <a:stretch>
            <a:fillRect/>
          </a:stretch>
        </p:blipFill>
        <p:spPr bwMode="auto">
          <a:xfrm>
            <a:off x="857224" y="2643182"/>
            <a:ext cx="7429552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Elektrický proud v kovech</a:t>
            </a:r>
            <a:endParaRPr 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Jednoduchý elektrický obvod:   </a:t>
            </a:r>
          </a:p>
          <a:p>
            <a:r>
              <a:rPr lang="cs-CZ" sz="2800" dirty="0" smtClean="0">
                <a:solidFill>
                  <a:srgbClr val="00B0F0"/>
                </a:solidFill>
              </a:rPr>
              <a:t>zdroj napětí </a:t>
            </a:r>
            <a:r>
              <a:rPr lang="cs-CZ" sz="2800" dirty="0" smtClean="0"/>
              <a:t>– vytváří v ostatních částech obvodu elektrické pole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B0F0"/>
                </a:solidFill>
              </a:rPr>
              <a:t>elektrický spotřebič </a:t>
            </a:r>
            <a:r>
              <a:rPr lang="cs-CZ" sz="2800" dirty="0" smtClean="0"/>
              <a:t>– mění elektrickou energii v jinou energii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B0F0"/>
                </a:solidFill>
              </a:rPr>
              <a:t>spojovací vodiče </a:t>
            </a:r>
            <a:r>
              <a:rPr lang="cs-CZ" sz="2800" dirty="0" smtClean="0"/>
              <a:t>– spojují zdroj napětí s elektrickým spotřebičem a spínačem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B0F0"/>
                </a:solidFill>
              </a:rPr>
              <a:t>spínače</a:t>
            </a:r>
            <a:r>
              <a:rPr lang="cs-CZ" sz="2800" dirty="0" smtClean="0"/>
              <a:t> – k uzavření nebo přerušení obvodu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/>
          </a:p>
          <a:p>
            <a:pPr marL="273050" indent="-27305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FA-C0B7-4F2F-918D-C2A042A2F7C1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4758</TotalTime>
  <Words>1068</Words>
  <Application>Microsoft Office PowerPoint</Application>
  <PresentationFormat>Předvádění na obrazovce (4:3)</PresentationFormat>
  <Paragraphs>378</Paragraphs>
  <Slides>39</Slides>
  <Notes>30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39</vt:i4>
      </vt:variant>
    </vt:vector>
  </HeadingPairs>
  <TitlesOfParts>
    <vt:vector size="42" baseType="lpstr">
      <vt:lpstr>Výchozí návrh</vt:lpstr>
      <vt:lpstr>Rovnice</vt:lpstr>
      <vt:lpstr>Editor rovnic 3.0</vt:lpstr>
      <vt:lpstr>  Elektrický proud</vt:lpstr>
      <vt:lpstr>Elektrický proud v kovech</vt:lpstr>
      <vt:lpstr>Elektrický proud v kovech</vt:lpstr>
      <vt:lpstr>Elektrický proud v kovech</vt:lpstr>
      <vt:lpstr>Elektrický proud v kovech</vt:lpstr>
      <vt:lpstr>Elektrický proud v kovech</vt:lpstr>
      <vt:lpstr>Elektrický proud v kovech</vt:lpstr>
      <vt:lpstr>Elektrický proud v kovech</vt:lpstr>
      <vt:lpstr>Elektrický proud v kovech</vt:lpstr>
      <vt:lpstr>Elektrický proud v kovech</vt:lpstr>
      <vt:lpstr>Odpor vodiče</vt:lpstr>
      <vt:lpstr>Odpor vodiče</vt:lpstr>
      <vt:lpstr>Příklad:</vt:lpstr>
      <vt:lpstr>Odpor vodiče</vt:lpstr>
      <vt:lpstr>Odpor vodiče</vt:lpstr>
      <vt:lpstr>Ohmův zákon</vt:lpstr>
      <vt:lpstr>Ohmův zákon</vt:lpstr>
      <vt:lpstr>Ohmův zákon</vt:lpstr>
      <vt:lpstr>Ohmův zákon</vt:lpstr>
      <vt:lpstr>Ohmův zákon</vt:lpstr>
      <vt:lpstr>Ohmův zákon</vt:lpstr>
      <vt:lpstr>Kirchhoffovy zákony</vt:lpstr>
      <vt:lpstr>Kirchhoffovy zákony</vt:lpstr>
      <vt:lpstr>Kirchhoffovy zákony</vt:lpstr>
      <vt:lpstr>Spojování rezistorů</vt:lpstr>
      <vt:lpstr>Spojování rezistorů</vt:lpstr>
      <vt:lpstr>Příklad:</vt:lpstr>
      <vt:lpstr>Spojování rezistorů</vt:lpstr>
      <vt:lpstr>Spojování rezistorů</vt:lpstr>
      <vt:lpstr>Příklad:</vt:lpstr>
      <vt:lpstr>Práce a výkon elektrického proudu</vt:lpstr>
      <vt:lpstr>Práce a výkon elektrického proudu</vt:lpstr>
      <vt:lpstr>Práce a výkon elektrického proudu</vt:lpstr>
      <vt:lpstr>Práce a výkon elektrického proudu</vt:lpstr>
      <vt:lpstr>Práce a výkon elektrického proudu</vt:lpstr>
      <vt:lpstr>Příklad:</vt:lpstr>
      <vt:lpstr>Práce a výkon elektrického proudu</vt:lpstr>
      <vt:lpstr>Příklad:</vt:lpstr>
      <vt:lpstr>Použitá literatura a www stránky</vt:lpstr>
    </vt:vector>
  </TitlesOfParts>
  <Company>projekce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Josef Čermák</dc:creator>
  <cp:lastModifiedBy>Petra</cp:lastModifiedBy>
  <cp:revision>484</cp:revision>
  <dcterms:created xsi:type="dcterms:W3CDTF">2005-08-09T19:25:46Z</dcterms:created>
  <dcterms:modified xsi:type="dcterms:W3CDTF">2011-11-18T18:05:30Z</dcterms:modified>
</cp:coreProperties>
</file>