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LINEAR LAYOUT – </a:t>
            </a:r>
            <a:r>
              <a:rPr lang="cs-CZ" dirty="0" err="1" smtClean="0"/>
              <a:t>orientation</a:t>
            </a:r>
            <a:r>
              <a:rPr lang="cs-CZ" dirty="0" smtClean="0"/>
              <a:t> DEMO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 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703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2 -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Víte co znamenají následující atributy a jejich hodnoty ?</a:t>
            </a:r>
            <a:endParaRPr lang="cs-CZ" dirty="0"/>
          </a:p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Orientation</a:t>
            </a:r>
            <a:r>
              <a:rPr lang="cs-CZ" b="1" dirty="0" smtClean="0">
                <a:solidFill>
                  <a:srgbClr val="0070C0"/>
                </a:solidFill>
              </a:rPr>
              <a:t> – </a:t>
            </a:r>
            <a:r>
              <a:rPr lang="cs-CZ" b="1" dirty="0" err="1" smtClean="0">
                <a:solidFill>
                  <a:srgbClr val="7030A0"/>
                </a:solidFill>
              </a:rPr>
              <a:t>horizontal</a:t>
            </a:r>
            <a:r>
              <a:rPr lang="cs-CZ" b="1" dirty="0" smtClean="0">
                <a:solidFill>
                  <a:srgbClr val="7030A0"/>
                </a:solidFill>
              </a:rPr>
              <a:t>/</a:t>
            </a:r>
            <a:r>
              <a:rPr lang="cs-CZ" b="1" dirty="0" err="1" smtClean="0">
                <a:solidFill>
                  <a:srgbClr val="7030A0"/>
                </a:solidFill>
              </a:rPr>
              <a:t>vertical</a:t>
            </a:r>
            <a:endParaRPr lang="cs-CZ" b="1" dirty="0" smtClean="0">
              <a:solidFill>
                <a:srgbClr val="7030A0"/>
              </a:solidFill>
            </a:endParaRPr>
          </a:p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Width</a:t>
            </a:r>
            <a:r>
              <a:rPr lang="cs-CZ" b="1" dirty="0" smtClean="0">
                <a:solidFill>
                  <a:srgbClr val="0070C0"/>
                </a:solidFill>
              </a:rPr>
              <a:t>, </a:t>
            </a:r>
            <a:r>
              <a:rPr lang="cs-CZ" b="1" dirty="0" err="1" smtClean="0">
                <a:solidFill>
                  <a:srgbClr val="0070C0"/>
                </a:solidFill>
              </a:rPr>
              <a:t>height</a:t>
            </a:r>
            <a:r>
              <a:rPr lang="cs-CZ" b="1" dirty="0" smtClean="0">
                <a:solidFill>
                  <a:srgbClr val="0070C0"/>
                </a:solidFill>
              </a:rPr>
              <a:t> – </a:t>
            </a:r>
            <a:r>
              <a:rPr lang="cs-CZ" b="1" dirty="0" err="1" smtClean="0">
                <a:solidFill>
                  <a:srgbClr val="7030A0"/>
                </a:solidFill>
              </a:rPr>
              <a:t>match_parent</a:t>
            </a:r>
            <a:endParaRPr lang="cs-CZ" b="1" dirty="0" smtClean="0">
              <a:solidFill>
                <a:srgbClr val="7030A0"/>
              </a:solidFill>
            </a:endParaRPr>
          </a:p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Layout_weight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Umíte je použít ?</a:t>
            </a:r>
          </a:p>
          <a:p>
            <a:r>
              <a:rPr lang="cs-CZ" dirty="0" smtClean="0"/>
              <a:t>Umíte se pohybovat ve stromu ovládacích prvků pomocí </a:t>
            </a:r>
            <a:r>
              <a:rPr lang="cs-CZ" b="1" i="1" dirty="0" err="1" smtClean="0"/>
              <a:t>Document</a:t>
            </a:r>
            <a:r>
              <a:rPr lang="cs-CZ" b="1" i="1" dirty="0" smtClean="0"/>
              <a:t> </a:t>
            </a:r>
            <a:r>
              <a:rPr lang="cs-CZ" b="1" i="1" dirty="0" err="1" smtClean="0"/>
              <a:t>Outline</a:t>
            </a:r>
            <a:r>
              <a:rPr lang="cs-CZ" b="1" i="1" dirty="0" smtClean="0"/>
              <a:t> </a:t>
            </a:r>
            <a:r>
              <a:rPr lang="cs-CZ" dirty="0" smtClean="0"/>
              <a:t>?</a:t>
            </a:r>
          </a:p>
          <a:p>
            <a:r>
              <a:rPr lang="cs-CZ" dirty="0" smtClean="0"/>
              <a:t>Řešení UI v úkolu naleznete v souboru „</a:t>
            </a:r>
            <a:r>
              <a:rPr lang="cs-CZ" b="1" i="1" dirty="0" smtClean="0"/>
              <a:t>Layout_1_demo.xml“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415302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5"/>
            <a:ext cx="9720072" cy="5539359"/>
          </a:xfrm>
        </p:spPr>
        <p:txBody>
          <a:bodyPr>
            <a:normAutofit/>
          </a:bodyPr>
          <a:lstStyle/>
          <a:p>
            <a:r>
              <a:rPr lang="cs-CZ" dirty="0" smtClean="0"/>
              <a:t>Následuje kapitola týkající se nastavení šířky a výšky ovládacích prvků tzn. atributů</a:t>
            </a:r>
            <a:br>
              <a:rPr lang="cs-CZ" dirty="0" smtClean="0"/>
            </a:br>
            <a:r>
              <a:rPr lang="cs-CZ" dirty="0" err="1" smtClean="0">
                <a:solidFill>
                  <a:srgbClr val="0070C0"/>
                </a:solidFill>
              </a:rPr>
              <a:t>width</a:t>
            </a:r>
            <a:r>
              <a:rPr lang="cs-CZ" dirty="0" smtClean="0">
                <a:solidFill>
                  <a:srgbClr val="0070C0"/>
                </a:solidFill>
              </a:rPr>
              <a:t>/</a:t>
            </a:r>
            <a:r>
              <a:rPr lang="cs-CZ" dirty="0" err="1" smtClean="0">
                <a:solidFill>
                  <a:srgbClr val="0070C0"/>
                </a:solidFill>
              </a:rPr>
              <a:t>height</a:t>
            </a:r>
            <a:r>
              <a:rPr lang="cs-CZ" dirty="0" smtClean="0"/>
              <a:t> a jejich speciálních hodnot</a:t>
            </a:r>
            <a:br>
              <a:rPr lang="cs-CZ" dirty="0" smtClean="0"/>
            </a:br>
            <a:r>
              <a:rPr lang="cs-CZ" dirty="0" err="1" smtClean="0">
                <a:solidFill>
                  <a:srgbClr val="0070C0"/>
                </a:solidFill>
              </a:rPr>
              <a:t>match_parent</a:t>
            </a:r>
            <a:r>
              <a:rPr lang="cs-CZ" dirty="0" smtClean="0">
                <a:solidFill>
                  <a:srgbClr val="0070C0"/>
                </a:solidFill>
              </a:rPr>
              <a:t>/</a:t>
            </a:r>
            <a:r>
              <a:rPr lang="cs-CZ" dirty="0" err="1" smtClean="0">
                <a:solidFill>
                  <a:srgbClr val="0070C0"/>
                </a:solidFill>
              </a:rPr>
              <a:t>wrap_content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8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této ukázkové prezentace je pochopit tvorbu základního rozložení ovládacích prvků aplikace.</a:t>
            </a:r>
          </a:p>
          <a:p>
            <a:r>
              <a:rPr lang="cs-CZ" dirty="0" smtClean="0"/>
              <a:t>Ukázat možnost vkládat prvky vedle sebe a pod sebe.</a:t>
            </a:r>
          </a:p>
          <a:p>
            <a:r>
              <a:rPr lang="cs-CZ" dirty="0" smtClean="0"/>
              <a:t>Ukázat možnost vložení layoutu do layoutu a vytvořit tak různé kombinace rozložení prvků.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5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1 – 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3966971" cy="40233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Vytvořte nový projekt s názvem:</a:t>
            </a:r>
            <a:br>
              <a:rPr lang="cs-CZ" dirty="0" smtClean="0"/>
            </a:br>
            <a:r>
              <a:rPr lang="cs-CZ" b="1" i="1" dirty="0" smtClean="0"/>
              <a:t>Layout_demo_1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Ve složce projektu(</a:t>
            </a:r>
            <a:r>
              <a:rPr lang="cs-CZ" dirty="0" err="1" smtClean="0"/>
              <a:t>solution</a:t>
            </a:r>
            <a:r>
              <a:rPr lang="cs-CZ" dirty="0" smtClean="0"/>
              <a:t>) klikněte na</a:t>
            </a:r>
            <a:br>
              <a:rPr lang="cs-CZ" dirty="0" smtClean="0"/>
            </a:br>
            <a:r>
              <a:rPr lang="cs-CZ" b="1" i="1" dirty="0" err="1" smtClean="0"/>
              <a:t>Resources</a:t>
            </a:r>
            <a:r>
              <a:rPr lang="cs-CZ" b="1" i="1" dirty="0" smtClean="0"/>
              <a:t>/Layout/</a:t>
            </a:r>
            <a:r>
              <a:rPr lang="cs-CZ" b="1" i="1" dirty="0" err="1" smtClean="0"/>
              <a:t>Main.axml</a:t>
            </a:r>
            <a:endParaRPr lang="cs-CZ" b="1" i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Na plochu zařízení vložte tři tlačítka</a:t>
            </a:r>
            <a:br>
              <a:rPr lang="cs-CZ" dirty="0" smtClean="0"/>
            </a:br>
            <a:r>
              <a:rPr lang="cs-CZ" dirty="0" smtClean="0"/>
              <a:t>tak jako na obrázku.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100" y="1791062"/>
            <a:ext cx="7052420" cy="4095388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6372225" y="3009900"/>
            <a:ext cx="2752725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6372225" y="3009900"/>
            <a:ext cx="2752725" cy="5619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6372225" y="3009900"/>
            <a:ext cx="2752725" cy="93345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ový bublinový popisek 12"/>
          <p:cNvSpPr/>
          <p:nvPr/>
        </p:nvSpPr>
        <p:spPr>
          <a:xfrm>
            <a:off x="7055222" y="4248150"/>
            <a:ext cx="2924175" cy="1104900"/>
          </a:xfrm>
          <a:prstGeom prst="wedgeRoundRectCallout">
            <a:avLst>
              <a:gd name="adj1" fmla="val -90866"/>
              <a:gd name="adj2" fmla="val 250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Ctrl+W+U</a:t>
            </a:r>
            <a:endParaRPr lang="cs-CZ" dirty="0" smtClean="0"/>
          </a:p>
          <a:p>
            <a:pPr algn="ctr"/>
            <a:r>
              <a:rPr lang="cs-CZ" dirty="0" smtClean="0"/>
              <a:t>Okno se stromem ovládacích prvků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10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1 – 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3624072" cy="40233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Přepněte se z okna designer</a:t>
            </a:r>
            <a:br>
              <a:rPr lang="cs-CZ" dirty="0" smtClean="0"/>
            </a:br>
            <a:r>
              <a:rPr lang="cs-CZ" dirty="0" smtClean="0"/>
              <a:t>do okna source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Změňte nastavení </a:t>
            </a:r>
            <a:r>
              <a:rPr lang="cs-CZ" dirty="0" err="1" smtClean="0"/>
              <a:t>property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„</a:t>
            </a:r>
            <a:r>
              <a:rPr lang="cs-CZ" dirty="0" err="1" smtClean="0"/>
              <a:t>orientation</a:t>
            </a:r>
            <a:r>
              <a:rPr lang="cs-CZ" dirty="0" smtClean="0"/>
              <a:t>“ na „</a:t>
            </a:r>
            <a:r>
              <a:rPr lang="cs-CZ" dirty="0" err="1" smtClean="0"/>
              <a:t>horizontal</a:t>
            </a:r>
            <a:r>
              <a:rPr lang="cs-CZ" dirty="0" smtClean="0"/>
              <a:t>“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Podívejte se k jaké změně </a:t>
            </a:r>
            <a:br>
              <a:rPr lang="cs-CZ" dirty="0" smtClean="0"/>
            </a:br>
            <a:r>
              <a:rPr lang="cs-CZ" dirty="0" smtClean="0"/>
              <a:t>rozložení ovládacích prvků</a:t>
            </a:r>
            <a:br>
              <a:rPr lang="cs-CZ" dirty="0" smtClean="0"/>
            </a:br>
            <a:r>
              <a:rPr lang="cs-CZ" dirty="0" smtClean="0"/>
              <a:t>došlo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784" y="1805306"/>
            <a:ext cx="7153076" cy="4881244"/>
          </a:xfrm>
          <a:prstGeom prst="rect">
            <a:avLst/>
          </a:prstGeom>
        </p:spPr>
      </p:pic>
      <p:sp>
        <p:nvSpPr>
          <p:cNvPr id="5" name="Zaoblený obdélníkový bublinový popisek 4"/>
          <p:cNvSpPr/>
          <p:nvPr/>
        </p:nvSpPr>
        <p:spPr>
          <a:xfrm>
            <a:off x="9144000" y="209550"/>
            <a:ext cx="2809875" cy="1228725"/>
          </a:xfrm>
          <a:prstGeom prst="wedgeRoundRectCallout">
            <a:avLst>
              <a:gd name="adj1" fmla="val -82528"/>
              <a:gd name="adj2" fmla="val 1237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„</a:t>
            </a:r>
            <a:r>
              <a:rPr lang="cs-CZ" dirty="0" err="1" smtClean="0"/>
              <a:t>horizontal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189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96440"/>
            <a:ext cx="10696575" cy="6685359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514350" y="3439119"/>
            <a:ext cx="1914525" cy="126623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4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1 – step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490472" cy="4023360"/>
          </a:xfrm>
        </p:spPr>
        <p:txBody>
          <a:bodyPr/>
          <a:lstStyle/>
          <a:p>
            <a:r>
              <a:rPr lang="cs-CZ" dirty="0" smtClean="0"/>
              <a:t>Ke každému tlačítku přidejte řádek kódu</a:t>
            </a:r>
            <a:br>
              <a:rPr lang="cs-CZ" dirty="0" smtClean="0"/>
            </a:br>
            <a:r>
              <a:rPr lang="cs-CZ" dirty="0" smtClean="0"/>
              <a:t>jako na obrázku</a:t>
            </a:r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4977286" y="1205272"/>
            <a:ext cx="6839697" cy="5205053"/>
            <a:chOff x="4977286" y="1205272"/>
            <a:chExt cx="6839697" cy="5205053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77286" y="1205272"/>
              <a:ext cx="6839697" cy="5205053"/>
            </a:xfrm>
            <a:prstGeom prst="rect">
              <a:avLst/>
            </a:prstGeom>
          </p:spPr>
        </p:pic>
        <p:sp>
          <p:nvSpPr>
            <p:cNvPr id="5" name="Ovál 4"/>
            <p:cNvSpPr/>
            <p:nvPr/>
          </p:nvSpPr>
          <p:spPr>
            <a:xfrm>
              <a:off x="5334000" y="3019425"/>
              <a:ext cx="3133725" cy="48577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/>
            <p:cNvSpPr/>
            <p:nvPr/>
          </p:nvSpPr>
          <p:spPr>
            <a:xfrm>
              <a:off x="5333999" y="4297680"/>
              <a:ext cx="3133725" cy="48577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/>
            <p:cNvSpPr/>
            <p:nvPr/>
          </p:nvSpPr>
          <p:spPr>
            <a:xfrm>
              <a:off x="5333999" y="5648325"/>
              <a:ext cx="3133725" cy="48577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32995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365" y="3376777"/>
            <a:ext cx="4447619" cy="2638095"/>
          </a:xfrm>
          <a:prstGeom prst="rect">
            <a:avLst/>
          </a:prstGeom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112138" y="1743075"/>
            <a:ext cx="9720071" cy="2362200"/>
          </a:xfrm>
        </p:spPr>
        <p:txBody>
          <a:bodyPr/>
          <a:lstStyle/>
          <a:p>
            <a:r>
              <a:rPr lang="cs-CZ" dirty="0" smtClean="0"/>
              <a:t>Atribut </a:t>
            </a:r>
            <a:r>
              <a:rPr lang="cs-CZ" dirty="0" err="1" smtClean="0"/>
              <a:t>weight</a:t>
            </a:r>
            <a:r>
              <a:rPr lang="cs-CZ" dirty="0" smtClean="0"/>
              <a:t> bude konkrétně probrán později.</a:t>
            </a:r>
            <a:br>
              <a:rPr lang="cs-CZ" dirty="0" smtClean="0"/>
            </a:br>
            <a:r>
              <a:rPr lang="cs-CZ" dirty="0" smtClean="0"/>
              <a:t>V uvedeném příkladu doplnění váhy u každého tlačítka znamená, že chceme, aby tlačítka zabírali stejnou část šíře obrazovky.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95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DEMO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Atribut </a:t>
            </a:r>
            <a:r>
              <a:rPr lang="cs-CZ" b="1" dirty="0" smtClean="0">
                <a:solidFill>
                  <a:srgbClr val="0070C0"/>
                </a:solidFill>
              </a:rPr>
              <a:t>„</a:t>
            </a:r>
            <a:r>
              <a:rPr lang="cs-CZ" b="1" dirty="0" err="1" smtClean="0">
                <a:solidFill>
                  <a:srgbClr val="0070C0"/>
                </a:solidFill>
              </a:rPr>
              <a:t>orientation</a:t>
            </a:r>
            <a:r>
              <a:rPr lang="cs-CZ" b="1" dirty="0" smtClean="0">
                <a:solidFill>
                  <a:srgbClr val="0070C0"/>
                </a:solidFill>
              </a:rPr>
              <a:t>“ </a:t>
            </a:r>
            <a:r>
              <a:rPr lang="cs-CZ" dirty="0" smtClean="0"/>
              <a:t>u lineárního Layoutu znamená</a:t>
            </a:r>
          </a:p>
          <a:p>
            <a:r>
              <a:rPr lang="cs-CZ" dirty="0" smtClean="0"/>
              <a:t>Zda prvky budou řazeny pod sebe – </a:t>
            </a:r>
            <a:r>
              <a:rPr lang="cs-CZ" b="1" i="1" dirty="0" err="1" smtClean="0"/>
              <a:t>vertical</a:t>
            </a:r>
            <a:endParaRPr lang="cs-CZ" b="1" i="1" dirty="0" smtClean="0"/>
          </a:p>
          <a:p>
            <a:r>
              <a:rPr lang="cs-CZ" dirty="0" smtClean="0"/>
              <a:t>Nebo vedle sebe - </a:t>
            </a:r>
            <a:r>
              <a:rPr lang="cs-CZ" b="1" i="1" dirty="0" err="1" smtClean="0"/>
              <a:t>horizontal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15634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2 – 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4309872" cy="40233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Použitím znalostí z prvního příkladu se pokuste vytvořit rozložení prvků na obrazovce tak jak je uvedeno na obrázku.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Pozn.: </a:t>
            </a:r>
          </a:p>
          <a:p>
            <a:r>
              <a:rPr lang="cs-CZ" dirty="0" smtClean="0"/>
              <a:t>Šířka všech prvků bude „</a:t>
            </a:r>
            <a:r>
              <a:rPr lang="cs-CZ" b="1" i="1" dirty="0" err="1" smtClean="0"/>
              <a:t>match_parent</a:t>
            </a:r>
            <a:r>
              <a:rPr lang="cs-CZ" dirty="0" smtClean="0"/>
              <a:t>“!</a:t>
            </a:r>
            <a:br>
              <a:rPr lang="cs-CZ" dirty="0" smtClean="0"/>
            </a:br>
            <a:r>
              <a:rPr lang="cs-CZ" dirty="0" smtClean="0"/>
              <a:t>Využijte možnost vkládat Layout do jiného Layoutu</a:t>
            </a:r>
            <a:br>
              <a:rPr lang="cs-CZ" dirty="0" smtClean="0"/>
            </a:br>
            <a:r>
              <a:rPr lang="cs-CZ" dirty="0" smtClean="0"/>
              <a:t>K dosažení výsledku použijte pouze </a:t>
            </a:r>
            <a:r>
              <a:rPr lang="cs-CZ" dirty="0" err="1" smtClean="0"/>
              <a:t>LinearLayout</a:t>
            </a:r>
            <a:r>
              <a:rPr lang="cs-CZ" dirty="0" smtClean="0"/>
              <a:t> !</a:t>
            </a:r>
          </a:p>
          <a:p>
            <a:r>
              <a:rPr lang="cs-CZ" dirty="0" smtClean="0"/>
              <a:t>Každý z Layoutů bude zabírat 1/3 obrazovky.</a:t>
            </a:r>
          </a:p>
          <a:p>
            <a:r>
              <a:rPr lang="cs-CZ" dirty="0" smtClean="0"/>
              <a:t>Každé z tlačítek bude zabírat stejnou část plochy jako</a:t>
            </a:r>
            <a:br>
              <a:rPr lang="cs-CZ" dirty="0" smtClean="0"/>
            </a:br>
            <a:r>
              <a:rPr lang="cs-CZ" dirty="0" smtClean="0"/>
              <a:t>ostatní tlačítka ve stejném layoutu.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3555" y="390525"/>
            <a:ext cx="3767602" cy="610030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800975" y="2286000"/>
            <a:ext cx="158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horizontal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00975" y="3555390"/>
            <a:ext cx="123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vertical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705725" y="4962525"/>
            <a:ext cx="158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horizontal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 flipH="1" flipV="1">
            <a:off x="7122794" y="1169669"/>
            <a:ext cx="3798363" cy="53211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315325" y="757691"/>
            <a:ext cx="123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</a:rPr>
              <a:t>vertical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88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</TotalTime>
  <Words>208</Words>
  <Application>Microsoft Office PowerPoint</Application>
  <PresentationFormat>Širokoúhlá obrazovka</PresentationFormat>
  <Paragraphs>43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Integrál</vt:lpstr>
      <vt:lpstr>LINEAR LAYOUT – orientation DEMO</vt:lpstr>
      <vt:lpstr>CÍL</vt:lpstr>
      <vt:lpstr>DEMO 1 – STEP 1</vt:lpstr>
      <vt:lpstr>DEMO 1 – step 2</vt:lpstr>
      <vt:lpstr>Prezentace aplikace PowerPoint</vt:lpstr>
      <vt:lpstr>DEMO 1 – step 3</vt:lpstr>
      <vt:lpstr>Prezentace aplikace PowerPoint</vt:lpstr>
      <vt:lpstr>Závěr DEMO 1</vt:lpstr>
      <vt:lpstr>DEMO 2 – STEP 1</vt:lpstr>
      <vt:lpstr>DEMO 2 - ZÁVĚR</vt:lpstr>
      <vt:lpstr>Následuje kapitola týkající se nastavení šířky a výšky ovládacích prvků tzn. atributů width/height a jejich speciálních hodnot match_parent/wrap_content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LAYOUT – orientation DEMO</dc:title>
  <dc:creator>Jaroslav Kudr</dc:creator>
  <cp:lastModifiedBy>Jaroslav Kudr</cp:lastModifiedBy>
  <cp:revision>8</cp:revision>
  <dcterms:created xsi:type="dcterms:W3CDTF">2017-02-27T10:57:45Z</dcterms:created>
  <dcterms:modified xsi:type="dcterms:W3CDTF">2017-02-27T11:50:46Z</dcterms:modified>
</cp:coreProperties>
</file>