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256" r:id="rId2"/>
    <p:sldId id="282" r:id="rId3"/>
    <p:sldId id="307" r:id="rId4"/>
    <p:sldId id="309" r:id="rId5"/>
    <p:sldId id="283" r:id="rId6"/>
    <p:sldId id="284" r:id="rId7"/>
    <p:sldId id="285" r:id="rId8"/>
    <p:sldId id="286" r:id="rId9"/>
    <p:sldId id="310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16" r:id="rId23"/>
    <p:sldId id="301" r:id="rId24"/>
    <p:sldId id="302" r:id="rId25"/>
    <p:sldId id="303" r:id="rId26"/>
    <p:sldId id="305" r:id="rId27"/>
    <p:sldId id="311" r:id="rId28"/>
    <p:sldId id="306" r:id="rId29"/>
    <p:sldId id="308" r:id="rId30"/>
    <p:sldId id="317" r:id="rId31"/>
    <p:sldId id="318" r:id="rId32"/>
    <p:sldId id="281" r:id="rId3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4660"/>
  </p:normalViewPr>
  <p:slideViewPr>
    <p:cSldViewPr>
      <p:cViewPr varScale="1">
        <p:scale>
          <a:sx n="75" d="100"/>
          <a:sy n="75" d="100"/>
        </p:scale>
        <p:origin x="1008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3575" cy="316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40275" cy="351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3480335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1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17625" y="877888"/>
            <a:ext cx="4219575" cy="31638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669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17625" y="877888"/>
            <a:ext cx="4219575" cy="31638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i="1" dirty="0" smtClean="0">
                <a:solidFill>
                  <a:schemeClr val="accent1">
                    <a:lumMod val="50000"/>
                  </a:schemeClr>
                </a:solidFill>
              </a:rPr>
              <a:t>Jsi-li hotový muž, zařiď si domácnost,</a:t>
            </a:r>
          </a:p>
          <a:p>
            <a:r>
              <a:rPr lang="cs-CZ" sz="1200" i="1" dirty="0" smtClean="0">
                <a:solidFill>
                  <a:schemeClr val="accent1">
                    <a:lumMod val="50000"/>
                  </a:schemeClr>
                </a:solidFill>
              </a:rPr>
              <a:t>neboť zřekneš-li se rodinného života,</a:t>
            </a:r>
          </a:p>
          <a:p>
            <a:r>
              <a:rPr lang="cs-CZ" sz="1200" i="1" dirty="0" smtClean="0">
                <a:solidFill>
                  <a:schemeClr val="accent1">
                    <a:lumMod val="50000"/>
                  </a:schemeClr>
                </a:solidFill>
              </a:rPr>
              <a:t>tvůj otec bude stižen velkým hořem</a:t>
            </a:r>
          </a:p>
          <a:p>
            <a:r>
              <a:rPr lang="cs-CZ" sz="1200" i="1" dirty="0" smtClean="0">
                <a:solidFill>
                  <a:schemeClr val="accent1">
                    <a:lumMod val="50000"/>
                  </a:schemeClr>
                </a:solidFill>
              </a:rPr>
              <a:t>a jiná žena bude spokojenější než tvá matka, která tě zrodila.</a:t>
            </a:r>
          </a:p>
          <a:p>
            <a:r>
              <a:rPr lang="cs-CZ" sz="1200" i="1" dirty="0" smtClean="0">
                <a:solidFill>
                  <a:schemeClr val="accent1">
                    <a:lumMod val="50000"/>
                  </a:schemeClr>
                </a:solidFill>
              </a:rPr>
              <a:t>Miluj doma svou manželku, jak se patří.</a:t>
            </a:r>
          </a:p>
          <a:p>
            <a:r>
              <a:rPr lang="cs-CZ" sz="1200" i="1" dirty="0" smtClean="0">
                <a:solidFill>
                  <a:schemeClr val="accent1">
                    <a:lumMod val="50000"/>
                  </a:schemeClr>
                </a:solidFill>
              </a:rPr>
              <a:t>Vyživuj ji a oblékej ji,</a:t>
            </a:r>
          </a:p>
          <a:p>
            <a:r>
              <a:rPr lang="cs-CZ" sz="1200" i="1" dirty="0" smtClean="0">
                <a:solidFill>
                  <a:schemeClr val="accent1">
                    <a:lumMod val="50000"/>
                  </a:schemeClr>
                </a:solidFill>
              </a:rPr>
              <a:t>vonné masti jsou čarovným lékem pro ni.</a:t>
            </a:r>
          </a:p>
          <a:p>
            <a:r>
              <a:rPr lang="cs-CZ" sz="1200" i="1" dirty="0" smtClean="0">
                <a:solidFill>
                  <a:schemeClr val="accent1">
                    <a:lumMod val="50000"/>
                  </a:schemeClr>
                </a:solidFill>
              </a:rPr>
              <a:t>Obveseluj její srdce, pokud budeš </a:t>
            </a:r>
            <a:r>
              <a:rPr lang="cs-CZ" sz="1200" i="1" dirty="0" err="1" smtClean="0">
                <a:solidFill>
                  <a:schemeClr val="accent1">
                    <a:lumMod val="50000"/>
                  </a:schemeClr>
                </a:solidFill>
              </a:rPr>
              <a:t>žíti</a:t>
            </a:r>
            <a:r>
              <a:rPr lang="cs-CZ" sz="1200" i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cs-CZ" sz="1200" i="1" dirty="0" smtClean="0">
                <a:solidFill>
                  <a:schemeClr val="accent1">
                    <a:lumMod val="50000"/>
                  </a:schemeClr>
                </a:solidFill>
              </a:rPr>
              <a:t>pak bude úrodným polem svému pánu.</a:t>
            </a:r>
          </a:p>
          <a:p>
            <a:r>
              <a:rPr lang="cs-CZ" sz="1200" i="1" dirty="0" smtClean="0">
                <a:solidFill>
                  <a:schemeClr val="accent1">
                    <a:lumMod val="50000"/>
                  </a:schemeClr>
                </a:solidFill>
              </a:rPr>
              <a:t>Ale nepřipusť, aby rozhodovala,</a:t>
            </a:r>
          </a:p>
          <a:p>
            <a:r>
              <a:rPr lang="cs-CZ" sz="1200" i="1" dirty="0" smtClean="0">
                <a:solidFill>
                  <a:schemeClr val="accent1">
                    <a:lumMod val="50000"/>
                  </a:schemeClr>
                </a:solidFill>
              </a:rPr>
              <a:t>a drž ji opodál moci!</a:t>
            </a:r>
          </a:p>
          <a:p>
            <a:r>
              <a:rPr lang="cs-CZ" sz="1200" i="1" dirty="0" smtClean="0">
                <a:solidFill>
                  <a:schemeClr val="accent1">
                    <a:lumMod val="50000"/>
                  </a:schemeClr>
                </a:solidFill>
              </a:rPr>
              <a:t>Nedopusť, aby tě přerostla, sice tě bude </a:t>
            </a:r>
            <a:r>
              <a:rPr lang="cs-CZ" sz="1200" i="1" dirty="0" err="1" smtClean="0">
                <a:solidFill>
                  <a:schemeClr val="accent1">
                    <a:lumMod val="50000"/>
                  </a:schemeClr>
                </a:solidFill>
              </a:rPr>
              <a:t>ohrožovati</a:t>
            </a:r>
            <a:r>
              <a:rPr lang="cs-CZ" sz="1200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cs-CZ" sz="1200" i="1" dirty="0" smtClean="0">
                <a:solidFill>
                  <a:schemeClr val="accent1">
                    <a:lumMod val="50000"/>
                  </a:schemeClr>
                </a:solidFill>
              </a:rPr>
              <a:t>Hleď si jí a ona bude požehnáním v tvém domě.</a:t>
            </a:r>
          </a:p>
          <a:p>
            <a:endParaRPr lang="cs-CZ" sz="12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1200" i="1" dirty="0" smtClean="0">
                <a:solidFill>
                  <a:schemeClr val="accent2">
                    <a:lumMod val="75000"/>
                  </a:schemeClr>
                </a:solidFill>
              </a:rPr>
              <a:t>Které z myšlenek jsou dodnes aktuální, které odpovídaly tehdejší tradici?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815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6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27800" y="503238"/>
            <a:ext cx="1951038" cy="572293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71513" y="503238"/>
            <a:ext cx="5703887" cy="572293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71513" y="1906588"/>
            <a:ext cx="3827462" cy="43195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51375" y="1906588"/>
            <a:ext cx="3827463" cy="4319587"/>
          </a:xfrm>
        </p:spPr>
        <p:txBody>
          <a:bodyPr/>
          <a:lstStyle/>
          <a:p>
            <a:pPr lvl="0"/>
            <a:endParaRPr lang="cs-CZ" noProof="0" smtClean="0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74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1375" y="1906588"/>
            <a:ext cx="38274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03238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7325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</p:sldLayoutIdLst>
  <p:transition spd="med">
    <p:wedge/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815975" y="652463"/>
            <a:ext cx="7808913" cy="1030287"/>
          </a:xfrm>
        </p:spPr>
        <p:txBody>
          <a:bodyPr tIns="42336" anchor="ctr"/>
          <a:lstStyle/>
          <a:p>
            <a:pPr marL="0" indent="0" algn="ctr" eaLnBrk="1"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cs-CZ" sz="8000" b="1" dirty="0" smtClean="0">
                <a:solidFill>
                  <a:srgbClr val="333333"/>
                </a:solidFill>
                <a:latin typeface="Albany"/>
              </a:rPr>
              <a:t>2 Egypt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6038" y="3084513"/>
            <a:ext cx="9134475" cy="69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19404" rIns="0" bIns="0"/>
          <a:lstStyle/>
          <a:p>
            <a: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200" b="1">
                <a:solidFill>
                  <a:srgbClr val="000000"/>
                </a:solidFill>
              </a:rPr>
              <a:t>Centrum pro virtuální a moderní metody a formy vzdělávání na </a:t>
            </a:r>
          </a:p>
          <a:p>
            <a: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200" b="1">
                <a:solidFill>
                  <a:srgbClr val="000000"/>
                </a:solidFill>
              </a:rPr>
              <a:t>Obchodní akademii T. G. Masaryka, Kostelec nad Orlicí 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357688"/>
            <a:ext cx="807243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u="sng" smtClean="0">
                <a:solidFill>
                  <a:srgbClr val="FF0000"/>
                </a:solidFill>
              </a:rPr>
              <a:t>Rosettská deska</a:t>
            </a:r>
            <a:r>
              <a:rPr lang="cs-CZ" sz="2000" b="0" smtClean="0">
                <a:solidFill>
                  <a:srgbClr val="FF0000"/>
                </a:solidFill>
              </a:rPr>
              <a:t> </a:t>
            </a:r>
            <a:r>
              <a:rPr lang="cs-CZ" sz="2000" b="0" smtClean="0">
                <a:solidFill>
                  <a:srgbClr val="262699"/>
                </a:solidFill>
              </a:rPr>
              <a:t>(nalezena 1799) obsahuje stejný text psaný třemi druhy písma – hieroglyfy, démotickým písmem a řeckou alfabetou. Text je poděkováním kněží z Memfidy faraonovi Ptolemaiovi V. za poskytnuté dobrodiní (196 př. n. l.). K vidění je</a:t>
            </a:r>
            <a:br>
              <a:rPr lang="cs-CZ" sz="2000" b="0" smtClean="0">
                <a:solidFill>
                  <a:srgbClr val="262699"/>
                </a:solidFill>
              </a:rPr>
            </a:br>
            <a:r>
              <a:rPr lang="cs-CZ" sz="2000" b="0" smtClean="0">
                <a:solidFill>
                  <a:srgbClr val="262699"/>
                </a:solidFill>
              </a:rPr>
              <a:t> v Britském muzeu v Londýně. </a:t>
            </a:r>
            <a:r>
              <a:rPr lang="cs-CZ" sz="2000" b="0" smtClean="0">
                <a:solidFill>
                  <a:srgbClr val="191966"/>
                </a:solidFill>
              </a:rPr>
              <a:t/>
            </a:r>
            <a:br>
              <a:rPr lang="cs-CZ" sz="2000" b="0" smtClean="0">
                <a:solidFill>
                  <a:srgbClr val="191966"/>
                </a:solidFill>
              </a:rPr>
            </a:br>
            <a:endParaRPr lang="cs-CZ" sz="2000" b="0" smtClean="0">
              <a:solidFill>
                <a:srgbClr val="191966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785938"/>
            <a:ext cx="41433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625"/>
            <a:ext cx="7772400" cy="1857375"/>
          </a:xfrm>
        </p:spPr>
        <p:txBody>
          <a:bodyPr/>
          <a:lstStyle/>
          <a:p>
            <a:pPr>
              <a:defRPr/>
            </a:pPr>
            <a:r>
              <a:rPr lang="cs-CZ" sz="2400" b="0" dirty="0" err="1" smtClean="0">
                <a:solidFill>
                  <a:schemeClr val="accent2">
                    <a:lumMod val="75000"/>
                  </a:schemeClr>
                </a:solidFill>
              </a:rPr>
              <a:t>Champollion</a:t>
            </a: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 přišel na to, že kartuše (ovály) označují jména panovníků. Hieroglyfy v nich nezastupují celá slova, ale pouze jednotlivé hlásky. Jako první rozluštil jména faraonů Ptolemaia a Kleopatry. </a:t>
            </a:r>
            <a:b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cs-CZ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81200"/>
            <a:ext cx="58769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500063"/>
            <a:ext cx="7807325" cy="1143000"/>
          </a:xfrm>
        </p:spPr>
        <p:txBody>
          <a:bodyPr/>
          <a:lstStyle/>
          <a:p>
            <a:r>
              <a:rPr lang="cs-CZ" sz="2800" u="sng" smtClean="0">
                <a:solidFill>
                  <a:srgbClr val="FF0000"/>
                </a:solidFill>
              </a:rPr>
              <a:t>Písaři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14500"/>
            <a:ext cx="7962900" cy="4643438"/>
          </a:xfrm>
        </p:spPr>
        <p:txBody>
          <a:bodyPr/>
          <a:lstStyle/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cs-CZ" sz="2400" dirty="0" smtClean="0">
                <a:solidFill>
                  <a:srgbClr val="262699"/>
                </a:solidFill>
              </a:rPr>
              <a:t>    </a:t>
            </a:r>
            <a:r>
              <a:rPr lang="cs-CZ" sz="2400" b="1" dirty="0" smtClean="0">
                <a:solidFill>
                  <a:srgbClr val="262699"/>
                </a:solidFill>
              </a:rPr>
              <a:t>Povolání písaře (úředníka) bylo velmi ceněno</a:t>
            </a:r>
            <a:r>
              <a:rPr lang="cs-CZ" sz="2400" dirty="0" smtClean="0">
                <a:solidFill>
                  <a:srgbClr val="262699"/>
                </a:solidFill>
              </a:rPr>
              <a:t>. Kromě kněží byli písaři jediní gramotní lidé v Egyptě. Těžiště jejich činnosti spočívalo v úředních a účetních záznamech a opisování knih mrtvých. Literární činnost byla velmi okrajová. Psalo se štětcem dvěma barvami (černou a červenou) na papyrové svitky ze speciálně upraveného druhu rákosu. Nejdelší nalezený svitek je dlouhý 40,5 metru. Šířka byla asi 47 cm. Studenti se učili napodobováním svých učitelů – nejdříve opisovali školní úlohy, aniž by jim rozuměli, později se učili význam jednotlivých znaků (je doloženo přes 6000 hieroglyfů, ale písaři stačilo ovládnout asi 1000 nejpoužívanějších znaků).</a:t>
            </a:r>
            <a:br>
              <a:rPr lang="cs-CZ" sz="2400" dirty="0" smtClean="0">
                <a:solidFill>
                  <a:srgbClr val="262699"/>
                </a:solidFill>
              </a:rPr>
            </a:br>
            <a:endParaRPr lang="cs-CZ" sz="2800" dirty="0" smtClean="0">
              <a:solidFill>
                <a:srgbClr val="262699"/>
              </a:solidFill>
              <a:latin typeface="Arial CE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Vápencová socha písaře (asi 2490 př. n. l.) v typickém sedu.</a:t>
            </a:r>
            <a:b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cs-CZ" sz="2400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1857375"/>
            <a:ext cx="4103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2938"/>
            <a:ext cx="7467600" cy="347662"/>
          </a:xfrm>
        </p:spPr>
        <p:txBody>
          <a:bodyPr/>
          <a:lstStyle/>
          <a:p>
            <a:pPr>
              <a:defRPr/>
            </a:pPr>
            <a:r>
              <a:rPr lang="cs-CZ" sz="2000" dirty="0" smtClean="0">
                <a:solidFill>
                  <a:srgbClr val="FF0000"/>
                </a:solidFill>
              </a:rPr>
              <a:t>Ukázka ze školní úlohy</a:t>
            </a:r>
            <a:r>
              <a:rPr lang="cs-CZ" dirty="0" smtClean="0">
                <a:solidFill>
                  <a:srgbClr val="FF0000"/>
                </a:solidFill>
                <a:latin typeface="Arial CE"/>
              </a:rPr>
              <a:t>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ial CE"/>
              </a:rPr>
              <a:t/>
            </a:r>
            <a:b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ial CE"/>
              </a:rPr>
            </a:br>
            <a:endParaRPr lang="cs-CZ" dirty="0" smtClean="0">
              <a:solidFill>
                <a:schemeClr val="accent2">
                  <a:lumMod val="75000"/>
                </a:schemeClr>
              </a:solidFill>
              <a:latin typeface="Arial CE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031875"/>
            <a:ext cx="6897687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696200" cy="642938"/>
          </a:xfrm>
        </p:spPr>
        <p:txBody>
          <a:bodyPr/>
          <a:lstStyle/>
          <a:p>
            <a:r>
              <a:rPr lang="cs-CZ" sz="2000" smtClean="0">
                <a:solidFill>
                  <a:srgbClr val="FF0000"/>
                </a:solidFill>
              </a:rPr>
              <a:t>Ukázky ze školních úloh písařské školy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85750" y="714356"/>
            <a:ext cx="9144000" cy="3714776"/>
          </a:xfrm>
        </p:spPr>
        <p:txBody>
          <a:bodyPr/>
          <a:lstStyle/>
          <a:p>
            <a:pPr lvl="1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cs-CZ" sz="18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Nezvedený žák</a:t>
            </a:r>
          </a:p>
          <a:p>
            <a:pPr lvl="1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Bylo mi řečeno, že opouštíš písařství a potuluješ se, jsa tanečníkem. Chodíš z ulice do ulice, do všech, zapáchajících pivem, a dopouštíš se nepřístojností. Pivo odpuzuje lidi a působí, že tvá duše jest pomatena; jsi jako nalomené veslo  </a:t>
            </a:r>
          </a:p>
          <a:p>
            <a:pPr lvl="1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   v lodi, které jest neposlušné na všecky strany; jsi jako kaple, postrádající svého boha, jako dům, postrádající chleba. Přistihují tě lezoucího na zdi, a strhujícího štítky. Lidé prchají před tebou, protože jim uštědřuješ rány. Kéž bys věděl, že víno jest ohavnost, kéž bys přestal s likéry! Kéž bys netiskl džbánek na svou hrud', a zapomněl na pivo! </a:t>
            </a:r>
          </a:p>
          <a:p>
            <a:pPr lvl="1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endParaRPr lang="cs-CZ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cs-CZ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8596" y="4929198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Shrňte obsah ukázky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3"/>
          <p:cNvSpPr>
            <a:spLocks noGrp="1"/>
          </p:cNvSpPr>
          <p:nvPr>
            <p:ph type="title"/>
          </p:nvPr>
        </p:nvSpPr>
        <p:spPr>
          <a:xfrm>
            <a:off x="428625" y="0"/>
            <a:ext cx="3008313" cy="1447800"/>
          </a:xfrm>
        </p:spPr>
        <p:txBody>
          <a:bodyPr/>
          <a:lstStyle/>
          <a:p>
            <a:pPr algn="ctr"/>
            <a:r>
              <a:rPr lang="cs-CZ" sz="2400" smtClean="0">
                <a:solidFill>
                  <a:srgbClr val="FF0000"/>
                </a:solidFill>
              </a:rPr>
              <a:t>Egyptské literární památky</a:t>
            </a:r>
          </a:p>
        </p:txBody>
      </p:sp>
      <p:sp>
        <p:nvSpPr>
          <p:cNvPr id="16387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14375" y="1928813"/>
            <a:ext cx="2751138" cy="3143250"/>
          </a:xfrm>
        </p:spPr>
        <p:txBody>
          <a:bodyPr/>
          <a:lstStyle/>
          <a:p>
            <a:pPr algn="ctr">
              <a:defRPr/>
            </a:pP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Nejstaršími literárními památkami jsou texty pyramid – tesané nápisy, které se dochovaly na stěnách královských hrobek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>
              <a:defRPr/>
            </a:pPr>
            <a:endParaRPr lang="cs-CZ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cs-CZ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cs-CZ" dirty="0" smtClean="0"/>
          </a:p>
        </p:txBody>
      </p:sp>
      <p:pic>
        <p:nvPicPr>
          <p:cNvPr id="2970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75" y="785813"/>
            <a:ext cx="5343525" cy="5643562"/>
          </a:xfrm>
          <a:noFill/>
        </p:spPr>
      </p:pic>
      <p:sp>
        <p:nvSpPr>
          <p:cNvPr id="6" name="TextovéPole 5"/>
          <p:cNvSpPr txBox="1"/>
          <p:nvPr/>
        </p:nvSpPr>
        <p:spPr>
          <a:xfrm>
            <a:off x="928688" y="5500688"/>
            <a:ext cx="250031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Vápencová stéla se jménem paní Merut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75"/>
            <a:ext cx="7620000" cy="1143000"/>
          </a:xfrm>
        </p:spPr>
        <p:txBody>
          <a:bodyPr/>
          <a:lstStyle/>
          <a:p>
            <a:r>
              <a:rPr lang="cs-CZ" sz="2800" u="sng" smtClean="0">
                <a:solidFill>
                  <a:srgbClr val="FF0000"/>
                </a:solidFill>
              </a:rPr>
              <a:t>Kniha mrtvých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214438"/>
            <a:ext cx="8429625" cy="492918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Kniha mrtvých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(Kniha o zjevování se na světle denním) - </a:t>
            </a:r>
            <a:r>
              <a:rPr lang="cs-CZ" sz="2400" u="sng" dirty="0" smtClean="0">
                <a:solidFill>
                  <a:srgbClr val="FF0000"/>
                </a:solidFill>
              </a:rPr>
              <a:t>rozsáhlá sbírka starších zaříkadel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a rad známých už z textů pyramid a rakví. </a:t>
            </a:r>
            <a:r>
              <a:rPr lang="cs-CZ" sz="2400" u="sng" dirty="0" smtClean="0">
                <a:solidFill>
                  <a:srgbClr val="FF0000"/>
                </a:solidFill>
              </a:rPr>
              <a:t>Přikládala se k mumii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nebo se vkládala do zvláštní schránky, byla zapsána na papyrovém svitku a obvykle bývala bohatě ilustrována. </a:t>
            </a:r>
            <a:r>
              <a:rPr lang="cs-CZ" sz="2400" u="sng" dirty="0" smtClean="0">
                <a:solidFill>
                  <a:srgbClr val="FF0000"/>
                </a:solidFill>
              </a:rPr>
              <a:t>Texty měly mrtvému usnadnit pobyt „na onom světě.“ </a:t>
            </a:r>
          </a:p>
          <a:p>
            <a:pPr>
              <a:lnSpc>
                <a:spcPct val="90000"/>
              </a:lnSpc>
              <a:defRPr/>
            </a:pP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Duše zemřelého zde vystupuje jako srdce N-</a:t>
            </a:r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</a:rPr>
              <a:t>ovo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nebo N. Mrtvý musel projít mnoha nástrahami a použít různá zaříkadla (na oživení </a:t>
            </a:r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</a:rPr>
              <a:t>vešebtů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, aby měl vodu a vzduch, aby se mu otevřely správné dveře atd.). Nakonec dorazil do síně obou pravd, kde bůh podsvětí </a:t>
            </a:r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</a:rPr>
              <a:t>Usirev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(Osiris) položil na jednu misku vah jeho srdce a na druhou peříčko. Pokud bylo srdce lehčí (nezatížené hříchy), byl mrtvý prohlášen za spravedlivého a mohl zamířit do obdoby křesťanského ráje. V opačném případě skončil v jakémsi pekle, kde musel jíst výkaly a pít moč…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cs-CZ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cs-CZ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642938"/>
            <a:ext cx="7807325" cy="1003300"/>
          </a:xfrm>
        </p:spPr>
        <p:txBody>
          <a:bodyPr/>
          <a:lstStyle/>
          <a:p>
            <a:pPr>
              <a:defRPr/>
            </a:pPr>
            <a:r>
              <a:rPr lang="cs-CZ" sz="2800" b="0" dirty="0" smtClean="0">
                <a:solidFill>
                  <a:schemeClr val="accent2">
                    <a:lumMod val="75000"/>
                  </a:schemeClr>
                </a:solidFill>
              </a:rPr>
              <a:t>Říkadlo pro vybídnutí </a:t>
            </a:r>
            <a:r>
              <a:rPr lang="cs-CZ" sz="2800" b="0" dirty="0" err="1" smtClean="0">
                <a:solidFill>
                  <a:schemeClr val="accent2">
                    <a:lumMod val="75000"/>
                  </a:schemeClr>
                </a:solidFill>
              </a:rPr>
              <a:t>vešebta</a:t>
            </a:r>
            <a:r>
              <a:rPr lang="cs-CZ" sz="2800" b="0" dirty="0" smtClean="0">
                <a:solidFill>
                  <a:schemeClr val="accent2">
                    <a:lumMod val="75000"/>
                  </a:schemeClr>
                </a:solidFill>
              </a:rPr>
              <a:t>, aby pracoval za člověka v říši duchů.</a:t>
            </a:r>
            <a:r>
              <a:rPr lang="cs-CZ" sz="2800" b="0" dirty="0" smtClean="0">
                <a:solidFill>
                  <a:srgbClr val="000000"/>
                </a:solidFill>
              </a:rPr>
              <a:t/>
            </a:r>
            <a:br>
              <a:rPr lang="cs-CZ" sz="2800" b="0" dirty="0" smtClean="0">
                <a:solidFill>
                  <a:srgbClr val="000000"/>
                </a:solidFill>
              </a:rPr>
            </a:br>
            <a:endParaRPr lang="cs-CZ" sz="2800" b="0" dirty="0" smtClean="0">
              <a:solidFill>
                <a:srgbClr val="0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N. praví: „Ó </a:t>
            </a:r>
            <a:r>
              <a:rPr lang="cs-CZ" sz="2800" dirty="0" err="1" smtClean="0">
                <a:solidFill>
                  <a:schemeClr val="accent2">
                    <a:lumMod val="75000"/>
                  </a:schemeClr>
                </a:solidFill>
              </a:rPr>
              <a:t>vešebte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, patřící mně! Až budu určen a zavolán, abych konal práce, které jsou konány mužem v říši duchů podle jeho povinnosti: odklizování nečistoty, vzdělávání pole, zavodňování břehů, převážení východního písku na západ, přihlas se za mne, </a:t>
            </a:r>
            <a:r>
              <a:rPr lang="cs-CZ" sz="2800" dirty="0" err="1" smtClean="0">
                <a:solidFill>
                  <a:schemeClr val="accent2">
                    <a:lumMod val="75000"/>
                  </a:schemeClr>
                </a:solidFill>
              </a:rPr>
              <a:t>řka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: „Zde jsem!" </a:t>
            </a:r>
            <a:b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800" i="1" dirty="0" smtClean="0">
                <a:solidFill>
                  <a:schemeClr val="accent2">
                    <a:lumMod val="75000"/>
                  </a:schemeClr>
                </a:solidFill>
              </a:rPr>
              <a:t>Dodatek: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 Poslouchej jen toho, kdo tě vytvořil, neposlouchej jeho nepřítele! </a:t>
            </a:r>
          </a:p>
          <a:p>
            <a:pPr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20000" cy="762000"/>
          </a:xfrm>
        </p:spPr>
        <p:txBody>
          <a:bodyPr/>
          <a:lstStyle/>
          <a:p>
            <a:pPr>
              <a:defRPr/>
            </a:pPr>
            <a:r>
              <a:rPr lang="cs-CZ" sz="2800" dirty="0" err="1" smtClean="0">
                <a:solidFill>
                  <a:schemeClr val="accent2">
                    <a:lumMod val="50000"/>
                  </a:schemeClr>
                </a:solidFill>
              </a:rPr>
              <a:t>Vešebti</a:t>
            </a:r>
            <a:endParaRPr lang="cs-CZ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219200"/>
            <a:ext cx="32226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43000"/>
            <a:ext cx="4470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785813"/>
            <a:ext cx="4040188" cy="714375"/>
          </a:xfrm>
        </p:spPr>
        <p:txBody>
          <a:bodyPr/>
          <a:lstStyle/>
          <a:p>
            <a:pPr algn="ctr"/>
            <a:r>
              <a:rPr lang="cs-CZ" smtClean="0">
                <a:solidFill>
                  <a:srgbClr val="FF0000"/>
                </a:solidFill>
              </a:rPr>
              <a:t>Historické souvislosti</a:t>
            </a:r>
          </a:p>
        </p:txBody>
      </p:sp>
      <p:sp>
        <p:nvSpPr>
          <p:cNvPr id="3075" name="Zástupný symbol pro obsah 6"/>
          <p:cNvSpPr>
            <a:spLocks noGrp="1"/>
          </p:cNvSpPr>
          <p:nvPr>
            <p:ph sz="half" idx="2"/>
          </p:nvPr>
        </p:nvSpPr>
        <p:spPr>
          <a:xfrm>
            <a:off x="428625" y="1785938"/>
            <a:ext cx="4572000" cy="4340225"/>
          </a:xfrm>
        </p:spPr>
        <p:txBody>
          <a:bodyPr/>
          <a:lstStyle/>
          <a:p>
            <a:pPr algn="ctr">
              <a:buFont typeface="Times New Roman" pitchFamily="18" charset="0"/>
              <a:buNone/>
              <a:defRPr/>
            </a:pPr>
            <a:r>
              <a:rPr lang="cs-CZ" b="1" u="sng" dirty="0" smtClean="0">
                <a:solidFill>
                  <a:schemeClr val="accent2">
                    <a:lumMod val="75000"/>
                  </a:schemeClr>
                </a:solidFill>
              </a:rPr>
              <a:t>Jedna z nejstarších starověkých</a:t>
            </a:r>
            <a:r>
              <a:rPr lang="cs-CZ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u="sng" dirty="0" smtClean="0">
                <a:solidFill>
                  <a:schemeClr val="accent2">
                    <a:lumMod val="75000"/>
                  </a:schemeClr>
                </a:solidFill>
              </a:rPr>
              <a:t>civilizací</a:t>
            </a:r>
            <a:r>
              <a:rPr lang="cs-CZ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vznikla na březích africké řeky Nil. Podle tradice </a:t>
            </a:r>
            <a:r>
              <a:rPr lang="cs-CZ" u="sng" dirty="0" smtClean="0">
                <a:solidFill>
                  <a:schemeClr val="accent2">
                    <a:lumMod val="75000"/>
                  </a:schemeClr>
                </a:solidFill>
              </a:rPr>
              <a:t>faraon </a:t>
            </a:r>
            <a:r>
              <a:rPr lang="cs-CZ" b="1" u="sng" dirty="0" err="1" smtClean="0">
                <a:solidFill>
                  <a:schemeClr val="accent2">
                    <a:lumMod val="75000"/>
                  </a:schemeClr>
                </a:solidFill>
              </a:rPr>
              <a:t>Meni</a:t>
            </a:r>
            <a:r>
              <a:rPr lang="cs-CZ" u="sng" dirty="0" smtClean="0">
                <a:solidFill>
                  <a:schemeClr val="accent2">
                    <a:lumMod val="75000"/>
                  </a:schemeClr>
                </a:solidFill>
              </a:rPr>
              <a:t> sjednotil kolem roku 3000 př. n. l. </a:t>
            </a:r>
            <a:r>
              <a:rPr lang="cs-CZ" b="1" u="sng" dirty="0" smtClean="0">
                <a:solidFill>
                  <a:schemeClr val="accent2">
                    <a:lumMod val="75000"/>
                  </a:schemeClr>
                </a:solidFill>
              </a:rPr>
              <a:t>Horní a Dolní Egypt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a stal se tak vládcem obrovské říše. Dějiny starověkého Egypta většinou dělíme na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Starou říši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(2778 - 2263 př. n. l.),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Střední říši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(1991 - 1786 př. n. l.) a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Novou říši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(1580 - 1085 př. n. l.). </a:t>
            </a:r>
          </a:p>
          <a:p>
            <a:pPr>
              <a:defRPr/>
            </a:pP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6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645025" y="285750"/>
            <a:ext cx="4041775" cy="500063"/>
          </a:xfrm>
        </p:spPr>
        <p:txBody>
          <a:bodyPr/>
          <a:lstStyle/>
          <a:p>
            <a:pPr algn="ctr">
              <a:defRPr/>
            </a:pPr>
            <a:r>
              <a:rPr lang="cs-CZ" b="0" dirty="0" smtClean="0">
                <a:solidFill>
                  <a:schemeClr val="accent2">
                    <a:lumMod val="50000"/>
                  </a:schemeClr>
                </a:solidFill>
              </a:rPr>
              <a:t>Vznik a rozvoj Egypta</a:t>
            </a:r>
          </a:p>
        </p:txBody>
      </p:sp>
      <p:pic>
        <p:nvPicPr>
          <p:cNvPr id="15365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57813" y="857250"/>
            <a:ext cx="3143250" cy="5735638"/>
          </a:xfr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900987" cy="639762"/>
          </a:xfrm>
        </p:spPr>
        <p:txBody>
          <a:bodyPr/>
          <a:lstStyle/>
          <a:p>
            <a:pPr>
              <a:defRPr/>
            </a:pPr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Říkadlo zabraňující požívání výkalů a pití moči v říši duchů.</a:t>
            </a:r>
            <a:b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cs-CZ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28688"/>
            <a:ext cx="7886700" cy="5395912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N. praví: „Jsem dvourohý býk, ředitel nebe, pán nebeských korun, velký světlodárce, jenž vyšel z planoucího ohně, jenž podmanil Šva a </a:t>
            </a:r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</a:rPr>
              <a:t>Tefnetu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, jemuž jest dáno </a:t>
            </a:r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</a:rPr>
              <a:t>putovati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. Mám odpor k tomu, co se mi oškliví. Nejím výkalů, protože jsou </a:t>
            </a:r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</a:rPr>
              <a:t>odporny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mému duchu. Nedostávají se do styku s mým tělem, nejsou zdvihány mýma rukama, nešlapu do nich svými chodidly. Nepiji moči a nechodím po hlavě v říši duchů. 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Mám chléb z Onu. Můj nebeský chléb jest od </a:t>
            </a:r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</a:rPr>
              <a:t>Rea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; můj zemský chléb jest od </a:t>
            </a:r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</a:rPr>
              <a:t>Geba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. Člun večerního slunce a člun ranního slunce mi je přivážejí z chrámu velkého boha v Onu; on má radost a já jsem spokojen.</a:t>
            </a:r>
            <a:b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Spřátelil jsem se s nebeskými lodníky; jím to, co jedí oni, živím se tím, čím se živí oni. Jím chléb ze zásobárny pána obětí."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CE"/>
              </a:rPr>
              <a:t/>
            </a:r>
            <a:b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 CE"/>
              </a:rPr>
            </a:br>
            <a:r>
              <a:rPr lang="cs-CZ" sz="2400" dirty="0" smtClean="0">
                <a:solidFill>
                  <a:schemeClr val="bg1"/>
                </a:solidFill>
                <a:latin typeface="Arial CE"/>
              </a:rPr>
              <a:t/>
            </a:r>
            <a:br>
              <a:rPr lang="cs-CZ" sz="2400" dirty="0" smtClean="0">
                <a:solidFill>
                  <a:schemeClr val="bg1"/>
                </a:solidFill>
                <a:latin typeface="Arial CE"/>
              </a:rPr>
            </a:br>
            <a:endParaRPr lang="cs-CZ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0" smtClean="0">
                <a:solidFill>
                  <a:srgbClr val="FF0000"/>
                </a:solidFill>
              </a:rPr>
              <a:t>Ilustrace z Knihy mrtvých znázorňuje Síň obou pravd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714500"/>
            <a:ext cx="7620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29"/>
            <a:ext cx="7807325" cy="857255"/>
          </a:xfrm>
        </p:spPr>
        <p:txBody>
          <a:bodyPr/>
          <a:lstStyle/>
          <a:p>
            <a:r>
              <a:rPr lang="cs-CZ" sz="2400" dirty="0" smtClean="0">
                <a:solidFill>
                  <a:srgbClr val="FF0000"/>
                </a:solidFill>
              </a:rPr>
              <a:t>Nauky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714500"/>
            <a:ext cx="8643998" cy="4533900"/>
          </a:xfrm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Žánr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naučení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 byl velmi oblíbený už od doby Staré říše.</a:t>
            </a:r>
          </a:p>
          <a:p>
            <a:pPr>
              <a:buFont typeface="Times New Roman" pitchFamily="18" charset="0"/>
              <a:buNone/>
              <a:defRPr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    Většinou šlo o rady otce svému synovi o manželství, výchově dětí, morálce, rady pro veřejnou činnost; rady králů svým nástupcům.</a:t>
            </a:r>
          </a:p>
          <a:p>
            <a:pPr>
              <a:buFontTx/>
              <a:buNone/>
              <a:defRPr/>
            </a:pPr>
            <a:endParaRPr lang="cs-CZ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cs-CZ" sz="2000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0"/>
            <a:ext cx="7807325" cy="1143000"/>
          </a:xfrm>
        </p:spPr>
        <p:txBody>
          <a:bodyPr/>
          <a:lstStyle/>
          <a:p>
            <a:r>
              <a:rPr lang="cs-CZ" sz="2400" smtClean="0">
                <a:solidFill>
                  <a:srgbClr val="FF0000"/>
                </a:solidFill>
              </a:rPr>
              <a:t>Achnatonův Hymnus na Slunce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71563"/>
            <a:ext cx="4786346" cy="5154612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Autorem je faraon </a:t>
            </a:r>
            <a:r>
              <a:rPr lang="cs-CZ" sz="2400" dirty="0" err="1" smtClean="0">
                <a:solidFill>
                  <a:srgbClr val="FF0000"/>
                </a:solidFill>
              </a:rPr>
              <a:t>Amenhotep</a:t>
            </a:r>
            <a:r>
              <a:rPr lang="cs-CZ" sz="2400" dirty="0" smtClean="0">
                <a:solidFill>
                  <a:srgbClr val="FF0000"/>
                </a:solidFill>
              </a:rPr>
              <a:t> IV. = </a:t>
            </a:r>
            <a:r>
              <a:rPr lang="cs-CZ" sz="2400" dirty="0" err="1" smtClean="0">
                <a:solidFill>
                  <a:srgbClr val="FF0000"/>
                </a:solidFill>
              </a:rPr>
              <a:t>Achnaton</a:t>
            </a:r>
            <a:r>
              <a:rPr lang="cs-CZ" sz="2400" dirty="0" smtClean="0">
                <a:solidFill>
                  <a:srgbClr val="262699"/>
                </a:solidFill>
              </a:rPr>
              <a:t> (</a:t>
            </a:r>
            <a:r>
              <a:rPr lang="cs-CZ" sz="2000" dirty="0" smtClean="0">
                <a:solidFill>
                  <a:srgbClr val="262699"/>
                </a:solidFill>
              </a:rPr>
              <a:t>asi 1367 – 1350 př. n. l.).</a:t>
            </a:r>
          </a:p>
          <a:p>
            <a:pPr algn="ctr">
              <a:buFont typeface="Times New Roman" pitchFamily="18" charset="0"/>
              <a:buNone/>
            </a:pPr>
            <a:endParaRPr lang="cs-CZ" sz="2400" dirty="0" smtClean="0">
              <a:solidFill>
                <a:srgbClr val="262699"/>
              </a:solidFill>
            </a:endParaRPr>
          </a:p>
          <a:p>
            <a:pPr algn="ctr">
              <a:buFont typeface="Times New Roman" pitchFamily="18" charset="0"/>
              <a:buNone/>
            </a:pPr>
            <a:r>
              <a:rPr lang="cs-CZ" sz="2400" dirty="0" smtClean="0">
                <a:solidFill>
                  <a:srgbClr val="262699"/>
                </a:solidFill>
              </a:rPr>
              <a:t>     </a:t>
            </a:r>
            <a:r>
              <a:rPr lang="cs-CZ" sz="2400" dirty="0" err="1" smtClean="0">
                <a:solidFill>
                  <a:srgbClr val="FF0000"/>
                </a:solidFill>
              </a:rPr>
              <a:t>Amenhotep</a:t>
            </a:r>
            <a:r>
              <a:rPr lang="cs-CZ" sz="2400" dirty="0" smtClean="0">
                <a:solidFill>
                  <a:srgbClr val="FF0000"/>
                </a:solidFill>
              </a:rPr>
              <a:t> IV. zrušil mnohobožství, prosazoval boha </a:t>
            </a:r>
            <a:r>
              <a:rPr lang="cs-CZ" sz="2400" dirty="0" err="1" smtClean="0">
                <a:solidFill>
                  <a:srgbClr val="FF0000"/>
                </a:solidFill>
              </a:rPr>
              <a:t>Atona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262699"/>
                </a:solidFill>
              </a:rPr>
              <a:t>(sluneční kotouč) jako hlavní božstvo Egypta. Vyměnil státní úředníky a přesídlil </a:t>
            </a:r>
          </a:p>
          <a:p>
            <a:pPr algn="ctr">
              <a:buFont typeface="Times New Roman" pitchFamily="18" charset="0"/>
              <a:buNone/>
            </a:pPr>
            <a:r>
              <a:rPr lang="cs-CZ" sz="2400" dirty="0" smtClean="0">
                <a:solidFill>
                  <a:srgbClr val="262699"/>
                </a:solidFill>
              </a:rPr>
              <a:t>     z </a:t>
            </a:r>
            <a:r>
              <a:rPr lang="cs-CZ" sz="2400" dirty="0" err="1" smtClean="0">
                <a:solidFill>
                  <a:srgbClr val="262699"/>
                </a:solidFill>
              </a:rPr>
              <a:t>Vésetu</a:t>
            </a:r>
            <a:r>
              <a:rPr lang="cs-CZ" sz="2400" dirty="0" smtClean="0">
                <a:solidFill>
                  <a:srgbClr val="262699"/>
                </a:solidFill>
              </a:rPr>
              <a:t> do nového sídelního města </a:t>
            </a:r>
            <a:r>
              <a:rPr lang="cs-CZ" sz="2400" dirty="0" err="1" smtClean="0">
                <a:solidFill>
                  <a:srgbClr val="262699"/>
                </a:solidFill>
              </a:rPr>
              <a:t>Achetatonu</a:t>
            </a:r>
            <a:r>
              <a:rPr lang="cs-CZ" sz="2400" dirty="0" smtClean="0">
                <a:solidFill>
                  <a:srgbClr val="262699"/>
                </a:solidFill>
              </a:rPr>
              <a:t>.</a:t>
            </a:r>
          </a:p>
          <a:p>
            <a:pPr algn="ctr">
              <a:buFont typeface="Times New Roman" pitchFamily="18" charset="0"/>
              <a:buNone/>
            </a:pPr>
            <a:endParaRPr lang="cs-CZ" sz="2400" dirty="0" smtClean="0">
              <a:solidFill>
                <a:srgbClr val="262699"/>
              </a:solidFill>
            </a:endParaRPr>
          </a:p>
          <a:p>
            <a:pPr algn="ctr">
              <a:buFont typeface="Times New Roman" pitchFamily="18" charset="0"/>
              <a:buNone/>
            </a:pPr>
            <a:r>
              <a:rPr lang="cs-CZ" sz="2400" dirty="0" smtClean="0">
                <a:solidFill>
                  <a:srgbClr val="262699"/>
                </a:solidFill>
              </a:rPr>
              <a:t>     Po jeho smrti se ale egyptští kněží znovu vrátili k původnímu polyteismu.</a:t>
            </a:r>
          </a:p>
          <a:p>
            <a:pPr>
              <a:buFontTx/>
              <a:buNone/>
            </a:pPr>
            <a:endParaRPr lang="cs-CZ" sz="2400" dirty="0" smtClean="0">
              <a:solidFill>
                <a:srgbClr val="262699"/>
              </a:solidFill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785813"/>
            <a:ext cx="3286125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text 5"/>
          <p:cNvSpPr>
            <a:spLocks noGrp="1"/>
          </p:cNvSpPr>
          <p:nvPr>
            <p:ph type="body" idx="1"/>
          </p:nvPr>
        </p:nvSpPr>
        <p:spPr>
          <a:xfrm>
            <a:off x="500063" y="642938"/>
            <a:ext cx="3997325" cy="428625"/>
          </a:xfrm>
        </p:spPr>
        <p:txBody>
          <a:bodyPr/>
          <a:lstStyle/>
          <a:p>
            <a:pPr algn="ctr">
              <a:defRPr/>
            </a:pPr>
            <a:r>
              <a:rPr lang="cs-CZ" b="0" dirty="0" smtClean="0">
                <a:solidFill>
                  <a:schemeClr val="accent2">
                    <a:lumMod val="75000"/>
                  </a:schemeClr>
                </a:solidFill>
              </a:rPr>
              <a:t>Socha </a:t>
            </a:r>
            <a:r>
              <a:rPr lang="cs-CZ" b="0" dirty="0" err="1" smtClean="0">
                <a:solidFill>
                  <a:schemeClr val="accent2">
                    <a:lumMod val="75000"/>
                  </a:schemeClr>
                </a:solidFill>
              </a:rPr>
              <a:t>Amenhotepa</a:t>
            </a:r>
            <a:r>
              <a:rPr lang="cs-CZ" b="0" dirty="0" smtClean="0">
                <a:solidFill>
                  <a:schemeClr val="accent2">
                    <a:lumMod val="75000"/>
                  </a:schemeClr>
                </a:solidFill>
              </a:rPr>
              <a:t> IV.</a:t>
            </a:r>
          </a:p>
        </p:txBody>
      </p:sp>
      <p:sp>
        <p:nvSpPr>
          <p:cNvPr id="23555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5072063" y="571500"/>
            <a:ext cx="3614737" cy="500063"/>
          </a:xfrm>
        </p:spPr>
        <p:txBody>
          <a:bodyPr/>
          <a:lstStyle/>
          <a:p>
            <a:pPr algn="ctr">
              <a:defRPr/>
            </a:pPr>
            <a:r>
              <a:rPr lang="cs-CZ" b="0" dirty="0" err="1" smtClean="0">
                <a:solidFill>
                  <a:schemeClr val="accent2">
                    <a:lumMod val="75000"/>
                  </a:schemeClr>
                </a:solidFill>
              </a:rPr>
              <a:t>Nefertiti</a:t>
            </a:r>
            <a:r>
              <a:rPr lang="cs-CZ" b="0" dirty="0" smtClean="0">
                <a:solidFill>
                  <a:schemeClr val="accent2">
                    <a:lumMod val="75000"/>
                  </a:schemeClr>
                </a:solidFill>
              </a:rPr>
              <a:t>- manželka </a:t>
            </a:r>
            <a:r>
              <a:rPr lang="cs-CZ" b="0" dirty="0" err="1" smtClean="0">
                <a:solidFill>
                  <a:schemeClr val="accent2">
                    <a:lumMod val="75000"/>
                  </a:schemeClr>
                </a:solidFill>
              </a:rPr>
              <a:t>Achnatonova</a:t>
            </a:r>
            <a:endParaRPr lang="cs-CZ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686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143000"/>
            <a:ext cx="2143125" cy="5465763"/>
          </a:xfrm>
          <a:noFill/>
        </p:spPr>
      </p:pic>
      <p:pic>
        <p:nvPicPr>
          <p:cNvPr id="3686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86375" y="1158875"/>
            <a:ext cx="3071813" cy="5465763"/>
          </a:xfr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Faraon </a:t>
            </a:r>
            <a:r>
              <a:rPr lang="cs-CZ" sz="2400" b="0" dirty="0" err="1" smtClean="0">
                <a:solidFill>
                  <a:schemeClr val="accent2">
                    <a:lumMod val="75000"/>
                  </a:schemeClr>
                </a:solidFill>
              </a:rPr>
              <a:t>Achnaton</a:t>
            </a: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 s manželkou </a:t>
            </a:r>
            <a:r>
              <a:rPr lang="cs-CZ" sz="2400" b="0" dirty="0" err="1" smtClean="0">
                <a:solidFill>
                  <a:schemeClr val="accent2">
                    <a:lumMod val="75000"/>
                  </a:schemeClr>
                </a:solidFill>
              </a:rPr>
              <a:t>Nefertiti</a:t>
            </a: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 a dětmi</a:t>
            </a: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  <a:latin typeface="Arial CE"/>
              </a:rPr>
              <a:t> </a:t>
            </a:r>
            <a:br>
              <a:rPr lang="cs-CZ" sz="2400" b="0" dirty="0" smtClean="0">
                <a:solidFill>
                  <a:schemeClr val="accent2">
                    <a:lumMod val="75000"/>
                  </a:schemeClr>
                </a:solidFill>
                <a:latin typeface="Arial CE"/>
              </a:rPr>
            </a:br>
            <a:endParaRPr lang="cs-CZ" sz="2400" b="0" dirty="0" smtClean="0">
              <a:solidFill>
                <a:schemeClr val="accent2">
                  <a:lumMod val="75000"/>
                </a:schemeClr>
              </a:solidFill>
              <a:latin typeface="Arial CE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643063"/>
            <a:ext cx="5943600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 smtClean="0">
                <a:solidFill>
                  <a:srgbClr val="FF0000"/>
                </a:solidFill>
              </a:rPr>
              <a:t>Vlastní životopis </a:t>
            </a:r>
            <a:r>
              <a:rPr lang="cs-CZ" sz="2400" dirty="0" err="1" smtClean="0">
                <a:solidFill>
                  <a:srgbClr val="FF0000"/>
                </a:solidFill>
              </a:rPr>
              <a:t>Sinuhetův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(1950 př. n. l.)</a:t>
            </a:r>
            <a:b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- o životních osudech egyptského úředníka</a:t>
            </a:r>
            <a:b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cs-CZ" sz="2400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Times New Roman" pitchFamily="18" charset="0"/>
              <a:buNone/>
            </a:pPr>
            <a:r>
              <a:rPr lang="cs-CZ" sz="2400" dirty="0" smtClean="0">
                <a:solidFill>
                  <a:srgbClr val="262699"/>
                </a:solidFill>
              </a:rPr>
              <a:t>    </a:t>
            </a:r>
            <a:r>
              <a:rPr lang="cs-CZ" sz="2400" dirty="0" err="1" smtClean="0">
                <a:solidFill>
                  <a:srgbClr val="262699"/>
                </a:solidFill>
              </a:rPr>
              <a:t>Sinuhet</a:t>
            </a:r>
            <a:r>
              <a:rPr lang="cs-CZ" sz="2400" dirty="0" smtClean="0">
                <a:solidFill>
                  <a:srgbClr val="262699"/>
                </a:solidFill>
              </a:rPr>
              <a:t> byl významný královský úředník a správce harému. Náhodou se doslechl o vraždě faraona, na níž se podílel i harém, a přestože se zavražděním panovníka neměl nic společného, uprchl z Egypta. Dostává se až do Sýrie, kde se proslaví jako vojevůdce a ožení se s dcerou místního knížete. Stále ale touží po návratu do rodné země, kde chce být podle všech pravidel pohřben. Naštěstí se nový faraon dozví o </a:t>
            </a:r>
            <a:r>
              <a:rPr lang="cs-CZ" sz="2400" dirty="0" err="1" smtClean="0">
                <a:solidFill>
                  <a:srgbClr val="262699"/>
                </a:solidFill>
              </a:rPr>
              <a:t>Sinuhetových</a:t>
            </a:r>
            <a:r>
              <a:rPr lang="cs-CZ" sz="2400" dirty="0" smtClean="0">
                <a:solidFill>
                  <a:srgbClr val="262699"/>
                </a:solidFill>
              </a:rPr>
              <a:t> zásluhách, a protože byl nevinný, může se vrátit zpět do Egypta, kde se znovu stane váženým člověkem.</a:t>
            </a:r>
            <a:br>
              <a:rPr lang="cs-CZ" sz="2400" dirty="0" smtClean="0">
                <a:solidFill>
                  <a:srgbClr val="262699"/>
                </a:solidFill>
              </a:rPr>
            </a:br>
            <a:endParaRPr lang="cs-CZ" sz="2400" dirty="0" smtClean="0">
              <a:solidFill>
                <a:srgbClr val="262699"/>
              </a:solidFill>
            </a:endParaRPr>
          </a:p>
          <a:p>
            <a:pPr>
              <a:lnSpc>
                <a:spcPct val="90000"/>
              </a:lnSpc>
            </a:pPr>
            <a:endParaRPr lang="cs-CZ" sz="2400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1547813"/>
            <a:ext cx="7469188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285875" y="928688"/>
            <a:ext cx="67865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 Úlomek vápence s částí Povídky o </a:t>
            </a:r>
            <a:r>
              <a:rPr lang="cs-CZ" sz="2400" dirty="0" err="1">
                <a:solidFill>
                  <a:schemeClr val="accent2">
                    <a:lumMod val="75000"/>
                  </a:schemeClr>
                </a:solidFill>
              </a:rPr>
              <a:t>Sinuhetovi</a:t>
            </a:r>
            <a:endParaRPr lang="cs-CZ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0" smtClean="0">
                <a:solidFill>
                  <a:srgbClr val="FF0000"/>
                </a:solidFill>
              </a:rPr>
              <a:t>Mika Waltari  - Egypťan Sinuhet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546225"/>
            <a:ext cx="3714750" cy="5046663"/>
          </a:xfrm>
          <a:noFill/>
        </p:spPr>
      </p:pic>
      <p:sp>
        <p:nvSpPr>
          <p:cNvPr id="26628" name="Zástupný symbol pro text 5"/>
          <p:cNvSpPr>
            <a:spLocks noGrp="1"/>
          </p:cNvSpPr>
          <p:nvPr>
            <p:ph sz="half" idx="2"/>
          </p:nvPr>
        </p:nvSpPr>
        <p:spPr>
          <a:xfrm>
            <a:off x="4572000" y="1714500"/>
            <a:ext cx="4357688" cy="4714875"/>
          </a:xfrm>
        </p:spPr>
        <p:txBody>
          <a:bodyPr/>
          <a:lstStyle/>
          <a:p>
            <a:pPr algn="ctr">
              <a:buFont typeface="Times New Roman" pitchFamily="18" charset="0"/>
              <a:buNone/>
              <a:defRPr/>
            </a:pP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Jméno </a:t>
            </a:r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</a:rPr>
              <a:t>Sinuhet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proslavil finský spisovatel 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</a:rPr>
              <a:t>Mika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</a:rPr>
              <a:t>Waltari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(1908-1979), který napsal historický román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Egypťan 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</a:rPr>
              <a:t>Sinuhet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. S původní egyptskou skladbou má však společného velmi málo. </a:t>
            </a:r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</a:rPr>
              <a:t>Sinuhet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není úředník, ale lékař a jeho dobrodružství na cestách jsou mnohem zajímavější. </a:t>
            </a:r>
            <a:b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cs-CZ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344328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3714750"/>
            <a:ext cx="1905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785813"/>
            <a:ext cx="3357562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3571875" y="571500"/>
            <a:ext cx="31956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Architektura - pyramidy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214438"/>
            <a:ext cx="40417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5643563" y="1714500"/>
            <a:ext cx="32146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Nejstarší šestistupňová pyramida stojí v </a:t>
            </a:r>
            <a:r>
              <a:rPr lang="cs-CZ" sz="2000" dirty="0" err="1">
                <a:solidFill>
                  <a:schemeClr val="accent2">
                    <a:lumMod val="75000"/>
                  </a:schemeClr>
                </a:solidFill>
              </a:rPr>
              <a:t>Sakkaře</a:t>
            </a: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6" name="Šipka doleva 15"/>
          <p:cNvSpPr/>
          <p:nvPr/>
        </p:nvSpPr>
        <p:spPr bwMode="auto">
          <a:xfrm>
            <a:off x="4857750" y="1928813"/>
            <a:ext cx="785813" cy="34131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cs typeface="Arial Unicode MS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000125" y="4357688"/>
            <a:ext cx="35718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Cheopsova pyramida  v Gíze je nejvyšší (146 m).</a:t>
            </a:r>
          </a:p>
        </p:txBody>
      </p:sp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500438"/>
            <a:ext cx="39227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 bwMode="auto">
          <a:xfrm>
            <a:off x="4000500" y="4714875"/>
            <a:ext cx="1192213" cy="2857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1285860"/>
            <a:ext cx="8072493" cy="494031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Milostná poezie</a:t>
            </a:r>
          </a:p>
          <a:p>
            <a:pPr algn="ctr">
              <a:buFontTx/>
              <a:buNone/>
              <a:defRPr/>
            </a:pPr>
            <a:endParaRPr lang="cs-CZ" sz="2400" b="1" dirty="0" smtClean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- nejstarší milostná poezie na světě</a:t>
            </a:r>
          </a:p>
          <a:p>
            <a:pPr>
              <a:buFontTx/>
              <a:buNone/>
              <a:defRPr/>
            </a:pP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- rozvíjela se zejména v období Nové říše </a:t>
            </a:r>
          </a:p>
          <a:p>
            <a:pPr>
              <a:buFontTx/>
              <a:buNone/>
              <a:defRPr/>
            </a:pP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(15. – 11. stol. př. n. l.) </a:t>
            </a:r>
          </a:p>
          <a:p>
            <a:pPr>
              <a:buFontTx/>
              <a:buNone/>
              <a:defRPr/>
            </a:pP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- její vliv je zřejmý mj. na starozákonní Písni písní</a:t>
            </a:r>
          </a:p>
          <a:p>
            <a:endParaRPr lang="cs-CZ" dirty="0"/>
          </a:p>
        </p:txBody>
      </p:sp>
    </p:spTree>
  </p:cSld>
  <p:clrMapOvr>
    <a:masterClrMapping/>
  </p:clrMapOvr>
  <p:transition spd="med"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57224" y="500042"/>
            <a:ext cx="531427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Milostná poezie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Divoká husa křičí,</a:t>
            </a:r>
          </a:p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když se chytí do mé nástrahy.</a:t>
            </a:r>
          </a:p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Tvoji lásku, která mne přemáhá,</a:t>
            </a:r>
          </a:p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však propustit neumím.</a:t>
            </a:r>
          </a:p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Smotám síť.</a:t>
            </a:r>
          </a:p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Ale co řeknu matce,</a:t>
            </a:r>
          </a:p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k níž se každý den vracím</a:t>
            </a:r>
          </a:p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ověšena ptáky?</a:t>
            </a:r>
          </a:p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Dnes jsem nenalíčila žádnou past.</a:t>
            </a:r>
          </a:p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Sama jsem se chytila do sítě lásky!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(Z výboru Dávné písně lásky; přebásnil M. Černík)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429255" y="2571744"/>
            <a:ext cx="3429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Co můžeme říci o lyrickém subjektu v této básni?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body"/>
          </p:nvPr>
        </p:nvSpPr>
        <p:spPr>
          <a:xfrm>
            <a:off x="1000125" y="3143250"/>
            <a:ext cx="7891463" cy="3479800"/>
          </a:xfrm>
        </p:spPr>
        <p:txBody>
          <a:bodyPr tIns="28224" anchor="t"/>
          <a:lstStyle/>
          <a:p>
            <a:pPr marL="342900" indent="-342900" algn="l" eaLnBrk="1">
              <a:defRPr/>
            </a:pPr>
            <a:r>
              <a:rPr lang="cs-CZ" sz="1600" b="0" dirty="0" smtClean="0">
                <a:solidFill>
                  <a:srgbClr val="000000"/>
                </a:solidFill>
              </a:rPr>
              <a:t>Seznam použitých pramenů:</a:t>
            </a:r>
          </a:p>
          <a:p>
            <a:pPr marL="342900" indent="-342900" algn="l" eaLnBrk="1">
              <a:defRPr/>
            </a:pPr>
            <a:r>
              <a:rPr lang="cs-CZ" sz="1400" b="0" dirty="0" err="1" smtClean="0">
                <a:solidFill>
                  <a:srgbClr val="000000"/>
                </a:solidFill>
              </a:rPr>
              <a:t>Rulf</a:t>
            </a:r>
            <a:r>
              <a:rPr lang="cs-CZ" sz="1400" b="0" dirty="0" smtClean="0">
                <a:solidFill>
                  <a:srgbClr val="000000"/>
                </a:solidFill>
              </a:rPr>
              <a:t>, Jan: Dějepis pravěk a starověk, SPN, Praha 2001</a:t>
            </a:r>
          </a:p>
          <a:p>
            <a:pPr marL="342900" indent="-342900" algn="l" eaLnBrk="1">
              <a:defRPr/>
            </a:pPr>
            <a:r>
              <a:rPr lang="cs-CZ" sz="1400" b="0" dirty="0" err="1" smtClean="0">
                <a:solidFill>
                  <a:srgbClr val="000000"/>
                </a:solidFill>
              </a:rPr>
              <a:t>Sárk</a:t>
            </a:r>
            <a:r>
              <a:rPr lang="cs-CZ" sz="1400" b="0" dirty="0" err="1" smtClean="0">
                <a:solidFill>
                  <a:srgbClr val="000000"/>
                </a:solidFill>
                <a:latin typeface="Segoe UI"/>
                <a:cs typeface="Segoe UI"/>
              </a:rPr>
              <a:t>özi</a:t>
            </a:r>
            <a:r>
              <a:rPr lang="cs-CZ" sz="1400" b="0" dirty="0" smtClean="0">
                <a:solidFill>
                  <a:srgbClr val="000000"/>
                </a:solidFill>
                <a:latin typeface="Segoe UI"/>
                <a:cs typeface="Segoe UI"/>
              </a:rPr>
              <a:t>, Radek: Elektronická učebnice literatury, Abeceda, o. s., Most</a:t>
            </a:r>
            <a:endParaRPr lang="cs-CZ" sz="1400" b="0" dirty="0" smtClean="0">
              <a:solidFill>
                <a:srgbClr val="000000"/>
              </a:solidFill>
            </a:endParaRPr>
          </a:p>
          <a:p>
            <a:pPr marL="342900" indent="-342900" algn="l" eaLnBrk="1">
              <a:defRPr/>
            </a:pPr>
            <a:r>
              <a:rPr lang="cs-CZ" sz="1400" b="0" dirty="0" err="1" smtClean="0">
                <a:solidFill>
                  <a:srgbClr val="000000"/>
                </a:solidFill>
              </a:rPr>
              <a:t>Sochrová</a:t>
            </a:r>
            <a:r>
              <a:rPr lang="cs-CZ" sz="1400" b="0" dirty="0" smtClean="0">
                <a:solidFill>
                  <a:srgbClr val="000000"/>
                </a:solidFill>
              </a:rPr>
              <a:t>, Marie: Literatura v kostce pro střední školy, FRAGMENT, Havlíčkův Brod 1995</a:t>
            </a:r>
          </a:p>
          <a:p>
            <a:pPr marL="342900" indent="-342900" algn="l" eaLnBrk="1">
              <a:defRPr/>
            </a:pPr>
            <a:r>
              <a:rPr lang="cs-CZ" sz="1400" b="0" dirty="0" smtClean="0">
                <a:solidFill>
                  <a:srgbClr val="000000"/>
                </a:solidFill>
              </a:rPr>
              <a:t>Soukal, Josef: Přehled dějin literatury 1, SPN, Praha 2006</a:t>
            </a:r>
          </a:p>
          <a:p>
            <a:pPr marL="342900" indent="-342900" algn="l" eaLnBrk="1">
              <a:defRPr/>
            </a:pPr>
            <a:endParaRPr lang="cs-CZ" sz="1600" b="0" dirty="0" smtClean="0">
              <a:solidFill>
                <a:srgbClr val="000000"/>
              </a:solidFill>
            </a:endParaRPr>
          </a:p>
          <a:p>
            <a:pPr marL="342900" indent="-342900" algn="l" eaLnBrk="1">
              <a:defRPr/>
            </a:pPr>
            <a:endParaRPr lang="cs-CZ" sz="1600" b="0" dirty="0" smtClean="0">
              <a:solidFill>
                <a:srgbClr val="000000"/>
              </a:solidFill>
            </a:endParaRPr>
          </a:p>
          <a:p>
            <a:pPr marL="342900" indent="-342900" algn="l" eaLnBrk="1">
              <a:defRPr/>
            </a:pPr>
            <a:r>
              <a:rPr lang="cs-CZ" sz="1400" b="0" dirty="0" smtClean="0">
                <a:solidFill>
                  <a:srgbClr val="000000"/>
                </a:solidFill>
              </a:rPr>
              <a:t>http://cs.wikipedia.org</a:t>
            </a:r>
            <a:r>
              <a:rPr lang="cs-CZ" sz="1600" b="0" dirty="0" smtClean="0">
                <a:solidFill>
                  <a:srgbClr val="000000"/>
                </a:solidFill>
              </a:rPr>
              <a:t>/</a:t>
            </a:r>
          </a:p>
          <a:p>
            <a:pPr marL="342900" indent="-342900" algn="l" eaLnBrk="1">
              <a:defRPr/>
            </a:pPr>
            <a:r>
              <a:rPr lang="cs-CZ" sz="1400" b="0" dirty="0" smtClean="0">
                <a:solidFill>
                  <a:srgbClr val="000000"/>
                </a:solidFill>
              </a:rPr>
              <a:t>http://www.</a:t>
            </a:r>
            <a:r>
              <a:rPr lang="cs-CZ" sz="1400" b="0" dirty="0" err="1" smtClean="0">
                <a:solidFill>
                  <a:srgbClr val="000000"/>
                </a:solidFill>
              </a:rPr>
              <a:t>starovekyegypt.net</a:t>
            </a:r>
            <a:r>
              <a:rPr lang="cs-CZ" sz="1400" b="0" dirty="0" smtClean="0">
                <a:solidFill>
                  <a:srgbClr val="000000"/>
                </a:solidFill>
              </a:rPr>
              <a:t>/</a:t>
            </a:r>
          </a:p>
          <a:p>
            <a:pPr marL="342900" indent="-342900" algn="l" eaLnBrk="1">
              <a:defRPr/>
            </a:pPr>
            <a:r>
              <a:rPr lang="cs-CZ" sz="1400" b="0" dirty="0" smtClean="0">
                <a:solidFill>
                  <a:srgbClr val="000000"/>
                </a:solidFill>
              </a:rPr>
              <a:t>http://www.</a:t>
            </a:r>
            <a:r>
              <a:rPr lang="cs-CZ" sz="1400" b="0" dirty="0" err="1" smtClean="0">
                <a:solidFill>
                  <a:srgbClr val="000000"/>
                </a:solidFill>
              </a:rPr>
              <a:t>egyptia</a:t>
            </a:r>
            <a:r>
              <a:rPr lang="cs-CZ" sz="1400" b="0" dirty="0" smtClean="0">
                <a:solidFill>
                  <a:srgbClr val="000000"/>
                </a:solidFill>
              </a:rPr>
              <a:t>-d-m.</a:t>
            </a:r>
            <a:r>
              <a:rPr lang="cs-CZ" sz="1400" b="0" dirty="0" err="1" smtClean="0">
                <a:solidFill>
                  <a:srgbClr val="000000"/>
                </a:solidFill>
              </a:rPr>
              <a:t>estranky.cz</a:t>
            </a:r>
            <a:r>
              <a:rPr lang="cs-CZ" sz="1400" b="0" dirty="0" smtClean="0">
                <a:solidFill>
                  <a:srgbClr val="000000"/>
                </a:solidFill>
              </a:rPr>
              <a:t>/</a:t>
            </a:r>
          </a:p>
          <a:p>
            <a:pPr marL="342900" indent="-342900" algn="l" eaLnBrk="1">
              <a:defRPr/>
            </a:pPr>
            <a:r>
              <a:rPr lang="cs-CZ" sz="1400" b="0" dirty="0" smtClean="0">
                <a:solidFill>
                  <a:srgbClr val="000000"/>
                </a:solidFill>
              </a:rPr>
              <a:t>http://historickyegypt.blog.cz/</a:t>
            </a:r>
          </a:p>
          <a:p>
            <a:pPr marL="342900" indent="-342900" algn="l" eaLnBrk="1">
              <a:defRPr/>
            </a:pPr>
            <a:r>
              <a:rPr lang="cs-CZ" sz="1400" b="0" dirty="0" smtClean="0">
                <a:solidFill>
                  <a:srgbClr val="000000"/>
                </a:solidFill>
              </a:rPr>
              <a:t>http://www.osud.</a:t>
            </a:r>
            <a:r>
              <a:rPr lang="cs-CZ" sz="1400" b="0" dirty="0" err="1" smtClean="0">
                <a:solidFill>
                  <a:srgbClr val="000000"/>
                </a:solidFill>
              </a:rPr>
              <a:t>cz</a:t>
            </a:r>
            <a:r>
              <a:rPr lang="cs-CZ" sz="1400" b="0" dirty="0" smtClean="0">
                <a:solidFill>
                  <a:srgbClr val="000000"/>
                </a:solidFill>
              </a:rPr>
              <a:t>/</a:t>
            </a:r>
          </a:p>
          <a:p>
            <a:pPr marL="342900" indent="-342900" algn="l" eaLnBrk="1">
              <a:defRPr/>
            </a:pPr>
            <a:r>
              <a:rPr lang="cs-CZ" sz="1400" b="0" dirty="0" smtClean="0">
                <a:solidFill>
                  <a:srgbClr val="000000"/>
                </a:solidFill>
              </a:rPr>
              <a:t>http://www.</a:t>
            </a:r>
            <a:r>
              <a:rPr lang="cs-CZ" sz="1400" b="0" dirty="0" err="1" smtClean="0">
                <a:solidFill>
                  <a:srgbClr val="000000"/>
                </a:solidFill>
              </a:rPr>
              <a:t>lastminute</a:t>
            </a:r>
            <a:r>
              <a:rPr lang="cs-CZ" sz="1400" b="0" dirty="0" smtClean="0">
                <a:solidFill>
                  <a:srgbClr val="000000"/>
                </a:solidFill>
              </a:rPr>
              <a:t>-</a:t>
            </a:r>
            <a:r>
              <a:rPr lang="cs-CZ" sz="1400" b="0" dirty="0" err="1" smtClean="0">
                <a:solidFill>
                  <a:srgbClr val="000000"/>
                </a:solidFill>
              </a:rPr>
              <a:t>egypt.cz</a:t>
            </a:r>
            <a:r>
              <a:rPr lang="cs-CZ" sz="1400" b="0" dirty="0" smtClean="0">
                <a:solidFill>
                  <a:srgbClr val="000000"/>
                </a:solidFill>
              </a:rPr>
              <a:t>/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844550" y="31750"/>
            <a:ext cx="7808913" cy="947738"/>
          </a:xfrm>
        </p:spPr>
        <p:txBody>
          <a:bodyPr tIns="38808" anchor="ctr"/>
          <a:lstStyle/>
          <a:p>
            <a:pPr marL="0" indent="0" algn="ctr" eaLnBrk="1"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cs-CZ" sz="4400" b="1" dirty="0" smtClean="0">
                <a:solidFill>
                  <a:srgbClr val="333333"/>
                </a:solidFill>
              </a:rPr>
              <a:t>2 Egypt</a:t>
            </a: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360363" y="3636963"/>
            <a:ext cx="6840537" cy="17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965450" y="1260475"/>
            <a:ext cx="6178550" cy="963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12348" rIns="0" bIns="0"/>
          <a:lstStyle/>
          <a:p>
            <a: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sz="1400" b="1">
                <a:solidFill>
                  <a:srgbClr val="000000"/>
                </a:solidFill>
              </a:rPr>
              <a:t>Centrum pro virtuální a moderní metody a formy vzdělávání na </a:t>
            </a:r>
          </a:p>
          <a:p>
            <a: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sz="1400" b="1">
                <a:solidFill>
                  <a:srgbClr val="000000"/>
                </a:solidFill>
              </a:rPr>
              <a:t>Obchodní akademii T.G. Masaryka, Kostelec nad Orlicí </a:t>
            </a:r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1785938"/>
            <a:ext cx="52149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143000"/>
            <a:ext cx="6076950" cy="4238625"/>
          </a:xfrm>
          <a:noFill/>
        </p:spPr>
      </p:pic>
      <p:sp>
        <p:nvSpPr>
          <p:cNvPr id="7" name="TextovéPole 6"/>
          <p:cNvSpPr txBox="1"/>
          <p:nvPr/>
        </p:nvSpPr>
        <p:spPr>
          <a:xfrm>
            <a:off x="571500" y="5500688"/>
            <a:ext cx="65722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Velká sfinga v Gíze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je největší sochou vytesanou z jednoho kusu kamene, která kdy byla vytvořena.  Je 74 m dlouhá, 6 m široká a 21 m vysoká.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214313"/>
            <a:ext cx="34480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7620000" cy="714375"/>
          </a:xfrm>
        </p:spPr>
        <p:txBody>
          <a:bodyPr/>
          <a:lstStyle/>
          <a:p>
            <a:r>
              <a:rPr lang="cs-CZ" sz="2400" u="sng" smtClean="0">
                <a:solidFill>
                  <a:srgbClr val="FF0000"/>
                </a:solidFill>
              </a:rPr>
              <a:t>Jazyk a písmo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50"/>
            <a:ext cx="9001125" cy="5238750"/>
          </a:xfrm>
        </p:spPr>
        <p:txBody>
          <a:bodyPr/>
          <a:lstStyle/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cs-CZ" sz="2000" dirty="0" smtClean="0">
                <a:solidFill>
                  <a:srgbClr val="262699"/>
                </a:solidFill>
              </a:rPr>
              <a:t>     </a:t>
            </a:r>
            <a:r>
              <a:rPr lang="cs-CZ" sz="2400" dirty="0" smtClean="0">
                <a:solidFill>
                  <a:srgbClr val="262699"/>
                </a:solidFill>
              </a:rPr>
              <a:t>Ve vývoji egyptského písma rozlišujeme tři hlavní fáze – hieroglyfy, hieratické a démotické písmo. </a:t>
            </a:r>
            <a:r>
              <a:rPr lang="cs-CZ" sz="2400" b="1" u="sng" dirty="0" smtClean="0">
                <a:solidFill>
                  <a:srgbClr val="FF0000"/>
                </a:solidFill>
              </a:rPr>
              <a:t>Hieroglyfy</a:t>
            </a:r>
            <a:r>
              <a:rPr lang="cs-CZ" sz="2400" u="sng" dirty="0" smtClean="0">
                <a:solidFill>
                  <a:srgbClr val="262699"/>
                </a:solidFill>
              </a:rPr>
              <a:t> </a:t>
            </a:r>
            <a:r>
              <a:rPr lang="cs-CZ" sz="2400" dirty="0" smtClean="0">
                <a:solidFill>
                  <a:srgbClr val="262699"/>
                </a:solidFill>
              </a:rPr>
              <a:t>(řecky „posvátná tesaná písmena“) sloužily jako písmo reprezentativní, a proto zdobí zdi chrámů, sochy atd. Jejich zjednodušením vzniklo </a:t>
            </a:r>
            <a:r>
              <a:rPr lang="cs-CZ" sz="2400" b="1" u="sng" dirty="0" smtClean="0">
                <a:solidFill>
                  <a:srgbClr val="FF0000"/>
                </a:solidFill>
              </a:rPr>
              <a:t>písmo hieratické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262699"/>
                </a:solidFill>
              </a:rPr>
              <a:t>(řecky „kněžské“). Tím se psalo především na papyrus (pomocí štětce). </a:t>
            </a:r>
            <a:r>
              <a:rPr lang="cs-CZ" sz="2400" b="1" u="sng" dirty="0" smtClean="0">
                <a:solidFill>
                  <a:srgbClr val="FF0000"/>
                </a:solidFill>
              </a:rPr>
              <a:t>Démotické písmo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262699"/>
                </a:solidFill>
              </a:rPr>
              <a:t>(řecky „lidové“) -  původně sloužilo hlavně  k hospodářským záznamům a psalo se jím například na střepy z hliněných nádob. Nejstarší hieroglyfický nápis pochází z roku 3100 př. n. l. Poslední démotický nápis je z roku 450 n. l. a byl objeven na ostrově </a:t>
            </a:r>
            <a:r>
              <a:rPr lang="cs-CZ" sz="2400" dirty="0" err="1" smtClean="0">
                <a:solidFill>
                  <a:srgbClr val="262699"/>
                </a:solidFill>
              </a:rPr>
              <a:t>Fílé</a:t>
            </a:r>
            <a:r>
              <a:rPr lang="cs-CZ" sz="2400" dirty="0" smtClean="0">
                <a:solidFill>
                  <a:srgbClr val="262699"/>
                </a:solidFill>
              </a:rPr>
              <a:t> nedaleko Asuánu. 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cs-CZ" sz="2400" dirty="0" smtClean="0">
                <a:solidFill>
                  <a:srgbClr val="262699"/>
                </a:solidFill>
              </a:rPr>
              <a:t/>
            </a:r>
            <a:br>
              <a:rPr lang="cs-CZ" sz="2400" dirty="0" smtClean="0">
                <a:solidFill>
                  <a:srgbClr val="262699"/>
                </a:solidFill>
              </a:rPr>
            </a:br>
            <a:r>
              <a:rPr lang="cs-CZ" sz="2400" dirty="0" smtClean="0">
                <a:solidFill>
                  <a:srgbClr val="262699"/>
                </a:solidFill>
              </a:rPr>
              <a:t>Hieroglyfy - důmyslný systém znaků, z nichž část znamenala to, co zobrazovala, další znaky ale označovaly jednotlivé souhlásky nebo jejich skupiny, jiné gramatické tvary (např. množné číslo) a další byly pouze pomocné. Speciální znaky měly i číslice.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 smtClean="0">
              <a:solidFill>
                <a:srgbClr val="262699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0" smtClean="0">
                <a:solidFill>
                  <a:srgbClr val="262699"/>
                </a:solidFill>
              </a:rPr>
              <a:t>Vlevo hieroglyfické písmo tesané do pískovce. Vpravo nahoře hieratické (kněžské) písmo, hieroglyfy a démotické (lidové) písmo na papyru.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928813"/>
            <a:ext cx="7593013" cy="4000500"/>
          </a:xfr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Bůh </a:t>
            </a:r>
            <a:r>
              <a:rPr lang="cs-CZ" sz="2400" b="0" dirty="0" err="1" smtClean="0">
                <a:solidFill>
                  <a:schemeClr val="accent2">
                    <a:lumMod val="75000"/>
                  </a:schemeClr>
                </a:solidFill>
              </a:rPr>
              <a:t>Thovt</a:t>
            </a: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 má hlavu ptáka ibise a v ruce drží písařské náčiní, protože je považován za mytického stvořitele hieroglyfů. Je bohem písma, tajemství a Měsíce. </a:t>
            </a:r>
            <a:b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cs-CZ" sz="2400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05000"/>
            <a:ext cx="24669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Tento hieroglyf zobrazuje písařské náčiní a zároveň označuje slovo psát.</a:t>
            </a:r>
            <a:b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cs-CZ" sz="2400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447800"/>
            <a:ext cx="3581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27025"/>
            <a:ext cx="4938713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143500" y="1214438"/>
            <a:ext cx="4117975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400" b="1" dirty="0" err="1">
                <a:solidFill>
                  <a:srgbClr val="FF0000"/>
                </a:solidFill>
              </a:rPr>
              <a:t>Jean</a:t>
            </a:r>
            <a:r>
              <a:rPr lang="cs-CZ" sz="2400" b="1" dirty="0">
                <a:solidFill>
                  <a:srgbClr val="FF0000"/>
                </a:solidFill>
              </a:rPr>
              <a:t>-</a:t>
            </a:r>
            <a:r>
              <a:rPr lang="cs-CZ" sz="2400" b="1" dirty="0" err="1">
                <a:solidFill>
                  <a:srgbClr val="FF0000"/>
                </a:solidFill>
              </a:rPr>
              <a:t>François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Champollion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(1790 - 1832) </a:t>
            </a:r>
          </a:p>
          <a:p>
            <a:pPr algn="ctr">
              <a:defRPr/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byl </a:t>
            </a:r>
            <a:r>
              <a:rPr lang="cs-CZ" sz="2400" u="sng" dirty="0">
                <a:solidFill>
                  <a:schemeClr val="accent2">
                    <a:lumMod val="75000"/>
                  </a:schemeClr>
                </a:solidFill>
              </a:rPr>
              <a:t>francouzský archeolog </a:t>
            </a:r>
          </a:p>
          <a:p>
            <a:pPr algn="ctr">
              <a:defRPr/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a zakladatel egyptologie. </a:t>
            </a:r>
          </a:p>
          <a:p>
            <a:pPr algn="ctr">
              <a:defRPr/>
            </a:pPr>
            <a:r>
              <a:rPr lang="cs-CZ" sz="2400" u="sng" dirty="0">
                <a:solidFill>
                  <a:schemeClr val="accent2">
                    <a:lumMod val="75000"/>
                  </a:schemeClr>
                </a:solidFill>
              </a:rPr>
              <a:t>Roku 1822 rozluštil 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jako </a:t>
            </a:r>
          </a:p>
          <a:p>
            <a:pPr algn="ctr">
              <a:defRPr/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první egyptské </a:t>
            </a:r>
            <a:r>
              <a:rPr lang="cs-CZ" sz="2400" u="sng" dirty="0">
                <a:solidFill>
                  <a:schemeClr val="accent2">
                    <a:lumMod val="75000"/>
                  </a:schemeClr>
                </a:solidFill>
              </a:rPr>
              <a:t>hieroglyfy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s pomocí trojjazyčné </a:t>
            </a:r>
          </a:p>
          <a:p>
            <a:pPr algn="ctr">
              <a:defRPr/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Rosettské desky.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7813" y="5786438"/>
            <a:ext cx="32115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Portrét Champolliona od</a:t>
            </a:r>
          </a:p>
          <a:p>
            <a:pPr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 Léona Cognieta z roku 1831.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1505</Words>
  <Application>Microsoft Office PowerPoint</Application>
  <PresentationFormat>Předvádění na obrazovce (4:3)</PresentationFormat>
  <Paragraphs>127</Paragraphs>
  <Slides>32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 Unicode MS</vt:lpstr>
      <vt:lpstr>Albany</vt:lpstr>
      <vt:lpstr>Arial</vt:lpstr>
      <vt:lpstr>Arial CE</vt:lpstr>
      <vt:lpstr>Segoe UI</vt:lpstr>
      <vt:lpstr>Times New Roman</vt:lpstr>
      <vt:lpstr>Motiv sady Office</vt:lpstr>
      <vt:lpstr>2 Egypt</vt:lpstr>
      <vt:lpstr>Prezentace aplikace PowerPoint</vt:lpstr>
      <vt:lpstr>Prezentace aplikace PowerPoint</vt:lpstr>
      <vt:lpstr>Prezentace aplikace PowerPoint</vt:lpstr>
      <vt:lpstr>Jazyk a písmo</vt:lpstr>
      <vt:lpstr>Vlevo hieroglyfické písmo tesané do pískovce. Vpravo nahoře hieratické (kněžské) písmo, hieroglyfy a démotické (lidové) písmo na papyru.</vt:lpstr>
      <vt:lpstr>Bůh Thovt má hlavu ptáka ibise a v ruce drží písařské náčiní, protože je považován za mytického stvořitele hieroglyfů. Je bohem písma, tajemství a Měsíce.  </vt:lpstr>
      <vt:lpstr>Tento hieroglyf zobrazuje písařské náčiní a zároveň označuje slovo psát. </vt:lpstr>
      <vt:lpstr>Prezentace aplikace PowerPoint</vt:lpstr>
      <vt:lpstr>Rosettská deska (nalezena 1799) obsahuje stejný text psaný třemi druhy písma – hieroglyfy, démotickým písmem a řeckou alfabetou. Text je poděkováním kněží z Memfidy faraonovi Ptolemaiovi V. za poskytnuté dobrodiní (196 př. n. l.). K vidění je  v Britském muzeu v Londýně.  </vt:lpstr>
      <vt:lpstr>Champollion přišel na to, že kartuše (ovály) označují jména panovníků. Hieroglyfy v nich nezastupují celá slova, ale pouze jednotlivé hlásky. Jako první rozluštil jména faraonů Ptolemaia a Kleopatry.   </vt:lpstr>
      <vt:lpstr>Písaři</vt:lpstr>
      <vt:lpstr>Vápencová socha písaře (asi 2490 př. n. l.) v typickém sedu. </vt:lpstr>
      <vt:lpstr>Ukázka ze školní úlohy  </vt:lpstr>
      <vt:lpstr>Ukázky ze školních úloh písařské školy</vt:lpstr>
      <vt:lpstr>Egyptské literární památky</vt:lpstr>
      <vt:lpstr>Kniha mrtvých</vt:lpstr>
      <vt:lpstr>Říkadlo pro vybídnutí vešebta, aby pracoval za člověka v říši duchů. </vt:lpstr>
      <vt:lpstr>Vešebti</vt:lpstr>
      <vt:lpstr>Říkadlo zabraňující požívání výkalů a pití moči v říši duchů. </vt:lpstr>
      <vt:lpstr>Ilustrace z Knihy mrtvých znázorňuje Síň obou pravd</vt:lpstr>
      <vt:lpstr>Nauky</vt:lpstr>
      <vt:lpstr>Achnatonův Hymnus na Slunce</vt:lpstr>
      <vt:lpstr>Prezentace aplikace PowerPoint</vt:lpstr>
      <vt:lpstr>Faraon Achnaton s manželkou Nefertiti a dětmi  </vt:lpstr>
      <vt:lpstr>Vlastní životopis Sinuhetův (1950 př. n. l.) - o životních osudech egyptského úředníka </vt:lpstr>
      <vt:lpstr>Prezentace aplikace PowerPoint</vt:lpstr>
      <vt:lpstr>Mika Waltari  - Egypťan Sinuhet</vt:lpstr>
      <vt:lpstr>Prezentace aplikace PowerPoint</vt:lpstr>
      <vt:lpstr>Prezentace aplikace PowerPoint</vt:lpstr>
      <vt:lpstr>Prezentace aplikace PowerPoint</vt:lpstr>
      <vt:lpstr>2 Egypt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Český jazyk</dc:title>
  <dc:creator>Šimerdová</dc:creator>
  <cp:lastModifiedBy>cj-si</cp:lastModifiedBy>
  <cp:revision>147</cp:revision>
  <cp:lastPrinted>1601-01-01T00:00:00Z</cp:lastPrinted>
  <dcterms:created xsi:type="dcterms:W3CDTF">2009-01-10T19:37:46Z</dcterms:created>
  <dcterms:modified xsi:type="dcterms:W3CDTF">2015-01-01T17:54:54Z</dcterms:modified>
</cp:coreProperties>
</file>