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68" r:id="rId2"/>
    <p:sldId id="269" r:id="rId3"/>
    <p:sldId id="288" r:id="rId4"/>
    <p:sldId id="270" r:id="rId5"/>
    <p:sldId id="271" r:id="rId6"/>
    <p:sldId id="272" r:id="rId7"/>
    <p:sldId id="273" r:id="rId8"/>
    <p:sldId id="289" r:id="rId9"/>
    <p:sldId id="274" r:id="rId10"/>
    <p:sldId id="275" r:id="rId11"/>
    <p:sldId id="287" r:id="rId12"/>
    <p:sldId id="276" r:id="rId13"/>
    <p:sldId id="277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0"/>
  <p:clrMru>
    <a:srgbClr val="339966"/>
    <a:srgbClr val="00FF00"/>
    <a:srgbClr val="FFFF89"/>
    <a:srgbClr val="005A9E"/>
    <a:srgbClr val="2FC9FF"/>
    <a:srgbClr val="E2002B"/>
    <a:srgbClr val="66FF99"/>
    <a:srgbClr val="CCFF99"/>
    <a:srgbClr val="33FF33"/>
    <a:srgbClr val="66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208" autoAdjust="0"/>
    <p:restoredTop sz="99118" autoAdjust="0"/>
  </p:normalViewPr>
  <p:slideViewPr>
    <p:cSldViewPr>
      <p:cViewPr>
        <p:scale>
          <a:sx n="80" d="100"/>
          <a:sy n="80" d="100"/>
        </p:scale>
        <p:origin x="-846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81F917B-8A6A-48F8-8C5A-11AE72A736D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679779-763C-4349-8831-D43F6FF0B871}" type="slidenum">
              <a:rPr lang="cs-CZ" smtClean="0"/>
              <a:pPr/>
              <a:t>1</a:t>
            </a:fld>
            <a:endParaRPr lang="cs-CZ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05C3FD-137B-4672-9A19-D1AC1CDAFDEE}" type="datetime1">
              <a:rPr lang="cs-CZ"/>
              <a:pPr>
                <a:defRPr/>
              </a:pPr>
              <a:t>26.9.2010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MATEMATIKA - 1.ROČNÍK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69CAB-8D3D-43A6-AEDF-411A26F860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E66E4-C985-40F0-91ED-447F3483E127}" type="datetime1">
              <a:rPr lang="cs-CZ"/>
              <a:pPr>
                <a:defRPr/>
              </a:pPr>
              <a:t>26.9.2010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MATEMATIKA - 1.ROČNÍK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51CCD-0FD6-46E6-ACE3-2193B0A099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A12D7-E53B-4D78-860B-825BF1C05EE1}" type="datetime1">
              <a:rPr lang="cs-CZ"/>
              <a:pPr>
                <a:defRPr/>
              </a:pPr>
              <a:t>26.9.2010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MATEMATIKA - 1.ROČNÍK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73ABB-AD6D-4ED3-B2E1-3E3DB2F86D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18B89-BBAF-4EBE-850A-FFF7A43943BD}" type="datetime1">
              <a:rPr lang="cs-CZ"/>
              <a:pPr>
                <a:defRPr/>
              </a:pPr>
              <a:t>26.9.2010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MATEMATIKA - 1.ROČNÍK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FEEA-6CA9-45CD-AFFE-BE28F672BCE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2550B-0332-4DF9-A719-78D2B20ACA58}" type="datetime1">
              <a:rPr lang="cs-CZ"/>
              <a:pPr>
                <a:defRPr/>
              </a:pPr>
              <a:t>26.9.2010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MATEMATIKA - 1.ROČNÍK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C6EFA-C0B7-4F2F-918D-C2A042A2F7C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4CAF3-4569-4F5A-AE8F-4C65A19D85F1}" type="datetime1">
              <a:rPr lang="cs-CZ"/>
              <a:pPr>
                <a:defRPr/>
              </a:pPr>
              <a:t>26.9.2010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MATEMATIKA - 1.ROČNÍK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D5612-2B59-42A5-A38A-751FE0DE3A6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CD576-7E08-4C6C-B870-A7B0EE71593F}" type="datetime1">
              <a:rPr lang="cs-CZ"/>
              <a:pPr>
                <a:defRPr/>
              </a:pPr>
              <a:t>26.9.2010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MATEMATIKA - 1.ROČNÍK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E8EC1-9DA9-4885-B446-42C6B38C4A4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825A5-85FD-4E35-B014-CF3E113E20BD}" type="datetime1">
              <a:rPr lang="cs-CZ"/>
              <a:pPr>
                <a:defRPr/>
              </a:pPr>
              <a:t>26.9.2010</a:t>
            </a:fld>
            <a:endParaRPr lang="cs-CZ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MATEMATIKA - 1.ROČNÍK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D9621-4877-4367-B6D4-DA4DEDCBC22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909129-3E44-480F-82D1-CF5D91E1DCBA}" type="datetime1">
              <a:rPr lang="cs-CZ"/>
              <a:pPr>
                <a:defRPr/>
              </a:pPr>
              <a:t>26.9.2010</a:t>
            </a:fld>
            <a:endParaRPr lang="cs-CZ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MATEMATIKA - 1.ROČNÍK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A48B9-F62C-417E-9BA0-B931612EFDE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30D86-E5C2-4676-AB20-A6026C2FFB28}" type="datetime1">
              <a:rPr lang="cs-CZ"/>
              <a:pPr>
                <a:defRPr/>
              </a:pPr>
              <a:t>26.9.2010</a:t>
            </a:fld>
            <a:endParaRPr lang="cs-CZ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MATEMATIKA - 1.ROČNÍK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FA6EF-2455-46A7-BC0E-51921AF6169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068E6-2027-422A-AD77-71D4F4773C6A}" type="datetime1">
              <a:rPr lang="cs-CZ"/>
              <a:pPr>
                <a:defRPr/>
              </a:pPr>
              <a:t>26.9.2010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MATEMATIKA - 1.ROČNÍK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547BF-6BFC-42C4-B28F-2988593B8E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18A88-37C8-4C3D-964C-53086E11A650}" type="datetime1">
              <a:rPr lang="cs-CZ"/>
              <a:pPr>
                <a:defRPr/>
              </a:pPr>
              <a:t>26.9.2010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MATEMATIKA - 1.ROČNÍK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BAED2-0663-49A4-A7A5-44F917658CD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41B7224D-1A2E-471C-8574-196C64A65791}" type="datetime1">
              <a:rPr lang="cs-CZ"/>
              <a:pPr>
                <a:defRPr/>
              </a:pPr>
              <a:t>26.9.2010</a:t>
            </a:fld>
            <a:endParaRPr lang="cs-CZ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cs-CZ" dirty="0"/>
              <a:t>MATEMATIKA - 1.ROČNÍK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C4FD740-F1BD-4F64-B7FF-05832C702EF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5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8.gif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0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2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jpeg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image" Target="../media/image13.wmf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1571612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65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Mechanická práce a energie</a:t>
            </a:r>
            <a:r>
              <a:rPr lang="cs-CZ" b="1" dirty="0" smtClean="0">
                <a:solidFill>
                  <a:srgbClr val="00B0F0"/>
                </a:solidFill>
                <a:cs typeface="Times New Roman" pitchFamily="18" charset="0"/>
              </a:rPr>
              <a:t/>
            </a:r>
            <a:br>
              <a:rPr lang="cs-CZ" b="1" dirty="0" smtClean="0">
                <a:solidFill>
                  <a:srgbClr val="00B0F0"/>
                </a:solidFill>
                <a:cs typeface="Times New Roman" pitchFamily="18" charset="0"/>
              </a:rPr>
            </a:br>
            <a: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dirty="0" smtClean="0"/>
          </a:p>
        </p:txBody>
      </p:sp>
      <p:sp>
        <p:nvSpPr>
          <p:cNvPr id="5125" name="Zástupný symbol pro obsah 7"/>
          <p:cNvSpPr>
            <a:spLocks noGrp="1"/>
          </p:cNvSpPr>
          <p:nvPr>
            <p:ph idx="1"/>
          </p:nvPr>
        </p:nvSpPr>
        <p:spPr>
          <a:xfrm>
            <a:off x="285720" y="1714488"/>
            <a:ext cx="8643938" cy="4454525"/>
          </a:xfrm>
        </p:spPr>
        <p:txBody>
          <a:bodyPr/>
          <a:lstStyle/>
          <a:p>
            <a:pPr algn="ctr">
              <a:buFontTx/>
              <a:buNone/>
            </a:pPr>
            <a:r>
              <a:rPr lang="cs-CZ" sz="2800" dirty="0" smtClean="0">
                <a:solidFill>
                  <a:srgbClr val="005A9E"/>
                </a:solidFill>
              </a:rPr>
              <a:t>Mechanická práce</a:t>
            </a:r>
          </a:p>
          <a:p>
            <a:pPr algn="ctr">
              <a:buFontTx/>
              <a:buNone/>
            </a:pPr>
            <a:r>
              <a:rPr lang="cs-CZ" sz="2800" dirty="0" smtClean="0">
                <a:solidFill>
                  <a:srgbClr val="005A9E"/>
                </a:solidFill>
              </a:rPr>
              <a:t>Výkon a práce počítaná z výkonu</a:t>
            </a:r>
          </a:p>
          <a:p>
            <a:pPr algn="ctr">
              <a:buFontTx/>
              <a:buNone/>
            </a:pPr>
            <a:r>
              <a:rPr lang="cs-CZ" sz="2800" dirty="0" smtClean="0">
                <a:solidFill>
                  <a:srgbClr val="005A9E"/>
                </a:solidFill>
              </a:rPr>
              <a:t>Účinnost stroje, Mechanická energie</a:t>
            </a:r>
          </a:p>
          <a:p>
            <a:pPr algn="ctr">
              <a:buFontTx/>
              <a:buNone/>
            </a:pPr>
            <a:r>
              <a:rPr lang="cs-CZ" sz="2800" dirty="0" smtClean="0">
                <a:solidFill>
                  <a:srgbClr val="005A9E"/>
                </a:solidFill>
              </a:rPr>
              <a:t>Zákon zachování mechanické energie</a:t>
            </a: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r>
              <a:rPr lang="cs-CZ" sz="2400" dirty="0" smtClean="0"/>
              <a:t>Centrum pro virtuální a moderní metody a formy vzdělávání na Obchodní akademii T.G. Masaryka, Kostelec nad Orlicí </a:t>
            </a:r>
          </a:p>
          <a:p>
            <a:pPr algn="ctr">
              <a:buFontTx/>
              <a:buNone/>
            </a:pPr>
            <a:endParaRPr lang="cs-CZ" sz="2400" dirty="0" smtClean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 rtlCol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800" kern="0" dirty="0" smtClean="0">
                <a:solidFill>
                  <a:sysClr val="windowText" lastClr="000000"/>
                </a:solidFill>
              </a:rPr>
              <a:t>Fyzika – 1. ročník</a:t>
            </a:r>
            <a:endParaRPr lang="cs-CZ" sz="1800" kern="0" dirty="0">
              <a:solidFill>
                <a:sysClr val="windowText" lastClr="000000"/>
              </a:solidFill>
            </a:endParaRPr>
          </a:p>
        </p:txBody>
      </p:sp>
      <p:sp>
        <p:nvSpPr>
          <p:cNvPr id="5123" name="Zástupný symbol pro číslo snímku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3028EA-24B1-4A93-A6BF-07C4EADA47F5}" type="slidenum">
              <a:rPr lang="cs-CZ" smtClean="0"/>
              <a:pPr/>
              <a:t>1</a:t>
            </a:fld>
            <a:endParaRPr lang="cs-CZ" dirty="0" smtClean="0"/>
          </a:p>
        </p:txBody>
      </p:sp>
      <p:pic>
        <p:nvPicPr>
          <p:cNvPr id="7" name="Picture 1" descr="E:\projekt!!!!\logoProjektu%20%C5%99%C3%ADjen[1]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3714752"/>
            <a:ext cx="6215106" cy="13935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Výkon a práce počítaná z výkonu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Jednotkou výkonu je v soustavě SI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>
                <a:solidFill>
                  <a:srgbClr val="FF0000"/>
                </a:solidFill>
              </a:rPr>
              <a:t>watt </a:t>
            </a:r>
            <a:r>
              <a:rPr lang="cs-CZ" sz="2800" dirty="0" smtClean="0"/>
              <a:t>(W)</a:t>
            </a:r>
          </a:p>
          <a:p>
            <a:pPr>
              <a:buNone/>
            </a:pPr>
            <a:r>
              <a:rPr lang="cs-CZ" sz="2800" dirty="0" smtClean="0"/>
              <a:t>1W = 1J/s</a:t>
            </a:r>
          </a:p>
          <a:p>
            <a:pPr>
              <a:buNone/>
            </a:pPr>
            <a:r>
              <a:rPr lang="cs-CZ" sz="2800" dirty="0" smtClean="0"/>
              <a:t>1watt je výkon, při kterém se vykoná práce 1J za </a:t>
            </a:r>
          </a:p>
          <a:p>
            <a:pPr>
              <a:buNone/>
            </a:pPr>
            <a:r>
              <a:rPr lang="cs-CZ" sz="2800" dirty="0" smtClean="0"/>
              <a:t>1s. (1W=1J. s</a:t>
            </a:r>
            <a:r>
              <a:rPr lang="cs-CZ" sz="2800" baseline="30000" dirty="0" smtClean="0"/>
              <a:t>-1</a:t>
            </a:r>
            <a:r>
              <a:rPr lang="cs-CZ" sz="2800" dirty="0" smtClean="0"/>
              <a:t>)</a:t>
            </a:r>
          </a:p>
          <a:p>
            <a:pPr>
              <a:buNone/>
            </a:pPr>
            <a:r>
              <a:rPr lang="cs-CZ" sz="2800" dirty="0" smtClean="0"/>
              <a:t>Platí: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Dříve používaná jednotka výkonu </a:t>
            </a:r>
            <a:r>
              <a:rPr lang="cs-CZ" sz="2800" dirty="0" smtClean="0">
                <a:solidFill>
                  <a:srgbClr val="FF0000"/>
                </a:solidFill>
              </a:rPr>
              <a:t>kůň</a:t>
            </a:r>
            <a:r>
              <a:rPr lang="cs-CZ" sz="2800" dirty="0" smtClean="0"/>
              <a:t> (k)</a:t>
            </a:r>
          </a:p>
          <a:p>
            <a:pPr>
              <a:buNone/>
            </a:pPr>
            <a:r>
              <a:rPr lang="cs-CZ" sz="2800" dirty="0" smtClean="0"/>
              <a:t>1 kůň = 736 W</a:t>
            </a:r>
          </a:p>
          <a:p>
            <a:pPr>
              <a:buNone/>
            </a:pPr>
            <a:endParaRPr lang="cs-CZ" sz="2800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graphicFrame>
        <p:nvGraphicFramePr>
          <p:cNvPr id="91138" name="Object 2"/>
          <p:cNvGraphicFramePr>
            <a:graphicFrameLocks noChangeAspect="1"/>
          </p:cNvGraphicFramePr>
          <p:nvPr/>
        </p:nvGraphicFramePr>
        <p:xfrm>
          <a:off x="1357290" y="3786190"/>
          <a:ext cx="5000660" cy="612326"/>
        </p:xfrm>
        <a:graphic>
          <a:graphicData uri="http://schemas.openxmlformats.org/presentationml/2006/ole">
            <p:oleObj spid="_x0000_s91138" name="Rovnice" r:id="rId3" imgW="18158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Výkon a práce počítaná z výkonu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err="1" smtClean="0"/>
              <a:t>James</a:t>
            </a:r>
            <a:r>
              <a:rPr lang="cs-CZ" sz="2800" dirty="0" smtClean="0"/>
              <a:t> Watt (1736-1819)</a:t>
            </a:r>
          </a:p>
          <a:p>
            <a:pPr>
              <a:buNone/>
            </a:pPr>
            <a:r>
              <a:rPr lang="cs-CZ" sz="2800" dirty="0" smtClean="0"/>
              <a:t>Skotský fyzik a </a:t>
            </a:r>
            <a:r>
              <a:rPr lang="cs-CZ" sz="2800" dirty="0" smtClean="0"/>
              <a:t>vynálezce</a:t>
            </a:r>
            <a:r>
              <a:rPr lang="cs-CZ" sz="2800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zlepšil konstrukci parních strojů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tvůrcem mechanismu na převod </a:t>
            </a:r>
          </a:p>
          <a:p>
            <a:pPr>
              <a:buNone/>
            </a:pPr>
            <a:r>
              <a:rPr lang="cs-CZ" sz="2800" dirty="0" smtClean="0"/>
              <a:t>	přímočarého pohybu pístu na otáčivý pohyb setrvačníku</a:t>
            </a:r>
          </a:p>
          <a:p>
            <a:pPr>
              <a:buNone/>
            </a:pP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pic>
        <p:nvPicPr>
          <p:cNvPr id="7" name="Picture 3" descr="C:\Documents and Settings\Slečna Hlaváčková\Plocha\jameswatt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1714488"/>
            <a:ext cx="1553777" cy="2071702"/>
          </a:xfrm>
          <a:prstGeom prst="rect">
            <a:avLst/>
          </a:prstGeom>
          <a:noFill/>
        </p:spPr>
      </p:pic>
      <p:pic>
        <p:nvPicPr>
          <p:cNvPr id="123908" name="Picture 4" descr="C:\Documents and Settings\Slečna Hlaváčková\Plocha\Steam_engine_in_action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4254480"/>
            <a:ext cx="4000528" cy="2603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Motor jeřábu dopraví náklad o hmotnosti 480 kg do </a:t>
            </a:r>
          </a:p>
          <a:p>
            <a:pPr>
              <a:buNone/>
            </a:pPr>
            <a:r>
              <a:rPr lang="cs-CZ" sz="2800" dirty="0" smtClean="0"/>
              <a:t>výšky 20 m za 1 min. Jakou práci vykoná motor </a:t>
            </a:r>
          </a:p>
          <a:p>
            <a:pPr>
              <a:buNone/>
            </a:pPr>
            <a:r>
              <a:rPr lang="cs-CZ" sz="2800" dirty="0" smtClean="0"/>
              <a:t>jeřábu a jaký je jeho výkon?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b="1" dirty="0" smtClean="0">
                <a:solidFill>
                  <a:srgbClr val="FF0066"/>
                </a:solidFill>
              </a:rPr>
              <a:t>Řešení: </a:t>
            </a:r>
            <a:r>
              <a:rPr lang="cs-CZ" sz="2800" dirty="0" smtClean="0"/>
              <a:t>96 </a:t>
            </a:r>
            <a:r>
              <a:rPr lang="cs-CZ" sz="2800" dirty="0" err="1" smtClean="0"/>
              <a:t>kJ</a:t>
            </a:r>
            <a:r>
              <a:rPr lang="cs-CZ" sz="2800" dirty="0" smtClean="0"/>
              <a:t>, 1,6kW</a:t>
            </a: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sp>
        <p:nvSpPr>
          <p:cNvPr id="7" name="Ohnutý roh 6"/>
          <p:cNvSpPr/>
          <p:nvPr/>
        </p:nvSpPr>
        <p:spPr>
          <a:xfrm>
            <a:off x="1714480" y="5857892"/>
            <a:ext cx="2214578" cy="428628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Výkon a práce počítaná z výkonu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929222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Práce počítaná z výkonu:</a:t>
            </a:r>
          </a:p>
          <a:p>
            <a:pPr>
              <a:buNone/>
            </a:pPr>
            <a:r>
              <a:rPr lang="cs-CZ" sz="2800" dirty="0" smtClean="0"/>
              <a:t>P = W/t </a:t>
            </a:r>
          </a:p>
          <a:p>
            <a:pPr>
              <a:buNone/>
            </a:pPr>
            <a:r>
              <a:rPr lang="cs-CZ" sz="2800" dirty="0" smtClean="0"/>
              <a:t>[W] = W.s</a:t>
            </a:r>
          </a:p>
          <a:p>
            <a:pPr>
              <a:buNone/>
            </a:pPr>
            <a:r>
              <a:rPr lang="cs-CZ" sz="2800" smtClean="0"/>
              <a:t>Platí: </a:t>
            </a:r>
            <a:r>
              <a:rPr lang="cs-CZ" sz="2800" dirty="0" smtClean="0"/>
              <a:t>1W.s = 1J</a:t>
            </a:r>
          </a:p>
          <a:p>
            <a:pPr>
              <a:buNone/>
            </a:pPr>
            <a:r>
              <a:rPr lang="cs-CZ" sz="2800" dirty="0" smtClean="0"/>
              <a:t>          1W.h = 3 600J</a:t>
            </a:r>
          </a:p>
          <a:p>
            <a:pPr>
              <a:buNone/>
            </a:pPr>
            <a:r>
              <a:rPr lang="cs-CZ" sz="2800" dirty="0" smtClean="0"/>
              <a:t>          1kW.h = 3 600kJ</a:t>
            </a:r>
          </a:p>
          <a:p>
            <a:pPr>
              <a:buNone/>
            </a:pPr>
            <a:r>
              <a:rPr lang="cs-CZ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Příklad: </a:t>
            </a:r>
            <a:r>
              <a:rPr lang="cs-CZ" sz="2800" dirty="0" smtClean="0"/>
              <a:t>Elektromotor pracoval 1,5 h se stálým 	    výkonem 2 kW. Jakou mechanickou práci 	    vykonal?</a:t>
            </a:r>
          </a:p>
          <a:p>
            <a:pPr>
              <a:buNone/>
            </a:pPr>
            <a:r>
              <a:rPr lang="cs-CZ" sz="2800" b="1" dirty="0" smtClean="0">
                <a:solidFill>
                  <a:srgbClr val="FF0066"/>
                </a:solidFill>
              </a:rPr>
              <a:t>Řešení: </a:t>
            </a:r>
            <a:r>
              <a:rPr lang="cs-CZ" sz="2800" dirty="0" smtClean="0"/>
              <a:t>3 kWh = 10,8 MJ</a:t>
            </a:r>
          </a:p>
          <a:p>
            <a:pPr>
              <a:buNone/>
            </a:pPr>
            <a:endParaRPr lang="cs-CZ" sz="2800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sp>
        <p:nvSpPr>
          <p:cNvPr id="7" name="Šipka doprava 6"/>
          <p:cNvSpPr/>
          <p:nvPr/>
        </p:nvSpPr>
        <p:spPr>
          <a:xfrm>
            <a:off x="1714480" y="2357430"/>
            <a:ext cx="785818" cy="35719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92162" name="Object 2"/>
          <p:cNvGraphicFramePr>
            <a:graphicFrameLocks noChangeAspect="1"/>
          </p:cNvGraphicFramePr>
          <p:nvPr/>
        </p:nvGraphicFramePr>
        <p:xfrm>
          <a:off x="2643174" y="2214554"/>
          <a:ext cx="1428760" cy="512991"/>
        </p:xfrm>
        <a:graphic>
          <a:graphicData uri="http://schemas.openxmlformats.org/presentationml/2006/ole">
            <p:oleObj spid="_x0000_s92162" name="Rovnice" r:id="rId3" imgW="482400" imgH="177480" progId="Equation.3">
              <p:embed/>
            </p:oleObj>
          </a:graphicData>
        </a:graphic>
      </p:graphicFrame>
      <p:sp>
        <p:nvSpPr>
          <p:cNvPr id="9" name="Ohnutý roh 8"/>
          <p:cNvSpPr/>
          <p:nvPr/>
        </p:nvSpPr>
        <p:spPr>
          <a:xfrm>
            <a:off x="1714480" y="6143644"/>
            <a:ext cx="2786082" cy="500066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Účinnost stroje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429684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Účinnost stroje vyjadřuje, jaká poměrná část</a:t>
            </a:r>
          </a:p>
          <a:p>
            <a:pPr>
              <a:buNone/>
            </a:pPr>
            <a:r>
              <a:rPr lang="cs-CZ" sz="2800" dirty="0" smtClean="0"/>
              <a:t>energie dodávaná stroji se využije k vykonání </a:t>
            </a:r>
          </a:p>
          <a:p>
            <a:pP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užitečné práce</a:t>
            </a:r>
            <a:r>
              <a:rPr lang="cs-CZ" sz="2800" dirty="0" smtClean="0"/>
              <a:t>, tj. práce, kterou od stroje </a:t>
            </a:r>
          </a:p>
          <a:p>
            <a:pPr>
              <a:buNone/>
            </a:pPr>
            <a:r>
              <a:rPr lang="cs-CZ" sz="2800" dirty="0" smtClean="0"/>
              <a:t>očekáváme. </a:t>
            </a:r>
          </a:p>
          <a:p>
            <a:pPr>
              <a:buNone/>
            </a:pPr>
            <a:r>
              <a:rPr lang="cs-CZ" sz="2800" dirty="0" smtClean="0"/>
              <a:t>Účinnost stroje  je podíl užitečné práce stroje a </a:t>
            </a:r>
          </a:p>
          <a:p>
            <a:pPr>
              <a:buNone/>
            </a:pPr>
            <a:r>
              <a:rPr lang="cs-CZ" sz="2800" dirty="0" smtClean="0"/>
              <a:t>celkové práce do stroje dodané: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W = užitečná práce stoje</a:t>
            </a:r>
          </a:p>
          <a:p>
            <a:pPr>
              <a:buNone/>
            </a:pPr>
            <a:r>
              <a:rPr lang="cs-CZ" sz="2800" dirty="0" smtClean="0"/>
              <a:t>W</a:t>
            </a:r>
            <a:r>
              <a:rPr lang="cs-CZ" sz="2800" baseline="-25000" dirty="0" smtClean="0"/>
              <a:t>0</a:t>
            </a:r>
            <a:r>
              <a:rPr lang="cs-CZ" sz="2800" dirty="0" smtClean="0"/>
              <a:t> = celková práce dodaná stroji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  <p:graphicFrame>
        <p:nvGraphicFramePr>
          <p:cNvPr id="93186" name="Object 2"/>
          <p:cNvGraphicFramePr>
            <a:graphicFrameLocks noChangeAspect="1"/>
          </p:cNvGraphicFramePr>
          <p:nvPr/>
        </p:nvGraphicFramePr>
        <p:xfrm>
          <a:off x="5572132" y="4214818"/>
          <a:ext cx="1000132" cy="871910"/>
        </p:xfrm>
        <a:graphic>
          <a:graphicData uri="http://schemas.openxmlformats.org/presentationml/2006/ole">
            <p:oleObj spid="_x0000_s93186" name="Rovnice" r:id="rId3" imgW="48240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Účinnost stroje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W &lt; W</a:t>
            </a:r>
            <a:r>
              <a:rPr lang="cs-CZ" sz="2800" baseline="-25000" dirty="0" smtClean="0"/>
              <a:t>0</a:t>
            </a:r>
            <a:r>
              <a:rPr lang="cs-CZ" sz="2800" dirty="0" smtClean="0"/>
              <a:t>	    η &lt; 1(η &lt; 100%)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P </a:t>
            </a:r>
            <a:r>
              <a:rPr lang="cs-CZ" sz="2800" dirty="0" smtClean="0"/>
              <a:t>= užitečný výkon (výkon)</a:t>
            </a:r>
          </a:p>
          <a:p>
            <a:pP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P</a:t>
            </a:r>
            <a:r>
              <a:rPr lang="cs-CZ" sz="2800" baseline="-25000" dirty="0" smtClean="0">
                <a:solidFill>
                  <a:srgbClr val="00B0F0"/>
                </a:solidFill>
              </a:rPr>
              <a:t>0 </a:t>
            </a:r>
            <a:r>
              <a:rPr lang="cs-CZ" sz="2800" dirty="0" smtClean="0"/>
              <a:t>= celkový výkon (příkon)</a:t>
            </a:r>
          </a:p>
          <a:p>
            <a:pPr>
              <a:buNone/>
            </a:pPr>
            <a:endParaRPr lang="cs-CZ" sz="2800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 </a:t>
            </a: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sp>
        <p:nvSpPr>
          <p:cNvPr id="7" name="Šipka doprava 6"/>
          <p:cNvSpPr/>
          <p:nvPr/>
        </p:nvSpPr>
        <p:spPr>
          <a:xfrm>
            <a:off x="1643042" y="1857364"/>
            <a:ext cx="785818" cy="35719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94209" name="Object 1"/>
          <p:cNvGraphicFramePr>
            <a:graphicFrameLocks noChangeAspect="1"/>
          </p:cNvGraphicFramePr>
          <p:nvPr/>
        </p:nvGraphicFramePr>
        <p:xfrm>
          <a:off x="500034" y="2571744"/>
          <a:ext cx="1000132" cy="918488"/>
        </p:xfrm>
        <a:graphic>
          <a:graphicData uri="http://schemas.openxmlformats.org/presentationml/2006/ole">
            <p:oleObj spid="_x0000_s94209" name="Rovnice" r:id="rId3" imgW="469696" imgH="431613" progId="Equation.3">
              <p:embed/>
            </p:oleObj>
          </a:graphicData>
        </a:graphic>
      </p:graphicFrame>
      <p:graphicFrame>
        <p:nvGraphicFramePr>
          <p:cNvPr id="94211" name="Object 3"/>
          <p:cNvGraphicFramePr>
            <a:graphicFrameLocks noChangeAspect="1"/>
          </p:cNvGraphicFramePr>
          <p:nvPr/>
        </p:nvGraphicFramePr>
        <p:xfrm>
          <a:off x="571472" y="5000636"/>
          <a:ext cx="1357322" cy="935044"/>
        </p:xfrm>
        <a:graphic>
          <a:graphicData uri="http://schemas.openxmlformats.org/presentationml/2006/ole">
            <p:oleObj spid="_x0000_s94211" name="Rovnice" r:id="rId4" imgW="57132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429684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Urči účinnost motoru jeřábu, který dopraví náklad </a:t>
            </a:r>
          </a:p>
          <a:p>
            <a:pPr>
              <a:buNone/>
            </a:pPr>
            <a:r>
              <a:rPr lang="cs-CZ" sz="2800" dirty="0" smtClean="0"/>
              <a:t>o hmotnosti 480 kg do výšky 20 m za 1 min, jestliže</a:t>
            </a:r>
          </a:p>
          <a:p>
            <a:pPr>
              <a:buNone/>
            </a:pPr>
            <a:r>
              <a:rPr lang="cs-CZ" sz="2800" dirty="0" smtClean="0"/>
              <a:t>musí překonat odporové síly o velikosti 1,2kN.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b="1" dirty="0" smtClean="0">
                <a:solidFill>
                  <a:srgbClr val="FF0066"/>
                </a:solidFill>
              </a:rPr>
              <a:t>Řešení: </a:t>
            </a:r>
            <a:r>
              <a:rPr lang="cs-CZ" sz="2800" dirty="0" smtClean="0"/>
              <a:t>0,8 = 80% </a:t>
            </a: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  <p:sp>
        <p:nvSpPr>
          <p:cNvPr id="7" name="Ohnutý roh 6"/>
          <p:cNvSpPr/>
          <p:nvPr/>
        </p:nvSpPr>
        <p:spPr>
          <a:xfrm>
            <a:off x="1714480" y="5857892"/>
            <a:ext cx="1643074" cy="500066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Mechanická energie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r>
              <a:rPr lang="cs-CZ" sz="2800" dirty="0" smtClean="0"/>
              <a:t>Mechanická energie je fyzikální veličina, která souvisí s konáním mechanické práce.</a:t>
            </a:r>
          </a:p>
          <a:p>
            <a:endParaRPr lang="cs-CZ" sz="10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Polohová energie (potenciální energie tíhová)</a:t>
            </a:r>
          </a:p>
          <a:p>
            <a:pPr marL="514350" indent="-514350">
              <a:buNone/>
            </a:pPr>
            <a:r>
              <a:rPr lang="cs-CZ" sz="2800" dirty="0" smtClean="0"/>
              <a:t>	- těleso zvednuté nad povrch Země</a:t>
            </a:r>
          </a:p>
          <a:p>
            <a:pPr marL="514350" indent="-514350">
              <a:buNone/>
            </a:pPr>
            <a:endParaRPr lang="cs-CZ" sz="2800" dirty="0" smtClean="0"/>
          </a:p>
          <a:p>
            <a:pPr marL="514350" indent="-514350">
              <a:buNone/>
            </a:pPr>
            <a:endParaRPr lang="cs-CZ" sz="2800" dirty="0" smtClean="0"/>
          </a:p>
          <a:p>
            <a:pPr marL="514350" indent="-514350">
              <a:buNone/>
            </a:pPr>
            <a:r>
              <a:rPr lang="cs-CZ" sz="2800" dirty="0" smtClean="0"/>
              <a:t>	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  <p:graphicFrame>
        <p:nvGraphicFramePr>
          <p:cNvPr id="100354" name="Object 2"/>
          <p:cNvGraphicFramePr>
            <a:graphicFrameLocks noChangeAspect="1"/>
          </p:cNvGraphicFramePr>
          <p:nvPr/>
        </p:nvGraphicFramePr>
        <p:xfrm>
          <a:off x="500034" y="4000504"/>
          <a:ext cx="1889139" cy="500066"/>
        </p:xfrm>
        <a:graphic>
          <a:graphicData uri="http://schemas.openxmlformats.org/presentationml/2006/ole">
            <p:oleObj spid="_x0000_s100354" name="Rovnice" r:id="rId3" imgW="838080" imgH="228600" progId="Equation.3">
              <p:embed/>
            </p:oleObj>
          </a:graphicData>
        </a:graphic>
      </p:graphicFrame>
      <p:sp>
        <p:nvSpPr>
          <p:cNvPr id="8" name="Šipka doprava 7"/>
          <p:cNvSpPr/>
          <p:nvPr/>
        </p:nvSpPr>
        <p:spPr>
          <a:xfrm>
            <a:off x="2571736" y="4071942"/>
            <a:ext cx="785818" cy="35719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>
            <a:off x="5786446" y="4000504"/>
            <a:ext cx="785818" cy="35719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00355" name="Object 3"/>
          <p:cNvGraphicFramePr>
            <a:graphicFrameLocks noChangeAspect="1"/>
          </p:cNvGraphicFramePr>
          <p:nvPr/>
        </p:nvGraphicFramePr>
        <p:xfrm>
          <a:off x="3571868" y="4000504"/>
          <a:ext cx="2089150" cy="444500"/>
        </p:xfrm>
        <a:graphic>
          <a:graphicData uri="http://schemas.openxmlformats.org/presentationml/2006/ole">
            <p:oleObj spid="_x0000_s100355" name="Rovnice" r:id="rId4" imgW="927000" imgH="203040" progId="Equation.3">
              <p:embed/>
            </p:oleObj>
          </a:graphicData>
        </a:graphic>
      </p:graphicFrame>
      <p:graphicFrame>
        <p:nvGraphicFramePr>
          <p:cNvPr id="100356" name="Object 4"/>
          <p:cNvGraphicFramePr>
            <a:graphicFrameLocks noChangeAspect="1"/>
          </p:cNvGraphicFramePr>
          <p:nvPr/>
        </p:nvGraphicFramePr>
        <p:xfrm>
          <a:off x="6786578" y="3929066"/>
          <a:ext cx="1589094" cy="611190"/>
        </p:xfrm>
        <a:graphic>
          <a:graphicData uri="http://schemas.openxmlformats.org/presentationml/2006/ole">
            <p:oleObj spid="_x0000_s100356" name="Rovnice" r:id="rId5" imgW="634680" imgH="253800" progId="Equation.3">
              <p:embed/>
            </p:oleObj>
          </a:graphicData>
        </a:graphic>
      </p:graphicFrame>
      <p:pic>
        <p:nvPicPr>
          <p:cNvPr id="100357" name="Picture 5" descr="C:\Documents and Settings\Slečna Hlaváčková\Plocha\fil_0702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14414" y="4500570"/>
            <a:ext cx="2571768" cy="2160285"/>
          </a:xfrm>
          <a:prstGeom prst="rect">
            <a:avLst/>
          </a:prstGeom>
          <a:noFill/>
        </p:spPr>
      </p:pic>
      <p:sp>
        <p:nvSpPr>
          <p:cNvPr id="13" name="TextovéPole 12"/>
          <p:cNvSpPr txBox="1"/>
          <p:nvPr/>
        </p:nvSpPr>
        <p:spPr>
          <a:xfrm>
            <a:off x="1714480" y="6000768"/>
            <a:ext cx="3016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i="1" dirty="0" smtClean="0"/>
              <a:t>m</a:t>
            </a:r>
            <a:endParaRPr lang="cs-CZ" sz="11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Mechanická energie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cs-CZ" sz="2800" dirty="0" smtClean="0"/>
              <a:t>Pohybová energie (kinetická)</a:t>
            </a:r>
          </a:p>
          <a:p>
            <a:pPr marL="514350" indent="-514350">
              <a:buNone/>
            </a:pPr>
            <a:r>
              <a:rPr lang="cs-CZ" sz="2800" dirty="0" smtClean="0"/>
              <a:t>	- pohybující se těleso</a:t>
            </a:r>
          </a:p>
          <a:p>
            <a:pPr marL="514350" indent="-514350">
              <a:buNone/>
            </a:pPr>
            <a:endParaRPr lang="cs-CZ" sz="2400" dirty="0" smtClean="0"/>
          </a:p>
          <a:p>
            <a:pPr marL="514350" indent="-514350">
              <a:buNone/>
            </a:pPr>
            <a:r>
              <a:rPr lang="cs-CZ" sz="2800" dirty="0" smtClean="0"/>
              <a:t>	</a:t>
            </a: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00826" y="6381750"/>
            <a:ext cx="2133600" cy="476250"/>
          </a:xfrm>
        </p:spPr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18</a:t>
            </a:fld>
            <a:endParaRPr lang="cs-CZ" dirty="0"/>
          </a:p>
        </p:txBody>
      </p:sp>
      <p:sp>
        <p:nvSpPr>
          <p:cNvPr id="1013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01377" name="Object 1"/>
          <p:cNvGraphicFramePr>
            <a:graphicFrameLocks noChangeAspect="1"/>
          </p:cNvGraphicFramePr>
          <p:nvPr/>
        </p:nvGraphicFramePr>
        <p:xfrm>
          <a:off x="428596" y="2857496"/>
          <a:ext cx="5054773" cy="819153"/>
        </p:xfrm>
        <a:graphic>
          <a:graphicData uri="http://schemas.openxmlformats.org/presentationml/2006/ole">
            <p:oleObj spid="_x0000_s101377" name="Rovnice" r:id="rId3" imgW="2413000" imgH="393700" progId="Equation.3">
              <p:embed/>
            </p:oleObj>
          </a:graphicData>
        </a:graphic>
      </p:graphicFrame>
      <p:sp>
        <p:nvSpPr>
          <p:cNvPr id="9" name="Šipka doprava 8"/>
          <p:cNvSpPr/>
          <p:nvPr/>
        </p:nvSpPr>
        <p:spPr>
          <a:xfrm>
            <a:off x="5643570" y="3143248"/>
            <a:ext cx="785818" cy="35719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13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01379" name="Object 3"/>
          <p:cNvGraphicFramePr>
            <a:graphicFrameLocks noChangeAspect="1"/>
          </p:cNvGraphicFramePr>
          <p:nvPr/>
        </p:nvGraphicFramePr>
        <p:xfrm>
          <a:off x="6715140" y="2857496"/>
          <a:ext cx="1672573" cy="890591"/>
        </p:xfrm>
        <a:graphic>
          <a:graphicData uri="http://schemas.openxmlformats.org/presentationml/2006/ole">
            <p:oleObj spid="_x0000_s101379" name="Rovnice" r:id="rId4" imgW="736280" imgH="393529" progId="Equation.3">
              <p:embed/>
            </p:oleObj>
          </a:graphicData>
        </a:graphic>
      </p:graphicFrame>
      <p:grpSp>
        <p:nvGrpSpPr>
          <p:cNvPr id="12" name="Skupina 11"/>
          <p:cNvGrpSpPr/>
          <p:nvPr/>
        </p:nvGrpSpPr>
        <p:grpSpPr>
          <a:xfrm>
            <a:off x="1643042" y="4357694"/>
            <a:ext cx="4945082" cy="1158874"/>
            <a:chOff x="1785918" y="2224089"/>
            <a:chExt cx="4945082" cy="1158874"/>
          </a:xfrm>
        </p:grpSpPr>
        <p:sp>
          <p:nvSpPr>
            <p:cNvPr id="13" name="Rectangle 3"/>
            <p:cNvSpPr>
              <a:spLocks noChangeArrowheads="1"/>
            </p:cNvSpPr>
            <p:nvPr/>
          </p:nvSpPr>
          <p:spPr bwMode="auto">
            <a:xfrm>
              <a:off x="4932363" y="2349500"/>
              <a:ext cx="865187" cy="57626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" name="Line 4"/>
            <p:cNvSpPr>
              <a:spLocks noChangeShapeType="1"/>
            </p:cNvSpPr>
            <p:nvPr/>
          </p:nvSpPr>
          <p:spPr bwMode="auto">
            <a:xfrm>
              <a:off x="5795963" y="2636838"/>
              <a:ext cx="935037" cy="1587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5" name="Text Box 5"/>
            <p:cNvSpPr txBox="1">
              <a:spLocks noChangeArrowheads="1"/>
            </p:cNvSpPr>
            <p:nvPr/>
          </p:nvSpPr>
          <p:spPr bwMode="auto">
            <a:xfrm>
              <a:off x="5076825" y="2997200"/>
              <a:ext cx="523875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cs-CZ" sz="1800" b="0" dirty="0"/>
                <a:t>m</a:t>
              </a:r>
            </a:p>
          </p:txBody>
        </p:sp>
        <p:sp>
          <p:nvSpPr>
            <p:cNvPr id="16" name="Text Box 6"/>
            <p:cNvSpPr txBox="1">
              <a:spLocks noChangeArrowheads="1"/>
            </p:cNvSpPr>
            <p:nvPr/>
          </p:nvSpPr>
          <p:spPr bwMode="auto">
            <a:xfrm>
              <a:off x="6000760" y="2224089"/>
              <a:ext cx="31290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cs-CZ" sz="1800" b="1" dirty="0">
                  <a:solidFill>
                    <a:srgbClr val="FF0000"/>
                  </a:solidFill>
                </a:rPr>
                <a:t>v</a:t>
              </a:r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1785918" y="2357430"/>
              <a:ext cx="865188" cy="57626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>
              <a:off x="1835150" y="2924175"/>
              <a:ext cx="3024188" cy="0"/>
            </a:xfrm>
            <a:prstGeom prst="line">
              <a:avLst/>
            </a:prstGeom>
            <a:noFill/>
            <a:ln w="19050">
              <a:solidFill>
                <a:srgbClr val="00206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>
              <a:off x="2000232" y="3009907"/>
              <a:ext cx="365125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cs-CZ" sz="1800" b="0" dirty="0"/>
                <a:t>m</a:t>
              </a:r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2643174" y="2652717"/>
              <a:ext cx="719137" cy="0"/>
            </a:xfrm>
            <a:prstGeom prst="line">
              <a:avLst/>
            </a:prstGeom>
            <a:noFill/>
            <a:ln w="57150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Text Box 19"/>
            <p:cNvSpPr txBox="1">
              <a:spLocks noChangeArrowheads="1"/>
            </p:cNvSpPr>
            <p:nvPr/>
          </p:nvSpPr>
          <p:spPr bwMode="auto">
            <a:xfrm>
              <a:off x="2786050" y="2224089"/>
              <a:ext cx="333375" cy="376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cs-CZ" sz="1800" b="1" dirty="0">
                  <a:solidFill>
                    <a:srgbClr val="339966"/>
                  </a:solidFill>
                </a:rPr>
                <a:t>F</a:t>
              </a:r>
            </a:p>
          </p:txBody>
        </p:sp>
        <p:sp>
          <p:nvSpPr>
            <p:cNvPr id="22" name="Text Box 20"/>
            <p:cNvSpPr txBox="1">
              <a:spLocks noChangeArrowheads="1"/>
            </p:cNvSpPr>
            <p:nvPr/>
          </p:nvSpPr>
          <p:spPr bwMode="auto">
            <a:xfrm>
              <a:off x="3543300" y="3016250"/>
              <a:ext cx="3111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cs-CZ" sz="1800" dirty="0"/>
                <a:t>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501122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ym typeface="Wingdings" pitchFamily="2" charset="2"/>
              </a:rPr>
              <a:t>Automobil o hmotnosti 900 kg jede po vodorovné </a:t>
            </a:r>
          </a:p>
          <a:p>
            <a:pPr>
              <a:buNone/>
            </a:pPr>
            <a:r>
              <a:rPr lang="cs-CZ" sz="2800" dirty="0" smtClean="0">
                <a:sym typeface="Wingdings" pitchFamily="2" charset="2"/>
              </a:rPr>
              <a:t>silnici rychlostí 15 m.</a:t>
            </a:r>
            <a:r>
              <a:rPr lang="cs-CZ" sz="2800" dirty="0" smtClean="0"/>
              <a:t>s</a:t>
            </a:r>
            <a:r>
              <a:rPr lang="cs-CZ" sz="2800" baseline="30000" dirty="0" smtClean="0"/>
              <a:t>-1</a:t>
            </a:r>
            <a:r>
              <a:rPr lang="cs-CZ" sz="2800" dirty="0" smtClean="0">
                <a:sym typeface="Wingdings" pitchFamily="2" charset="2"/>
              </a:rPr>
              <a:t>. Jakou práci vykoná motor </a:t>
            </a:r>
          </a:p>
          <a:p>
            <a:pPr>
              <a:buNone/>
            </a:pPr>
            <a:r>
              <a:rPr lang="cs-CZ" sz="2800" dirty="0" smtClean="0">
                <a:sym typeface="Wingdings" pitchFamily="2" charset="2"/>
              </a:rPr>
              <a:t>automobilu při zvětšení rychlosti na 25 m.</a:t>
            </a:r>
            <a:r>
              <a:rPr lang="cs-CZ" sz="2800" dirty="0" smtClean="0"/>
              <a:t>s</a:t>
            </a:r>
            <a:r>
              <a:rPr lang="cs-CZ" sz="2800" baseline="30000" dirty="0" smtClean="0"/>
              <a:t>-1</a:t>
            </a:r>
            <a:r>
              <a:rPr lang="cs-CZ" sz="2800" dirty="0" smtClean="0"/>
              <a:t>? Tření</a:t>
            </a:r>
          </a:p>
          <a:p>
            <a:pPr>
              <a:buNone/>
            </a:pPr>
            <a:r>
              <a:rPr lang="cs-CZ" sz="2800" dirty="0" smtClean="0"/>
              <a:t>a odpor vzduchu neuvažujeme.</a:t>
            </a:r>
          </a:p>
          <a:p>
            <a:pPr>
              <a:buNone/>
            </a:pPr>
            <a:r>
              <a:rPr lang="cs-CZ" sz="2800" b="1" dirty="0" smtClean="0">
                <a:solidFill>
                  <a:srgbClr val="FF0066"/>
                </a:solidFill>
              </a:rPr>
              <a:t>Řešení: </a:t>
            </a:r>
            <a:r>
              <a:rPr lang="cs-CZ" sz="2800" dirty="0" smtClean="0"/>
              <a:t>180 </a:t>
            </a:r>
            <a:r>
              <a:rPr lang="cs-CZ" sz="2800" dirty="0" err="1" smtClean="0"/>
              <a:t>kJ</a:t>
            </a: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Tíhová potenciální energie koule o hmotnosti 5 kg </a:t>
            </a:r>
          </a:p>
          <a:p>
            <a:pPr>
              <a:buNone/>
            </a:pPr>
            <a:r>
              <a:rPr lang="cs-CZ" sz="2800" dirty="0" smtClean="0"/>
              <a:t>vzhledem k povrchu Země je 300 J. V jaké výšce </a:t>
            </a:r>
          </a:p>
          <a:p>
            <a:pPr>
              <a:buNone/>
            </a:pPr>
            <a:r>
              <a:rPr lang="cs-CZ" sz="2800" dirty="0" smtClean="0"/>
              <a:t>nad povrchem Země je koule?</a:t>
            </a:r>
          </a:p>
          <a:p>
            <a:pPr>
              <a:buNone/>
            </a:pPr>
            <a:r>
              <a:rPr lang="cs-CZ" sz="2800" b="1" dirty="0" smtClean="0">
                <a:solidFill>
                  <a:srgbClr val="FF0066"/>
                </a:solidFill>
              </a:rPr>
              <a:t>Řešení: </a:t>
            </a:r>
            <a:r>
              <a:rPr lang="cs-CZ" sz="2800" dirty="0" smtClean="0"/>
              <a:t>6m</a:t>
            </a:r>
          </a:p>
          <a:p>
            <a:pPr>
              <a:buNone/>
            </a:pPr>
            <a:endParaRPr lang="cs-CZ" sz="2800" dirty="0" smtClean="0">
              <a:sym typeface="Wingdings" pitchFamily="2" charset="2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19</a:t>
            </a:fld>
            <a:endParaRPr lang="cs-CZ" dirty="0"/>
          </a:p>
        </p:txBody>
      </p:sp>
      <p:sp>
        <p:nvSpPr>
          <p:cNvPr id="7" name="Ohnutý roh 6"/>
          <p:cNvSpPr/>
          <p:nvPr/>
        </p:nvSpPr>
        <p:spPr>
          <a:xfrm>
            <a:off x="1714480" y="3786190"/>
            <a:ext cx="1214446" cy="500066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Ohnutý roh 7"/>
          <p:cNvSpPr/>
          <p:nvPr/>
        </p:nvSpPr>
        <p:spPr>
          <a:xfrm>
            <a:off x="1714480" y="5857892"/>
            <a:ext cx="785818" cy="500066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Mechanická práce</a:t>
            </a:r>
            <a:endParaRPr lang="cs-CZ" dirty="0">
              <a:solidFill>
                <a:srgbClr val="005A9E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501122" cy="4857784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Mechanickou práci koná každé těleso, které </a:t>
            </a:r>
            <a:r>
              <a:rPr lang="cs-CZ" sz="2800" dirty="0" smtClean="0">
                <a:solidFill>
                  <a:srgbClr val="00B0F0"/>
                </a:solidFill>
              </a:rPr>
              <a:t>působí</a:t>
            </a:r>
          </a:p>
          <a:p>
            <a:pP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silou </a:t>
            </a:r>
            <a:r>
              <a:rPr lang="cs-CZ" sz="2800" dirty="0" smtClean="0"/>
              <a:t>na jiné těleso, přičemž ho </a:t>
            </a:r>
            <a:r>
              <a:rPr lang="cs-CZ" sz="2800" dirty="0" smtClean="0">
                <a:solidFill>
                  <a:srgbClr val="00B0F0"/>
                </a:solidFill>
              </a:rPr>
              <a:t>přemísťuje </a:t>
            </a:r>
            <a:r>
              <a:rPr lang="cs-CZ" sz="2800" dirty="0" smtClean="0"/>
              <a:t>po určité</a:t>
            </a:r>
          </a:p>
          <a:p>
            <a:pPr>
              <a:buNone/>
            </a:pPr>
            <a:r>
              <a:rPr lang="cs-CZ" sz="2800" dirty="0" smtClean="0"/>
              <a:t>trajektorii.</a:t>
            </a:r>
          </a:p>
          <a:p>
            <a:pPr>
              <a:buClr>
                <a:schemeClr val="tx1"/>
              </a:buClr>
            </a:pPr>
            <a:r>
              <a:rPr lang="cs-CZ" sz="2800" dirty="0" smtClean="0">
                <a:solidFill>
                  <a:srgbClr val="00B0F0"/>
                </a:solidFill>
              </a:rPr>
              <a:t>Mechanická práce stálé síly </a:t>
            </a:r>
            <a:r>
              <a:rPr lang="cs-CZ" sz="2800" dirty="0" smtClean="0"/>
              <a:t>(má stálou velikost a stejný směr jako je trajektorie tělesa) </a:t>
            </a:r>
          </a:p>
          <a:p>
            <a:pPr>
              <a:buClr>
                <a:schemeClr val="tx1"/>
              </a:buCl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		</a:t>
            </a:r>
            <a:r>
              <a:rPr lang="cs-CZ" sz="2800" dirty="0" smtClean="0"/>
              <a:t>	      </a:t>
            </a:r>
            <a:r>
              <a:rPr lang="cs-CZ" sz="2800" dirty="0" smtClean="0">
                <a:solidFill>
                  <a:srgbClr val="FF0000"/>
                </a:solidFill>
              </a:rPr>
              <a:t>F</a:t>
            </a:r>
            <a:r>
              <a:rPr lang="cs-CZ" sz="2800" dirty="0" smtClean="0"/>
              <a:t> = síla, </a:t>
            </a:r>
            <a:r>
              <a:rPr lang="cs-CZ" sz="2800" dirty="0" smtClean="0">
                <a:solidFill>
                  <a:srgbClr val="FF0000"/>
                </a:solidFill>
              </a:rPr>
              <a:t>s</a:t>
            </a:r>
            <a:r>
              <a:rPr lang="cs-CZ" sz="2800" dirty="0" smtClean="0"/>
              <a:t> = dráha. </a:t>
            </a:r>
          </a:p>
          <a:p>
            <a:r>
              <a:rPr lang="cs-CZ" sz="2800" dirty="0" smtClean="0"/>
              <a:t>Jednotkou práce v soustavě SI je </a:t>
            </a:r>
            <a:r>
              <a:rPr lang="cs-CZ" sz="2800" dirty="0" smtClean="0">
                <a:solidFill>
                  <a:srgbClr val="00B0F0"/>
                </a:solidFill>
              </a:rPr>
              <a:t>joule</a:t>
            </a:r>
            <a:r>
              <a:rPr lang="cs-CZ" sz="2800" dirty="0" smtClean="0"/>
              <a:t>, značka </a:t>
            </a:r>
            <a:r>
              <a:rPr lang="cs-CZ" sz="2800" dirty="0" smtClean="0">
                <a:solidFill>
                  <a:srgbClr val="00B0F0"/>
                </a:solidFill>
              </a:rPr>
              <a:t>J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1 joule je práce, kterou vykoná stálá síla 1 N  při přemístění tělesa po dráze 1 m ve směru působící síly (1 J = 1 N . 1 m).</a:t>
            </a:r>
          </a:p>
          <a:p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graphicFrame>
        <p:nvGraphicFramePr>
          <p:cNvPr id="88066" name="Object 2"/>
          <p:cNvGraphicFramePr>
            <a:graphicFrameLocks noChangeAspect="1"/>
          </p:cNvGraphicFramePr>
          <p:nvPr/>
        </p:nvGraphicFramePr>
        <p:xfrm>
          <a:off x="785786" y="4214818"/>
          <a:ext cx="1625600" cy="528637"/>
        </p:xfrm>
        <a:graphic>
          <a:graphicData uri="http://schemas.openxmlformats.org/presentationml/2006/ole">
            <p:oleObj spid="_x0000_s88066" name="Rovnice" r:id="rId3" imgW="545760" imgH="177480" progId="Equation.3">
              <p:embed/>
            </p:oleObj>
          </a:graphicData>
        </a:graphic>
      </p:graphicFrame>
      <p:pic>
        <p:nvPicPr>
          <p:cNvPr id="88067" name="Picture 3" descr="C:\Documents and Settings\Slečna Hlaváčková\Plocha\fil_0688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65786" y="3929066"/>
            <a:ext cx="2578214" cy="857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80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Zákon zachování mechanické energie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429684" cy="4525963"/>
          </a:xfrm>
        </p:spPr>
        <p:txBody>
          <a:bodyPr/>
          <a:lstStyle/>
          <a:p>
            <a:r>
              <a:rPr lang="cs-CZ" sz="2800" dirty="0" smtClean="0"/>
              <a:t>U mechanických dějů probíhajících v izolované soustavě těles je celková mechanická energie </a:t>
            </a:r>
            <a:r>
              <a:rPr lang="cs-CZ" sz="2800" dirty="0" smtClean="0">
                <a:solidFill>
                  <a:srgbClr val="00B0F0"/>
                </a:solidFill>
              </a:rPr>
              <a:t>E </a:t>
            </a:r>
            <a:r>
              <a:rPr lang="cs-CZ" sz="2800" dirty="0" smtClean="0"/>
              <a:t>stálá.</a:t>
            </a:r>
          </a:p>
          <a:p>
            <a:r>
              <a:rPr lang="cs-CZ" sz="2800" dirty="0" smtClean="0"/>
              <a:t>Při všech mechanických dějích se může měnit kinetická energie v potenciální a naopak, </a:t>
            </a:r>
            <a:r>
              <a:rPr lang="cs-CZ" sz="2800" dirty="0" smtClean="0">
                <a:solidFill>
                  <a:srgbClr val="00B0F0"/>
                </a:solidFill>
              </a:rPr>
              <a:t>celková energie soustavy je však konstantní</a:t>
            </a:r>
          </a:p>
          <a:p>
            <a:pPr>
              <a:buNone/>
            </a:pPr>
            <a:r>
              <a:rPr lang="cs-CZ" sz="2800" dirty="0" smtClean="0"/>
              <a:t>Platí: </a:t>
            </a: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20</a:t>
            </a:fld>
            <a:endParaRPr lang="cs-CZ" dirty="0"/>
          </a:p>
        </p:txBody>
      </p:sp>
      <p:sp>
        <p:nvSpPr>
          <p:cNvPr id="1034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03425" name="Object 1"/>
          <p:cNvGraphicFramePr>
            <a:graphicFrameLocks noChangeAspect="1"/>
          </p:cNvGraphicFramePr>
          <p:nvPr/>
        </p:nvGraphicFramePr>
        <p:xfrm>
          <a:off x="1214414" y="4429132"/>
          <a:ext cx="3571900" cy="637839"/>
        </p:xfrm>
        <a:graphic>
          <a:graphicData uri="http://schemas.openxmlformats.org/presentationml/2006/ole">
            <p:oleObj spid="_x0000_s103425" name="Rovnice" r:id="rId3" imgW="1333500" imgH="241300" progId="Equation.3">
              <p:embed/>
            </p:oleObj>
          </a:graphicData>
        </a:graphic>
      </p:graphicFrame>
      <p:pic>
        <p:nvPicPr>
          <p:cNvPr id="103428" name="Picture 4" descr="C:\Documents and Settings\Slečna Hlaváčková\Plocha\Z%C3%A1kon_o_zach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9190" y="4429132"/>
            <a:ext cx="3916980" cy="2143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Použitá literatura a www stránky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714908"/>
          </a:xfrm>
        </p:spPr>
        <p:txBody>
          <a:bodyPr/>
          <a:lstStyle/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400" b="1" dirty="0" smtClean="0"/>
              <a:t>Fyzika pro gymnázia - Mechanika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RNDr. Milan Bednařík, CSc.</a:t>
            </a:r>
          </a:p>
          <a:p>
            <a:r>
              <a:rPr lang="cs-CZ" sz="2400" dirty="0" smtClean="0"/>
              <a:t>doc. RNDr. Miroslava Široká, CSc.</a:t>
            </a:r>
          </a:p>
          <a:p>
            <a:pPr>
              <a:buNone/>
            </a:pPr>
            <a:r>
              <a:rPr lang="cs-CZ" sz="2400" b="1" dirty="0" smtClean="0"/>
              <a:t>Fyzika v příkladech a testových otázkách</a:t>
            </a:r>
          </a:p>
          <a:p>
            <a:r>
              <a:rPr lang="cs-CZ" sz="2400" dirty="0" smtClean="0"/>
              <a:t>Roman </a:t>
            </a:r>
            <a:r>
              <a:rPr lang="cs-CZ" sz="2400" dirty="0" err="1" smtClean="0"/>
              <a:t>Kubínek</a:t>
            </a:r>
            <a:r>
              <a:rPr lang="cs-CZ" sz="2400" dirty="0" smtClean="0"/>
              <a:t>, Hana Kolářová</a:t>
            </a:r>
          </a:p>
          <a:p>
            <a:pPr>
              <a:buNone/>
            </a:pPr>
            <a:r>
              <a:rPr lang="cs-CZ" sz="2400" b="1" dirty="0" smtClean="0"/>
              <a:t>Odmaturuj! z fyziky</a:t>
            </a:r>
          </a:p>
          <a:p>
            <a:r>
              <a:rPr lang="cs-CZ" sz="2400" dirty="0" smtClean="0"/>
              <a:t>Ing. </a:t>
            </a:r>
            <a:r>
              <a:rPr lang="cs-CZ" sz="2400" dirty="0" err="1" smtClean="0"/>
              <a:t>Pavol</a:t>
            </a:r>
            <a:r>
              <a:rPr lang="cs-CZ" sz="2400" dirty="0" smtClean="0"/>
              <a:t> </a:t>
            </a:r>
            <a:r>
              <a:rPr lang="cs-CZ" sz="2400" dirty="0" err="1" smtClean="0"/>
              <a:t>Tarábek</a:t>
            </a:r>
            <a:r>
              <a:rPr lang="cs-CZ" sz="2400" dirty="0" smtClean="0"/>
              <a:t>, CSc.</a:t>
            </a:r>
          </a:p>
          <a:p>
            <a:r>
              <a:rPr lang="cs-CZ" sz="2400" dirty="0" smtClean="0"/>
              <a:t>Mgr. Petra Červinková</a:t>
            </a:r>
          </a:p>
          <a:p>
            <a:pPr>
              <a:buNone/>
            </a:pPr>
            <a:endParaRPr lang="cs-CZ" dirty="0" smtClean="0"/>
          </a:p>
        </p:txBody>
      </p:sp>
      <p:sp>
        <p:nvSpPr>
          <p:cNvPr id="2970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BB689C-C37D-438E-B3E8-8A64A12CF3EC}" type="slidenum">
              <a:rPr lang="cs-CZ" smtClean="0"/>
              <a:pPr/>
              <a:t>21</a:t>
            </a:fld>
            <a:endParaRPr lang="cs-CZ" smtClean="0"/>
          </a:p>
        </p:txBody>
      </p:sp>
      <p:pic>
        <p:nvPicPr>
          <p:cNvPr id="5" name="Picture 2" descr="E:\projekt!!!!\logoProjektu%20%C5%99%C3%ADjen[1]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1857364"/>
            <a:ext cx="4248150" cy="95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Mechanická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err="1" smtClean="0"/>
              <a:t>James</a:t>
            </a:r>
            <a:r>
              <a:rPr lang="cs-CZ" sz="2800" dirty="0" smtClean="0"/>
              <a:t> </a:t>
            </a:r>
            <a:r>
              <a:rPr lang="cs-CZ" sz="2800" dirty="0" err="1" smtClean="0"/>
              <a:t>Prescott</a:t>
            </a:r>
            <a:r>
              <a:rPr lang="cs-CZ" sz="2800" dirty="0" smtClean="0"/>
              <a:t> Joule (1818-1889)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Anglický fyzik.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zabýval se naukou o teple, </a:t>
            </a:r>
          </a:p>
          <a:p>
            <a:pPr>
              <a:buNone/>
            </a:pPr>
            <a:r>
              <a:rPr lang="cs-CZ" sz="2800" dirty="0" smtClean="0"/>
              <a:t>	přeměnami energie a termodynamikou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na jeho počest byla jednotka práce a </a:t>
            </a:r>
          </a:p>
          <a:p>
            <a:pPr>
              <a:buNone/>
            </a:pPr>
            <a:r>
              <a:rPr lang="cs-CZ" sz="2800" dirty="0" smtClean="0"/>
              <a:t>	energie nazvána joule</a:t>
            </a:r>
          </a:p>
          <a:p>
            <a:pPr>
              <a:buFont typeface="Wingdings" pitchFamily="2" charset="2"/>
              <a:buChar char="Ø"/>
            </a:pP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pic>
        <p:nvPicPr>
          <p:cNvPr id="124931" name="Picture 3" descr="C:\Documents and Settings\Slečna Hlaváčková\Plocha\Jou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54" y="1643050"/>
            <a:ext cx="1885950" cy="27098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Jakou práci vykonáme zvedneme-li rovnoměrným</a:t>
            </a:r>
          </a:p>
          <a:p>
            <a:pPr>
              <a:buNone/>
            </a:pPr>
            <a:r>
              <a:rPr lang="cs-CZ" sz="2800" dirty="0" smtClean="0"/>
              <a:t>pohybem tabulku čokolády o hmotnosti 100 g do</a:t>
            </a:r>
          </a:p>
          <a:p>
            <a:pPr>
              <a:buNone/>
            </a:pPr>
            <a:r>
              <a:rPr lang="cs-CZ" sz="2800" dirty="0" smtClean="0"/>
              <a:t>výšky 1 m?</a:t>
            </a:r>
          </a:p>
          <a:p>
            <a:pPr>
              <a:buNone/>
            </a:pP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b="1" dirty="0" smtClean="0">
                <a:solidFill>
                  <a:srgbClr val="FF0066"/>
                </a:solidFill>
              </a:rPr>
              <a:t>Řešení: </a:t>
            </a:r>
            <a:r>
              <a:rPr lang="cs-CZ" sz="2800" dirty="0" smtClean="0"/>
              <a:t>1 J</a:t>
            </a: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7" name="Ohnutý roh 6"/>
          <p:cNvSpPr/>
          <p:nvPr/>
        </p:nvSpPr>
        <p:spPr>
          <a:xfrm>
            <a:off x="1714480" y="5786454"/>
            <a:ext cx="857256" cy="428628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Mechanická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358246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Platí: </a:t>
            </a:r>
          </a:p>
          <a:p>
            <a:r>
              <a:rPr lang="cs-CZ" sz="2800" dirty="0" smtClean="0"/>
              <a:t>Jestliže síla </a:t>
            </a:r>
            <a:r>
              <a:rPr lang="cs-CZ" sz="2800" dirty="0" smtClean="0">
                <a:solidFill>
                  <a:srgbClr val="00B0F0"/>
                </a:solidFill>
              </a:rPr>
              <a:t>F svírá se směrem přímé trajektorie úhel α</a:t>
            </a:r>
            <a:r>
              <a:rPr lang="cs-CZ" sz="2800" dirty="0" smtClean="0"/>
              <a:t>, neuplatní se při konání práce celá síla F, ale jen její složka F</a:t>
            </a:r>
            <a:r>
              <a:rPr lang="cs-CZ" sz="2800" baseline="-25000" dirty="0" smtClean="0"/>
              <a:t>1</a:t>
            </a:r>
            <a:r>
              <a:rPr lang="cs-CZ" sz="2800" dirty="0" smtClean="0"/>
              <a:t>, která leží ve směru trajektorie.</a:t>
            </a:r>
          </a:p>
          <a:p>
            <a:pPr>
              <a:buNone/>
            </a:pPr>
            <a:r>
              <a:rPr lang="cs-CZ" sz="2800" dirty="0" smtClean="0"/>
              <a:t>Platí:  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graphicFrame>
        <p:nvGraphicFramePr>
          <p:cNvPr id="89090" name="Object 2"/>
          <p:cNvGraphicFramePr>
            <a:graphicFrameLocks noChangeAspect="1"/>
          </p:cNvGraphicFramePr>
          <p:nvPr/>
        </p:nvGraphicFramePr>
        <p:xfrm>
          <a:off x="1357290" y="1785926"/>
          <a:ext cx="3643338" cy="493083"/>
        </p:xfrm>
        <a:graphic>
          <a:graphicData uri="http://schemas.openxmlformats.org/presentationml/2006/ole">
            <p:oleObj spid="_x0000_s89090" name="Rovnice" r:id="rId3" imgW="1638000" imgH="228600" progId="Equation.3">
              <p:embed/>
            </p:oleObj>
          </a:graphicData>
        </a:graphic>
      </p:graphicFrame>
      <p:graphicFrame>
        <p:nvGraphicFramePr>
          <p:cNvPr id="89091" name="Object 3"/>
          <p:cNvGraphicFramePr>
            <a:graphicFrameLocks noChangeAspect="1"/>
          </p:cNvGraphicFramePr>
          <p:nvPr/>
        </p:nvGraphicFramePr>
        <p:xfrm>
          <a:off x="1214414" y="4071942"/>
          <a:ext cx="1857388" cy="1413833"/>
        </p:xfrm>
        <a:graphic>
          <a:graphicData uri="http://schemas.openxmlformats.org/presentationml/2006/ole">
            <p:oleObj spid="_x0000_s89091" name="Rovnice" r:id="rId4" imgW="838080" imgH="647640" progId="Equation.3">
              <p:embed/>
            </p:oleObj>
          </a:graphicData>
        </a:graphic>
      </p:graphicFrame>
      <p:pic>
        <p:nvPicPr>
          <p:cNvPr id="89093" name="Picture 5" descr="C:\Documents and Settings\Slečna Hlaváčková\Plocha\image008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71934" y="4286256"/>
            <a:ext cx="3449933" cy="16447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643998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Chlapec táhne rovnoměrným pohybem po vodorovné</a:t>
            </a:r>
          </a:p>
          <a:p>
            <a:pPr>
              <a:buNone/>
            </a:pPr>
            <a:r>
              <a:rPr lang="cs-CZ" sz="2800" dirty="0" smtClean="0"/>
              <a:t>rovině sáně s nákladem o celkové hmotnosti 100 kg</a:t>
            </a:r>
          </a:p>
          <a:p>
            <a:pPr>
              <a:buNone/>
            </a:pPr>
            <a:r>
              <a:rPr lang="cs-CZ" sz="2800" dirty="0" smtClean="0"/>
              <a:t>po dráze 100 m. Jakou mechanickou práci vykoná,</a:t>
            </a:r>
          </a:p>
          <a:p>
            <a:pPr>
              <a:buNone/>
            </a:pPr>
            <a:r>
              <a:rPr lang="cs-CZ" sz="2800" dirty="0" smtClean="0"/>
              <a:t>jestliže provaz svírá s vodorovnou rovinou úhel </a:t>
            </a:r>
            <a:r>
              <a:rPr lang="el-GR" sz="2800" dirty="0" smtClean="0"/>
              <a:t>α</a:t>
            </a:r>
            <a:r>
              <a:rPr lang="cs-CZ" sz="2800" dirty="0" smtClean="0"/>
              <a:t> = 0˚</a:t>
            </a:r>
          </a:p>
          <a:p>
            <a:pPr>
              <a:buNone/>
            </a:pPr>
            <a:r>
              <a:rPr lang="cs-CZ" sz="2800" dirty="0" smtClean="0"/>
              <a:t>a součinitel smykového tření saní na sněhu je 0,1?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r>
              <a:rPr lang="cs-CZ" sz="2800" b="1" dirty="0" smtClean="0">
                <a:solidFill>
                  <a:srgbClr val="FF0066"/>
                </a:solidFill>
              </a:rPr>
              <a:t>Řešení: </a:t>
            </a:r>
            <a:r>
              <a:rPr lang="cs-CZ" sz="2800" dirty="0" smtClean="0"/>
              <a:t>30 </a:t>
            </a:r>
            <a:r>
              <a:rPr lang="cs-CZ" sz="2800" dirty="0" err="1" smtClean="0"/>
              <a:t>kJ</a:t>
            </a:r>
            <a:endParaRPr lang="cs-CZ" sz="2800" dirty="0" smtClean="0"/>
          </a:p>
          <a:p>
            <a:pPr>
              <a:buNone/>
            </a:pP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7" name="Ohnutý roh 6"/>
          <p:cNvSpPr/>
          <p:nvPr/>
        </p:nvSpPr>
        <p:spPr>
          <a:xfrm>
            <a:off x="1714480" y="5357826"/>
            <a:ext cx="928694" cy="428628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Mechanická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429684" cy="4525963"/>
          </a:xfrm>
        </p:spPr>
        <p:txBody>
          <a:bodyPr/>
          <a:lstStyle/>
          <a:p>
            <a:r>
              <a:rPr lang="cs-CZ" sz="2800" dirty="0" smtClean="0"/>
              <a:t>je-li</a:t>
            </a:r>
            <a:r>
              <a:rPr lang="cs-CZ" sz="2800" b="1" dirty="0" smtClean="0"/>
              <a:t> </a:t>
            </a:r>
            <a:r>
              <a:rPr lang="cs-CZ" sz="2800" b="1" dirty="0" smtClean="0">
                <a:solidFill>
                  <a:srgbClr val="FF0000"/>
                </a:solidFill>
              </a:rPr>
              <a:t>α=0˚</a:t>
            </a:r>
            <a:r>
              <a:rPr lang="cs-CZ" sz="2800" b="1" dirty="0" smtClean="0"/>
              <a:t> 	 </a:t>
            </a:r>
            <a:r>
              <a:rPr lang="cs-CZ" sz="2800" b="1" dirty="0" smtClean="0">
                <a:solidFill>
                  <a:srgbClr val="FF0000"/>
                </a:solidFill>
              </a:rPr>
              <a:t>cos α = 1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/>
              <a:t>		</a:t>
            </a:r>
            <a:r>
              <a:rPr lang="cs-CZ" sz="2800" b="1" dirty="0" smtClean="0">
                <a:solidFill>
                  <a:srgbClr val="FF0000"/>
                </a:solidFill>
              </a:rPr>
              <a:t>W = </a:t>
            </a:r>
            <a:r>
              <a:rPr lang="cs-CZ" sz="2800" b="1" dirty="0" err="1" smtClean="0">
                <a:solidFill>
                  <a:srgbClr val="FF0000"/>
                </a:solidFill>
              </a:rPr>
              <a:t>Fs</a:t>
            </a:r>
            <a:r>
              <a:rPr lang="cs-CZ" sz="2800" dirty="0" smtClean="0">
                <a:solidFill>
                  <a:srgbClr val="FF0000"/>
                </a:solidFill>
              </a:rPr>
              <a:t>   </a:t>
            </a:r>
          </a:p>
          <a:p>
            <a:pPr>
              <a:buNone/>
            </a:pPr>
            <a:r>
              <a:rPr lang="cs-CZ" sz="2800" dirty="0" smtClean="0"/>
              <a:t>	(síla působí ve směru přemístění)</a:t>
            </a:r>
          </a:p>
          <a:p>
            <a:r>
              <a:rPr lang="cs-CZ" sz="2800" dirty="0" smtClean="0"/>
              <a:t>je-li </a:t>
            </a:r>
            <a:r>
              <a:rPr lang="cs-CZ" sz="2800" b="1" dirty="0" smtClean="0">
                <a:solidFill>
                  <a:srgbClr val="FF0000"/>
                </a:solidFill>
              </a:rPr>
              <a:t>α = 90˚</a:t>
            </a:r>
            <a:r>
              <a:rPr lang="cs-CZ" sz="2800" b="1" dirty="0" smtClean="0"/>
              <a:t>	      </a:t>
            </a:r>
            <a:r>
              <a:rPr lang="cs-CZ" sz="2800" b="1" dirty="0" smtClean="0">
                <a:solidFill>
                  <a:srgbClr val="FF0000"/>
                </a:solidFill>
              </a:rPr>
              <a:t>cos α = 0</a:t>
            </a:r>
            <a:r>
              <a:rPr lang="cs-CZ" sz="2800" b="1" dirty="0" smtClean="0"/>
              <a:t>	      </a:t>
            </a:r>
            <a:r>
              <a:rPr lang="cs-CZ" sz="2800" b="1" dirty="0" smtClean="0">
                <a:solidFill>
                  <a:srgbClr val="FF0000"/>
                </a:solidFill>
              </a:rPr>
              <a:t>W = 0 </a:t>
            </a:r>
          </a:p>
          <a:p>
            <a:pPr>
              <a:buNone/>
            </a:pPr>
            <a:r>
              <a:rPr lang="cs-CZ" sz="2800" dirty="0" smtClean="0"/>
              <a:t>	(síla práci nekoná, působí-li kolmo ke směru přemístění tělesa)</a:t>
            </a:r>
          </a:p>
          <a:p>
            <a:r>
              <a:rPr lang="cs-CZ" sz="2800" dirty="0" smtClean="0"/>
              <a:t>je-li</a:t>
            </a:r>
            <a:r>
              <a:rPr lang="cs-CZ" sz="2800" dirty="0" smtClean="0">
                <a:solidFill>
                  <a:srgbClr val="7030A0"/>
                </a:solidFill>
              </a:rPr>
              <a:t> 										</a:t>
            </a:r>
            <a:r>
              <a:rPr lang="cs-CZ" sz="2800" dirty="0" smtClean="0">
                <a:solidFill>
                  <a:srgbClr val="00B0F0"/>
                </a:solidFill>
              </a:rPr>
              <a:t>(těleso koná práci)</a:t>
            </a:r>
          </a:p>
          <a:p>
            <a:r>
              <a:rPr lang="cs-CZ" sz="2800" dirty="0" smtClean="0"/>
              <a:t>je-li</a:t>
            </a:r>
            <a:r>
              <a:rPr lang="cs-CZ" sz="2800" dirty="0" smtClean="0">
                <a:solidFill>
                  <a:srgbClr val="7030A0"/>
                </a:solidFill>
              </a:rPr>
              <a:t> 		 						</a:t>
            </a:r>
          </a:p>
          <a:p>
            <a:pPr>
              <a:buNone/>
            </a:pPr>
            <a:r>
              <a:rPr lang="cs-CZ" sz="2800" dirty="0" smtClean="0">
                <a:solidFill>
                  <a:srgbClr val="7030A0"/>
                </a:solidFill>
              </a:rPr>
              <a:t>			</a:t>
            </a:r>
            <a:r>
              <a:rPr lang="cs-CZ" sz="2800" dirty="0" smtClean="0">
                <a:solidFill>
                  <a:srgbClr val="00B0F0"/>
                </a:solidFill>
              </a:rPr>
              <a:t>(těleso práci spotřebovává) 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72264" y="6215082"/>
            <a:ext cx="2133600" cy="476250"/>
          </a:xfrm>
        </p:spPr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7" name="Šipka doprava 6"/>
          <p:cNvSpPr/>
          <p:nvPr/>
        </p:nvSpPr>
        <p:spPr>
          <a:xfrm>
            <a:off x="2214546" y="1857364"/>
            <a:ext cx="785818" cy="35719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>
            <a:off x="4857752" y="1785926"/>
            <a:ext cx="785818" cy="35719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>
            <a:off x="2643174" y="2857496"/>
            <a:ext cx="785818" cy="35719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prava 10"/>
          <p:cNvSpPr/>
          <p:nvPr/>
        </p:nvSpPr>
        <p:spPr>
          <a:xfrm>
            <a:off x="5429256" y="2857496"/>
            <a:ext cx="785818" cy="35719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3" name="Obrázek 2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4214818"/>
            <a:ext cx="1714512" cy="412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7536" name="Object 16"/>
          <p:cNvGraphicFramePr>
            <a:graphicFrameLocks noChangeAspect="1"/>
          </p:cNvGraphicFramePr>
          <p:nvPr/>
        </p:nvGraphicFramePr>
        <p:xfrm>
          <a:off x="3857620" y="4214818"/>
          <a:ext cx="1500198" cy="402980"/>
        </p:xfrm>
        <a:graphic>
          <a:graphicData uri="http://schemas.openxmlformats.org/presentationml/2006/ole">
            <p:oleObj spid="_x0000_s107536" name="Rovnice" r:id="rId4" imgW="596880" imgH="177480" progId="Equation.3">
              <p:embed/>
            </p:oleObj>
          </a:graphicData>
        </a:graphic>
      </p:graphicFrame>
      <p:sp>
        <p:nvSpPr>
          <p:cNvPr id="26" name="Šipka doprava 25"/>
          <p:cNvSpPr/>
          <p:nvPr/>
        </p:nvSpPr>
        <p:spPr>
          <a:xfrm>
            <a:off x="3071802" y="4286256"/>
            <a:ext cx="785818" cy="35719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/>
          <p:cNvSpPr/>
          <p:nvPr/>
        </p:nvSpPr>
        <p:spPr>
          <a:xfrm>
            <a:off x="5500694" y="4286256"/>
            <a:ext cx="785818" cy="35719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07539" name="Object 19"/>
          <p:cNvGraphicFramePr>
            <a:graphicFrameLocks noChangeAspect="1"/>
          </p:cNvGraphicFramePr>
          <p:nvPr/>
        </p:nvGraphicFramePr>
        <p:xfrm>
          <a:off x="6357950" y="4238186"/>
          <a:ext cx="1500198" cy="497732"/>
        </p:xfrm>
        <a:graphic>
          <a:graphicData uri="http://schemas.openxmlformats.org/presentationml/2006/ole">
            <p:oleObj spid="_x0000_s107539" name="Rovnice" r:id="rId5" imgW="406080" imgH="177480" progId="Equation.3">
              <p:embed/>
            </p:oleObj>
          </a:graphicData>
        </a:graphic>
      </p:graphicFrame>
      <p:pic>
        <p:nvPicPr>
          <p:cNvPr id="33" name="Obrázek 32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28728" y="5214950"/>
            <a:ext cx="2214578" cy="412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Šipka doprava 33"/>
          <p:cNvSpPr/>
          <p:nvPr/>
        </p:nvSpPr>
        <p:spPr>
          <a:xfrm>
            <a:off x="3571868" y="5286388"/>
            <a:ext cx="785818" cy="35719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07542" name="Object 22"/>
          <p:cNvGraphicFramePr>
            <a:graphicFrameLocks noChangeAspect="1"/>
          </p:cNvGraphicFramePr>
          <p:nvPr/>
        </p:nvGraphicFramePr>
        <p:xfrm>
          <a:off x="4429124" y="5286388"/>
          <a:ext cx="1857388" cy="344430"/>
        </p:xfrm>
        <a:graphic>
          <a:graphicData uri="http://schemas.openxmlformats.org/presentationml/2006/ole">
            <p:oleObj spid="_x0000_s107542" name="Rovnice" r:id="rId7" imgW="596880" imgH="177480" progId="Equation.3">
              <p:embed/>
            </p:oleObj>
          </a:graphicData>
        </a:graphic>
      </p:graphicFrame>
      <p:sp>
        <p:nvSpPr>
          <p:cNvPr id="38" name="Šipka doprava 37"/>
          <p:cNvSpPr/>
          <p:nvPr/>
        </p:nvSpPr>
        <p:spPr>
          <a:xfrm>
            <a:off x="6215074" y="5286388"/>
            <a:ext cx="785818" cy="35719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07544" name="Object 24"/>
          <p:cNvGraphicFramePr>
            <a:graphicFrameLocks noChangeAspect="1"/>
          </p:cNvGraphicFramePr>
          <p:nvPr/>
        </p:nvGraphicFramePr>
        <p:xfrm>
          <a:off x="7072330" y="5181726"/>
          <a:ext cx="1071570" cy="496776"/>
        </p:xfrm>
        <a:graphic>
          <a:graphicData uri="http://schemas.openxmlformats.org/presentationml/2006/ole">
            <p:oleObj spid="_x0000_s107544" name="Rovnice" r:id="rId8" imgW="419040" imgH="17748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Mechanická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643998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Pracovní diagramy </a:t>
            </a:r>
            <a:r>
              <a:rPr lang="cs-CZ" sz="2800" dirty="0" smtClean="0"/>
              <a:t>– vyjadřují závislost síly na dráze:</a:t>
            </a:r>
            <a:endParaRPr lang="cs-CZ" sz="28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800" dirty="0" smtClean="0"/>
              <a:t>Práce je dána plochou ohraničenou grafem F=f(s)</a:t>
            </a: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grpSp>
        <p:nvGrpSpPr>
          <p:cNvPr id="4" name="Skupina 14"/>
          <p:cNvGrpSpPr/>
          <p:nvPr/>
        </p:nvGrpSpPr>
        <p:grpSpPr>
          <a:xfrm>
            <a:off x="500034" y="3214686"/>
            <a:ext cx="3500462" cy="3416895"/>
            <a:chOff x="539750" y="2852738"/>
            <a:chExt cx="4103688" cy="3632751"/>
          </a:xfrm>
        </p:grpSpPr>
        <p:sp>
          <p:nvSpPr>
            <p:cNvPr id="16" name="Text Box 7"/>
            <p:cNvSpPr txBox="1">
              <a:spLocks noChangeArrowheads="1"/>
            </p:cNvSpPr>
            <p:nvPr/>
          </p:nvSpPr>
          <p:spPr bwMode="auto">
            <a:xfrm>
              <a:off x="539750" y="2852738"/>
              <a:ext cx="652474" cy="392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cs-CZ" sz="1800" dirty="0" smtClean="0">
                  <a:solidFill>
                    <a:sysClr val="windowText" lastClr="000000"/>
                  </a:solidFill>
                </a:rPr>
                <a:t>F/N</a:t>
              </a:r>
              <a:endParaRPr lang="cs-CZ" sz="18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7" name="Text Box 8"/>
            <p:cNvSpPr txBox="1">
              <a:spLocks noChangeArrowheads="1"/>
            </p:cNvSpPr>
            <p:nvPr/>
          </p:nvSpPr>
          <p:spPr bwMode="auto">
            <a:xfrm>
              <a:off x="3924299" y="6092825"/>
              <a:ext cx="652474" cy="392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cs-CZ" sz="1800" dirty="0" smtClean="0">
                  <a:solidFill>
                    <a:sysClr val="windowText" lastClr="000000"/>
                  </a:solidFill>
                </a:rPr>
                <a:t>s/m</a:t>
              </a:r>
              <a:endParaRPr lang="cs-CZ" sz="18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Line 9"/>
            <p:cNvSpPr>
              <a:spLocks noChangeShapeType="1"/>
            </p:cNvSpPr>
            <p:nvPr/>
          </p:nvSpPr>
          <p:spPr bwMode="auto">
            <a:xfrm flipV="1">
              <a:off x="1187450" y="2924175"/>
              <a:ext cx="0" cy="30257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Line 10"/>
            <p:cNvSpPr>
              <a:spLocks noChangeShapeType="1"/>
            </p:cNvSpPr>
            <p:nvPr/>
          </p:nvSpPr>
          <p:spPr bwMode="auto">
            <a:xfrm>
              <a:off x="1258888" y="5949950"/>
              <a:ext cx="33845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Line 11"/>
            <p:cNvSpPr>
              <a:spLocks noChangeShapeType="1"/>
            </p:cNvSpPr>
            <p:nvPr/>
          </p:nvSpPr>
          <p:spPr bwMode="auto">
            <a:xfrm>
              <a:off x="1258888" y="4221163"/>
              <a:ext cx="295116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Line 16"/>
            <p:cNvSpPr>
              <a:spLocks noChangeShapeType="1"/>
            </p:cNvSpPr>
            <p:nvPr/>
          </p:nvSpPr>
          <p:spPr bwMode="auto">
            <a:xfrm>
              <a:off x="4211638" y="4221163"/>
              <a:ext cx="0" cy="165576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2" name="Text Box 17"/>
            <p:cNvSpPr txBox="1">
              <a:spLocks noChangeArrowheads="1"/>
            </p:cNvSpPr>
            <p:nvPr/>
          </p:nvSpPr>
          <p:spPr bwMode="auto">
            <a:xfrm>
              <a:off x="2214725" y="3764150"/>
              <a:ext cx="938213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cs-CZ" sz="2000" dirty="0">
                  <a:solidFill>
                    <a:srgbClr val="FF0000"/>
                  </a:solidFill>
                </a:rPr>
                <a:t>W=</a:t>
              </a:r>
              <a:r>
                <a:rPr lang="cs-CZ" sz="2000" dirty="0" err="1">
                  <a:solidFill>
                    <a:srgbClr val="FF0000"/>
                  </a:solidFill>
                </a:rPr>
                <a:t>F.s</a:t>
              </a:r>
              <a:endParaRPr lang="cs-CZ" sz="2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" name="Skupina 22"/>
          <p:cNvGrpSpPr/>
          <p:nvPr/>
        </p:nvGrpSpPr>
        <p:grpSpPr>
          <a:xfrm>
            <a:off x="4214810" y="3357562"/>
            <a:ext cx="3429024" cy="3219471"/>
            <a:chOff x="4725997" y="2844812"/>
            <a:chExt cx="3589328" cy="3507513"/>
          </a:xfrm>
        </p:grpSpPr>
        <p:sp>
          <p:nvSpPr>
            <p:cNvPr id="24" name="Line 6"/>
            <p:cNvSpPr>
              <a:spLocks noChangeShapeType="1"/>
            </p:cNvSpPr>
            <p:nvPr/>
          </p:nvSpPr>
          <p:spPr bwMode="auto">
            <a:xfrm>
              <a:off x="5219700" y="5876925"/>
              <a:ext cx="30956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Text Box 13"/>
            <p:cNvSpPr txBox="1">
              <a:spLocks noChangeArrowheads="1"/>
            </p:cNvSpPr>
            <p:nvPr/>
          </p:nvSpPr>
          <p:spPr bwMode="auto">
            <a:xfrm>
              <a:off x="7667625" y="5949949"/>
              <a:ext cx="582582" cy="402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cs-CZ" sz="1800" dirty="0" smtClean="0">
                  <a:solidFill>
                    <a:sysClr val="windowText" lastClr="000000"/>
                  </a:solidFill>
                </a:rPr>
                <a:t>s/m</a:t>
              </a:r>
              <a:endParaRPr lang="cs-CZ" sz="18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6" name="Line 14"/>
            <p:cNvSpPr>
              <a:spLocks noChangeShapeType="1"/>
            </p:cNvSpPr>
            <p:nvPr/>
          </p:nvSpPr>
          <p:spPr bwMode="auto">
            <a:xfrm flipV="1">
              <a:off x="5219700" y="3644900"/>
              <a:ext cx="2089150" cy="216058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" name="Line 15"/>
            <p:cNvSpPr>
              <a:spLocks noChangeShapeType="1"/>
            </p:cNvSpPr>
            <p:nvPr/>
          </p:nvSpPr>
          <p:spPr bwMode="auto">
            <a:xfrm>
              <a:off x="7308850" y="3644900"/>
              <a:ext cx="0" cy="223202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Line 5"/>
            <p:cNvSpPr>
              <a:spLocks noChangeShapeType="1"/>
            </p:cNvSpPr>
            <p:nvPr/>
          </p:nvSpPr>
          <p:spPr bwMode="auto">
            <a:xfrm flipV="1">
              <a:off x="5229234" y="2844812"/>
              <a:ext cx="0" cy="30257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9" name="Text Box 12"/>
            <p:cNvSpPr txBox="1">
              <a:spLocks noChangeArrowheads="1"/>
            </p:cNvSpPr>
            <p:nvPr/>
          </p:nvSpPr>
          <p:spPr bwMode="auto">
            <a:xfrm>
              <a:off x="4725997" y="2989274"/>
              <a:ext cx="582582" cy="402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cs-CZ" sz="1800" dirty="0" smtClean="0">
                  <a:solidFill>
                    <a:sysClr val="windowText" lastClr="000000"/>
                  </a:solidFill>
                </a:rPr>
                <a:t>F/N</a:t>
              </a:r>
              <a:endParaRPr lang="cs-CZ" sz="18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0" name="Text Box 18"/>
            <p:cNvSpPr txBox="1">
              <a:spLocks noChangeArrowheads="1"/>
            </p:cNvSpPr>
            <p:nvPr/>
          </p:nvSpPr>
          <p:spPr bwMode="auto">
            <a:xfrm>
              <a:off x="5473774" y="3856595"/>
              <a:ext cx="1290636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cs-CZ" sz="2000" dirty="0">
                  <a:solidFill>
                    <a:srgbClr val="FF0000"/>
                  </a:solidFill>
                </a:rPr>
                <a:t>W=1/2F.s</a:t>
              </a:r>
            </a:p>
          </p:txBody>
        </p:sp>
      </p:grp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1428728" y="2857496"/>
            <a:ext cx="199285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dirty="0"/>
              <a:t>a) F=</a:t>
            </a:r>
            <a:r>
              <a:rPr lang="cs-CZ" sz="2800" dirty="0" err="1"/>
              <a:t>konst</a:t>
            </a:r>
            <a:r>
              <a:rPr lang="cs-CZ" sz="2800" dirty="0"/>
              <a:t>.</a:t>
            </a:r>
          </a:p>
        </p:txBody>
      </p:sp>
      <p:sp>
        <p:nvSpPr>
          <p:cNvPr id="32" name="Text Box 20"/>
          <p:cNvSpPr txBox="1">
            <a:spLocks noChangeArrowheads="1"/>
          </p:cNvSpPr>
          <p:nvPr/>
        </p:nvSpPr>
        <p:spPr bwMode="auto">
          <a:xfrm>
            <a:off x="5286380" y="2857496"/>
            <a:ext cx="12137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dirty="0"/>
              <a:t>b) F</a:t>
            </a:r>
            <a:r>
              <a:rPr lang="en-US" sz="2800" dirty="0">
                <a:cs typeface="Arial" charset="0"/>
              </a:rPr>
              <a:t>~</a:t>
            </a:r>
            <a:r>
              <a:rPr lang="cs-CZ" sz="2800" dirty="0">
                <a:cs typeface="Arial" charset="0"/>
              </a:rPr>
              <a:t>s</a:t>
            </a:r>
            <a:endParaRPr lang="en-US" sz="2800" dirty="0">
              <a:cs typeface="Arial" charset="0"/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1071538" y="4572008"/>
            <a:ext cx="2500330" cy="1500198"/>
          </a:xfrm>
          <a:prstGeom prst="rect">
            <a:avLst/>
          </a:prstGeom>
          <a:solidFill>
            <a:srgbClr val="FFFF89"/>
          </a:solidFill>
          <a:ln w="0" cmpd="dbl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Pravoúhlý trojúhelník 33"/>
          <p:cNvSpPr/>
          <p:nvPr/>
        </p:nvSpPr>
        <p:spPr>
          <a:xfrm rot="16200000">
            <a:off x="4750595" y="4179099"/>
            <a:ext cx="1857388" cy="1928826"/>
          </a:xfrm>
          <a:prstGeom prst="rtTriangle">
            <a:avLst/>
          </a:prstGeom>
          <a:solidFill>
            <a:srgbClr val="FFFF89"/>
          </a:solidFill>
          <a:ln w="0">
            <a:solidFill>
              <a:srgbClr val="FFFF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143000"/>
          </a:xfrm>
        </p:spPr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Výkon a práce počítaná z výkonu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358246" cy="4929222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Výkon vyjadřuje, jak rychle se určitá práce</a:t>
            </a:r>
          </a:p>
          <a:p>
            <a:pPr>
              <a:buNone/>
            </a:pPr>
            <a:r>
              <a:rPr lang="cs-CZ" sz="2800" dirty="0" smtClean="0"/>
              <a:t>vykoná. </a:t>
            </a:r>
          </a:p>
          <a:p>
            <a:pPr>
              <a:buNone/>
            </a:pPr>
            <a:r>
              <a:rPr lang="cs-CZ" sz="2800" dirty="0" smtClean="0"/>
              <a:t>Výkon </a:t>
            </a:r>
            <a:r>
              <a:rPr lang="cs-CZ" sz="2800" dirty="0" smtClean="0">
                <a:solidFill>
                  <a:srgbClr val="FF0000"/>
                </a:solidFill>
              </a:rPr>
              <a:t>P</a:t>
            </a:r>
            <a:r>
              <a:rPr lang="cs-CZ" sz="2800" dirty="0" smtClean="0"/>
              <a:t> je fyzikální veličina, kterou určujeme</a:t>
            </a:r>
          </a:p>
          <a:p>
            <a:pPr>
              <a:buNone/>
            </a:pPr>
            <a:r>
              <a:rPr lang="cs-CZ" sz="2800" dirty="0" smtClean="0"/>
              <a:t>jako podíl vykonané práce </a:t>
            </a:r>
            <a:r>
              <a:rPr lang="cs-CZ" sz="2800" dirty="0" smtClean="0">
                <a:solidFill>
                  <a:srgbClr val="FF0000"/>
                </a:solidFill>
              </a:rPr>
              <a:t>W</a:t>
            </a:r>
            <a:r>
              <a:rPr lang="cs-CZ" sz="2800" dirty="0" smtClean="0"/>
              <a:t> a doby </a:t>
            </a:r>
            <a:r>
              <a:rPr lang="cs-CZ" sz="2800" dirty="0" smtClean="0">
                <a:solidFill>
                  <a:srgbClr val="FF0000"/>
                </a:solidFill>
              </a:rPr>
              <a:t>t</a:t>
            </a:r>
            <a:r>
              <a:rPr lang="cs-CZ" sz="2800" dirty="0" smtClean="0"/>
              <a:t>, za</a:t>
            </a:r>
          </a:p>
          <a:p>
            <a:pPr>
              <a:buNone/>
            </a:pPr>
            <a:r>
              <a:rPr lang="cs-CZ" sz="2800" dirty="0" smtClean="0"/>
              <a:t>kterou byla vykonaná:1.</a:t>
            </a:r>
          </a:p>
          <a:p>
            <a:pPr>
              <a:buNone/>
            </a:pPr>
            <a:endParaRPr lang="cs-CZ" sz="1600" dirty="0" smtClean="0"/>
          </a:p>
          <a:p>
            <a:pPr marL="514350" indent="-514350">
              <a:buNone/>
            </a:pPr>
            <a:r>
              <a:rPr lang="cs-CZ" sz="2800" dirty="0" smtClean="0"/>
              <a:t>(průměrný výkon, stálý výkon)</a:t>
            </a:r>
          </a:p>
          <a:p>
            <a:pPr marL="514350" indent="-514350">
              <a:buNone/>
            </a:pPr>
            <a:r>
              <a:rPr lang="cs-CZ" sz="2800" dirty="0" smtClean="0"/>
              <a:t>2.</a:t>
            </a:r>
          </a:p>
          <a:p>
            <a:pPr marL="514350" indent="-514350">
              <a:buNone/>
            </a:pPr>
            <a:endParaRPr lang="cs-CZ" sz="2800" dirty="0" smtClean="0"/>
          </a:p>
          <a:p>
            <a:pPr marL="514350" indent="-514350">
              <a:buNone/>
            </a:pPr>
            <a:r>
              <a:rPr lang="cs-CZ" sz="2800" dirty="0" smtClean="0"/>
              <a:t>(∆t		0, okamžitý výkon)</a:t>
            </a:r>
          </a:p>
          <a:p>
            <a:pPr marL="514350" indent="-514350">
              <a:buNone/>
            </a:pPr>
            <a:endParaRPr lang="cs-CZ" sz="2800" dirty="0" smtClean="0"/>
          </a:p>
          <a:p>
            <a:pPr marL="514350" indent="-514350">
              <a:buNone/>
            </a:pPr>
            <a:endParaRPr lang="cs-CZ" sz="2800" dirty="0" smtClean="0"/>
          </a:p>
          <a:p>
            <a:pPr marL="514350" indent="-514350">
              <a:buNone/>
            </a:pPr>
            <a:endParaRPr lang="cs-CZ" sz="2800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graphicFrame>
        <p:nvGraphicFramePr>
          <p:cNvPr id="90114" name="Object 2"/>
          <p:cNvGraphicFramePr>
            <a:graphicFrameLocks noChangeAspect="1"/>
          </p:cNvGraphicFramePr>
          <p:nvPr/>
        </p:nvGraphicFramePr>
        <p:xfrm>
          <a:off x="4286248" y="3714752"/>
          <a:ext cx="1071570" cy="897803"/>
        </p:xfrm>
        <a:graphic>
          <a:graphicData uri="http://schemas.openxmlformats.org/presentationml/2006/ole">
            <p:oleObj spid="_x0000_s90114" name="Rovnice" r:id="rId3" imgW="457200" imgH="393480" progId="Equation.3">
              <p:embed/>
            </p:oleObj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5500694" y="3857628"/>
            <a:ext cx="18902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rgbClr val="00B0F0"/>
                </a:solidFill>
              </a:rPr>
              <a:t>W = </a:t>
            </a:r>
            <a:r>
              <a:rPr lang="cs-CZ" sz="2800" dirty="0" err="1" smtClean="0">
                <a:solidFill>
                  <a:srgbClr val="00B0F0"/>
                </a:solidFill>
              </a:rPr>
              <a:t>konst</a:t>
            </a:r>
            <a:r>
              <a:rPr lang="cs-CZ" sz="2800" dirty="0" smtClean="0">
                <a:solidFill>
                  <a:srgbClr val="00B0F0"/>
                </a:solidFill>
              </a:rPr>
              <a:t>.</a:t>
            </a:r>
            <a:endParaRPr lang="cs-CZ" sz="2800" dirty="0">
              <a:solidFill>
                <a:srgbClr val="00B0F0"/>
              </a:solidFill>
            </a:endParaRP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785786" y="5072074"/>
          <a:ext cx="1357322" cy="936284"/>
        </p:xfrm>
        <a:graphic>
          <a:graphicData uri="http://schemas.openxmlformats.org/presentationml/2006/ole">
            <p:oleObj spid="_x0000_s90115" name="Rovnice" r:id="rId4" imgW="571320" imgH="393480" progId="Equation.3">
              <p:embed/>
            </p:oleObj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2428860" y="5214950"/>
            <a:ext cx="18902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rgbClr val="00B0F0"/>
                </a:solidFill>
              </a:rPr>
              <a:t>W ≠ </a:t>
            </a:r>
            <a:r>
              <a:rPr lang="cs-CZ" sz="2800" dirty="0" err="1" smtClean="0">
                <a:solidFill>
                  <a:srgbClr val="00B0F0"/>
                </a:solidFill>
              </a:rPr>
              <a:t>konst</a:t>
            </a:r>
            <a:r>
              <a:rPr lang="cs-CZ" sz="2800" dirty="0" smtClean="0">
                <a:solidFill>
                  <a:srgbClr val="00B0F0"/>
                </a:solidFill>
              </a:rPr>
              <a:t>.</a:t>
            </a:r>
            <a:endParaRPr lang="cs-CZ" sz="2800" dirty="0">
              <a:solidFill>
                <a:srgbClr val="00B0F0"/>
              </a:solidFill>
            </a:endParaRPr>
          </a:p>
        </p:txBody>
      </p:sp>
      <p:cxnSp>
        <p:nvCxnSpPr>
          <p:cNvPr id="11" name="Přímá spojovací šipka 10"/>
          <p:cNvCxnSpPr/>
          <p:nvPr/>
        </p:nvCxnSpPr>
        <p:spPr>
          <a:xfrm>
            <a:off x="928662" y="6357958"/>
            <a:ext cx="285752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0116" name="Object 4"/>
          <p:cNvGraphicFramePr>
            <a:graphicFrameLocks noChangeAspect="1"/>
          </p:cNvGraphicFramePr>
          <p:nvPr/>
        </p:nvGraphicFramePr>
        <p:xfrm>
          <a:off x="5214942" y="5000636"/>
          <a:ext cx="2500330" cy="1000132"/>
        </p:xfrm>
        <a:graphic>
          <a:graphicData uri="http://schemas.openxmlformats.org/presentationml/2006/ole">
            <p:oleObj spid="_x0000_s90116" name="Rovnice" r:id="rId5" imgW="1091880" imgH="393480" progId="Equation.3">
              <p:embed/>
            </p:oleObj>
          </a:graphicData>
        </a:graphic>
      </p:graphicFrame>
      <p:sp>
        <p:nvSpPr>
          <p:cNvPr id="12" name="Šipka doprava 11"/>
          <p:cNvSpPr/>
          <p:nvPr/>
        </p:nvSpPr>
        <p:spPr>
          <a:xfrm>
            <a:off x="4357686" y="5286388"/>
            <a:ext cx="785818" cy="35719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2535</TotalTime>
  <Words>680</Words>
  <Application>Microsoft PowerPoint</Application>
  <PresentationFormat>Předvádění na obrazovce (4:3)</PresentationFormat>
  <Paragraphs>216</Paragraphs>
  <Slides>21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3" baseType="lpstr">
      <vt:lpstr>Výchozí návrh</vt:lpstr>
      <vt:lpstr>Rovnice</vt:lpstr>
      <vt:lpstr>  Mechanická práce a energie  </vt:lpstr>
      <vt:lpstr>Mechanická práce</vt:lpstr>
      <vt:lpstr>Mechanická práce</vt:lpstr>
      <vt:lpstr>Příklad:</vt:lpstr>
      <vt:lpstr>Mechanická práce</vt:lpstr>
      <vt:lpstr>Příklad:</vt:lpstr>
      <vt:lpstr>Mechanická práce</vt:lpstr>
      <vt:lpstr>Mechanická práce</vt:lpstr>
      <vt:lpstr>Výkon a práce počítaná z výkonu</vt:lpstr>
      <vt:lpstr>Výkon a práce počítaná z výkonu</vt:lpstr>
      <vt:lpstr>Výkon a práce počítaná z výkonu</vt:lpstr>
      <vt:lpstr>Příklad:</vt:lpstr>
      <vt:lpstr>Výkon a práce počítaná z výkonu</vt:lpstr>
      <vt:lpstr>Účinnost stroje</vt:lpstr>
      <vt:lpstr>Účinnost stroje</vt:lpstr>
      <vt:lpstr>Příklad:</vt:lpstr>
      <vt:lpstr>Mechanická energie</vt:lpstr>
      <vt:lpstr>Mechanická energie</vt:lpstr>
      <vt:lpstr>Příklady:</vt:lpstr>
      <vt:lpstr>Zákon zachování mechanické energie</vt:lpstr>
      <vt:lpstr>Použitá literatura a www stránky</vt:lpstr>
    </vt:vector>
  </TitlesOfParts>
  <Company>projekce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Dagmar Hlaváčková</dc:creator>
  <cp:lastModifiedBy>Oberreiterová</cp:lastModifiedBy>
  <cp:revision>254</cp:revision>
  <dcterms:created xsi:type="dcterms:W3CDTF">2005-08-09T19:25:46Z</dcterms:created>
  <dcterms:modified xsi:type="dcterms:W3CDTF">2010-09-26T19:33:15Z</dcterms:modified>
</cp:coreProperties>
</file>