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5" r:id="rId2"/>
    <p:sldId id="256" r:id="rId3"/>
    <p:sldId id="271" r:id="rId4"/>
    <p:sldId id="257" r:id="rId5"/>
    <p:sldId id="274" r:id="rId6"/>
    <p:sldId id="272" r:id="rId7"/>
    <p:sldId id="273" r:id="rId8"/>
    <p:sldId id="258" r:id="rId9"/>
    <p:sldId id="270" r:id="rId10"/>
    <p:sldId id="279" r:id="rId11"/>
    <p:sldId id="275" r:id="rId12"/>
    <p:sldId id="276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C2C0E3C-356D-43AC-9A5D-6E4E6433B9CE}" type="datetimeFigureOut">
              <a:rPr lang="cs-CZ" smtClean="0"/>
              <a:pPr/>
              <a:t>16.01.2020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8E6-57A5-4B72-9B8A-0B069995E83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10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E3C-356D-43AC-9A5D-6E4E6433B9CE}" type="datetimeFigureOut">
              <a:rPr lang="cs-CZ" smtClean="0"/>
              <a:pPr/>
              <a:t>16.01.2020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8E6-57A5-4B72-9B8A-0B069995E8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66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E3C-356D-43AC-9A5D-6E4E6433B9CE}" type="datetimeFigureOut">
              <a:rPr lang="cs-CZ" smtClean="0"/>
              <a:pPr/>
              <a:t>16.01.2020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8E6-57A5-4B72-9B8A-0B069995E83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42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E3C-356D-43AC-9A5D-6E4E6433B9CE}" type="datetimeFigureOut">
              <a:rPr lang="cs-CZ" smtClean="0"/>
              <a:pPr/>
              <a:t>16.01.2020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8E6-57A5-4B72-9B8A-0B069995E8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95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E3C-356D-43AC-9A5D-6E4E6433B9CE}" type="datetimeFigureOut">
              <a:rPr lang="cs-CZ" smtClean="0"/>
              <a:pPr/>
              <a:t>16.01.2020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8E6-57A5-4B72-9B8A-0B069995E83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7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E3C-356D-43AC-9A5D-6E4E6433B9CE}" type="datetimeFigureOut">
              <a:rPr lang="cs-CZ" smtClean="0"/>
              <a:pPr/>
              <a:t>16.01.2020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8E6-57A5-4B72-9B8A-0B069995E8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47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E3C-356D-43AC-9A5D-6E4E6433B9CE}" type="datetimeFigureOut">
              <a:rPr lang="cs-CZ" smtClean="0"/>
              <a:pPr/>
              <a:t>16.01.2020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8E6-57A5-4B72-9B8A-0B069995E8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79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E3C-356D-43AC-9A5D-6E4E6433B9CE}" type="datetimeFigureOut">
              <a:rPr lang="cs-CZ" smtClean="0"/>
              <a:pPr/>
              <a:t>16.01.2020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8E6-57A5-4B72-9B8A-0B069995E8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43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E3C-356D-43AC-9A5D-6E4E6433B9CE}" type="datetimeFigureOut">
              <a:rPr lang="cs-CZ" smtClean="0"/>
              <a:pPr/>
              <a:t>16.01.2020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8E6-57A5-4B72-9B8A-0B069995E8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E3C-356D-43AC-9A5D-6E4E6433B9CE}" type="datetimeFigureOut">
              <a:rPr lang="cs-CZ" smtClean="0"/>
              <a:pPr/>
              <a:t>16.01.2020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8E6-57A5-4B72-9B8A-0B069995E8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7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E3C-356D-43AC-9A5D-6E4E6433B9CE}" type="datetimeFigureOut">
              <a:rPr lang="cs-CZ" smtClean="0"/>
              <a:pPr/>
              <a:t>16.01.2020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8E6-57A5-4B72-9B8A-0B069995E83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20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C2C0E3C-356D-43AC-9A5D-6E4E6433B9CE}" type="datetimeFigureOut">
              <a:rPr lang="cs-CZ" smtClean="0"/>
              <a:pPr/>
              <a:t>16.01.2020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A67F8E6-57A5-4B72-9B8A-0B069995E83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01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sdn.microsoft.com/en-us/library/system.data.sqlclient.sqlconnection.aspx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-1476672" y="5085184"/>
            <a:ext cx="7772400" cy="1470025"/>
          </a:xfrm>
        </p:spPr>
        <p:txBody>
          <a:bodyPr/>
          <a:lstStyle/>
          <a:p>
            <a:r>
              <a:rPr lang="cs-CZ" dirty="0" smtClean="0"/>
              <a:t>ADO.NET – 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Connection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314958" y="5497030"/>
            <a:ext cx="2253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Vytvořil: Jaroslav Kudr</a:t>
            </a:r>
            <a:br>
              <a:rPr lang="cs-CZ" dirty="0" smtClean="0"/>
            </a:br>
            <a:r>
              <a:rPr lang="cs-CZ" dirty="0" smtClean="0"/>
              <a:t>2019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K zamyšlení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1114420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Co vidíte jako nevýhodu na stávajícím řešení navázání spojení s DB ?</a:t>
            </a:r>
          </a:p>
          <a:p>
            <a:pPr algn="ctr"/>
            <a:endParaRPr lang="cs-CZ" sz="28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39552" y="3861048"/>
            <a:ext cx="8229600" cy="1714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Konektovací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string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přímo ve zdrojovém kódu a nedá se po kompilaci editovat, tzn. Při migraci DB, změně uživatele je nutné změnu provést ve zdrojovém kódu a ten znovu zkompilovat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Obrázek 4" descr="ukol k zamysleni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357166"/>
            <a:ext cx="823914" cy="823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B0F0"/>
                </a:solidFill>
              </a:rPr>
              <a:t>Application</a:t>
            </a:r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dirty="0" err="1" smtClean="0">
                <a:solidFill>
                  <a:srgbClr val="00B0F0"/>
                </a:solidFill>
              </a:rPr>
              <a:t>Configuration</a:t>
            </a:r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dirty="0" err="1" smtClean="0">
                <a:solidFill>
                  <a:srgbClr val="00B0F0"/>
                </a:solidFill>
              </a:rPr>
              <a:t>File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0118" y="1628800"/>
            <a:ext cx="8229600" cy="785818"/>
          </a:xfrm>
        </p:spPr>
        <p:txBody>
          <a:bodyPr>
            <a:normAutofit/>
          </a:bodyPr>
          <a:lstStyle/>
          <a:p>
            <a:r>
              <a:rPr lang="cs-CZ" dirty="0" smtClean="0"/>
              <a:t>Řeší nevýhodu zápisu </a:t>
            </a:r>
            <a:r>
              <a:rPr lang="cs-CZ" dirty="0" err="1" smtClean="0"/>
              <a:t>Connection</a:t>
            </a:r>
            <a:r>
              <a:rPr lang="cs-CZ" dirty="0" smtClean="0"/>
              <a:t> </a:t>
            </a:r>
            <a:r>
              <a:rPr lang="cs-CZ" dirty="0" err="1" smtClean="0"/>
              <a:t>stringu</a:t>
            </a:r>
            <a:r>
              <a:rPr lang="cs-CZ" dirty="0" smtClean="0"/>
              <a:t> přímo do těla programu</a:t>
            </a:r>
            <a:endParaRPr lang="cs-CZ" dirty="0"/>
          </a:p>
        </p:txBody>
      </p:sp>
      <p:pic>
        <p:nvPicPr>
          <p:cNvPr id="5" name="Obrázek 4" descr="priklad 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785818" cy="78581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204864"/>
            <a:ext cx="5878165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Step 1 - TODO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83939" y="5805264"/>
            <a:ext cx="8229600" cy="1143008"/>
          </a:xfrm>
        </p:spPr>
        <p:txBody>
          <a:bodyPr>
            <a:normAutofit/>
          </a:bodyPr>
          <a:lstStyle/>
          <a:p>
            <a:r>
              <a:rPr lang="cs-CZ" dirty="0" smtClean="0"/>
              <a:t>Vložte do nového projektu konzolové aplikace </a:t>
            </a:r>
            <a:r>
              <a:rPr lang="cs-CZ" dirty="0" err="1" smtClean="0"/>
              <a:t>App.config</a:t>
            </a:r>
            <a:r>
              <a:rPr lang="cs-CZ" dirty="0" smtClean="0"/>
              <a:t> a opište kód XML konfigurace, </a:t>
            </a:r>
            <a:r>
              <a:rPr lang="cs-CZ" dirty="0" err="1" smtClean="0"/>
              <a:t>connection</a:t>
            </a:r>
            <a:r>
              <a:rPr lang="cs-CZ" dirty="0" smtClean="0"/>
              <a:t> </a:t>
            </a:r>
            <a:r>
              <a:rPr lang="cs-CZ" dirty="0" err="1" smtClean="0"/>
              <a:t>string</a:t>
            </a:r>
            <a:r>
              <a:rPr lang="cs-CZ" dirty="0" smtClean="0"/>
              <a:t> napište na jeden řádek</a:t>
            </a:r>
            <a:endParaRPr lang="cs-CZ" dirty="0"/>
          </a:p>
        </p:txBody>
      </p:sp>
      <p:pic>
        <p:nvPicPr>
          <p:cNvPr id="5" name="Obrázek 4" descr="priklad 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785818" cy="78581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916832"/>
            <a:ext cx="8143900" cy="3505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Step 2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1084110"/>
          </a:xfrm>
        </p:spPr>
        <p:txBody>
          <a:bodyPr>
            <a:noAutofit/>
          </a:bodyPr>
          <a:lstStyle/>
          <a:p>
            <a:r>
              <a:rPr lang="cs-CZ" sz="2800" dirty="0" smtClean="0"/>
              <a:t>Přidejte do projektu referenci na </a:t>
            </a:r>
            <a:r>
              <a:rPr lang="cs-CZ" sz="2800" b="1" i="1" dirty="0" err="1" smtClean="0">
                <a:solidFill>
                  <a:schemeClr val="tx2">
                    <a:lumMod val="50000"/>
                  </a:schemeClr>
                </a:solidFill>
              </a:rPr>
              <a:t>System.Configuration.dll</a:t>
            </a:r>
            <a:r>
              <a:rPr lang="cs-CZ" sz="2800" dirty="0" smtClean="0"/>
              <a:t> a přidejte </a:t>
            </a:r>
            <a:r>
              <a:rPr lang="cs-CZ" sz="2800" b="1" i="1" dirty="0" err="1" smtClean="0">
                <a:solidFill>
                  <a:schemeClr val="tx2">
                    <a:lumMod val="50000"/>
                  </a:schemeClr>
                </a:solidFill>
              </a:rPr>
              <a:t>using</a:t>
            </a:r>
            <a:r>
              <a:rPr lang="cs-CZ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2800" b="1" i="1" dirty="0" err="1" smtClean="0">
                <a:solidFill>
                  <a:schemeClr val="tx2">
                    <a:lumMod val="50000"/>
                  </a:schemeClr>
                </a:solidFill>
              </a:rPr>
              <a:t>System.Configuration</a:t>
            </a:r>
            <a:endParaRPr lang="cs-CZ" sz="28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286124"/>
            <a:ext cx="6600825" cy="299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 descr="priklad  128x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8" cy="785818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5364088" y="4653136"/>
            <a:ext cx="2379713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768096" y="3501008"/>
            <a:ext cx="394792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83" y="2204864"/>
            <a:ext cx="8717235" cy="43503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Step 3 - TODO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5" name="Obrázek 4" descr="priklad  128x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8" cy="785818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536698" y="3289588"/>
            <a:ext cx="8499798" cy="355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K zamyšlení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7287" y="2084832"/>
            <a:ext cx="8229600" cy="1114420"/>
          </a:xfrm>
        </p:spPr>
        <p:txBody>
          <a:bodyPr/>
          <a:lstStyle/>
          <a:p>
            <a:pPr algn="ctr"/>
            <a:r>
              <a:rPr lang="cs-CZ" sz="3200" dirty="0" smtClean="0"/>
              <a:t>Co vidíte jako nevýhodu řešení navázání spojení s DB přes konfigurační soubor ?</a:t>
            </a:r>
          </a:p>
          <a:p>
            <a:pPr algn="ctr"/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1472" y="3500438"/>
            <a:ext cx="8229600" cy="2357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Konektovací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string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snadno čitelný, je součástí aplikace, tudíž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každý si může snadno přečíst přístupová data do DB. Toto je řešeno formou šifrování </a:t>
            </a:r>
            <a:r>
              <a:rPr kumimoji="0" lang="cs-CZ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konektovacího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stringu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Toto řešení je jen pro ukázku součástí demo příkladu.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Obrázek 4" descr="ukol k zamysleni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357166"/>
            <a:ext cx="823914" cy="823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Zadání údajů </a:t>
            </a:r>
            <a:r>
              <a:rPr lang="cs-CZ" dirty="0" err="1" smtClean="0">
                <a:solidFill>
                  <a:srgbClr val="00B0F0"/>
                </a:solidFill>
              </a:rPr>
              <a:t>Connection</a:t>
            </a:r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dirty="0" err="1" smtClean="0">
                <a:solidFill>
                  <a:srgbClr val="00B0F0"/>
                </a:solidFill>
              </a:rPr>
              <a:t>stringu</a:t>
            </a:r>
            <a:r>
              <a:rPr lang="cs-CZ" dirty="0" smtClean="0">
                <a:solidFill>
                  <a:srgbClr val="00B0F0"/>
                </a:solidFill>
              </a:rPr>
              <a:t> přes </a:t>
            </a:r>
            <a:r>
              <a:rPr lang="cs-CZ" dirty="0" err="1" smtClean="0">
                <a:solidFill>
                  <a:srgbClr val="00B0F0"/>
                </a:solidFill>
              </a:rPr>
              <a:t>Logon</a:t>
            </a:r>
            <a:r>
              <a:rPr lang="cs-CZ" dirty="0" smtClean="0">
                <a:solidFill>
                  <a:srgbClr val="00B0F0"/>
                </a:solidFill>
              </a:rPr>
              <a:t> dialog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72816"/>
            <a:ext cx="8229600" cy="1757361"/>
          </a:xfrm>
        </p:spPr>
        <p:txBody>
          <a:bodyPr>
            <a:normAutofit/>
          </a:bodyPr>
          <a:lstStyle/>
          <a:p>
            <a:r>
              <a:rPr lang="cs-CZ" dirty="0" smtClean="0"/>
              <a:t>Co může být problémem pokud máte nešifrovaný </a:t>
            </a:r>
            <a:r>
              <a:rPr lang="cs-CZ" dirty="0" err="1" smtClean="0"/>
              <a:t>Connection</a:t>
            </a:r>
            <a:r>
              <a:rPr lang="cs-CZ" dirty="0" smtClean="0"/>
              <a:t> </a:t>
            </a:r>
            <a:r>
              <a:rPr lang="cs-CZ" dirty="0" err="1" smtClean="0"/>
              <a:t>string</a:t>
            </a:r>
            <a:r>
              <a:rPr lang="cs-CZ" dirty="0" smtClean="0"/>
              <a:t> v konfiguračním souboru ?</a:t>
            </a:r>
          </a:p>
          <a:p>
            <a:r>
              <a:rPr lang="cs-CZ" dirty="0" smtClean="0"/>
              <a:t>Uvědomte si z čeho se skládá</a:t>
            </a:r>
            <a:endParaRPr lang="cs-CZ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286124"/>
            <a:ext cx="6098693" cy="305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928662" y="3143248"/>
            <a:ext cx="7820052" cy="342902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Může být žádoucí, aby uživatel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mohl měnit v konfiguračním souboru pouze jméno uživatele a heslo, ne měnit například název DB nebo serveru na který se hlásí, řešení tohoto problému je ukázáno v demo příkladu a je řešeno přes objekt </a:t>
            </a:r>
            <a:r>
              <a:rPr kumimoji="0" lang="cs-CZ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sqlClientPermission</a:t>
            </a:r>
            <a:endParaRPr kumimoji="0" lang="cs-CZ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Obrázek 6" descr="upozorneni 128x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14290"/>
            <a:ext cx="895352" cy="895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143000"/>
          </a:xfrm>
        </p:spPr>
        <p:txBody>
          <a:bodyPr/>
          <a:lstStyle/>
          <a:p>
            <a:pPr algn="ctr"/>
            <a:r>
              <a:rPr lang="cs-CZ" dirty="0" err="1" smtClean="0">
                <a:solidFill>
                  <a:srgbClr val="00B0F0"/>
                </a:solidFill>
              </a:rPr>
              <a:t>Extras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72816"/>
            <a:ext cx="8229600" cy="4032448"/>
          </a:xfrm>
        </p:spPr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chemeClr val="accent2">
                    <a:lumMod val="75000"/>
                  </a:schemeClr>
                </a:solidFill>
              </a:rPr>
              <a:t>Connection</a:t>
            </a:r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2">
                    <a:lumMod val="75000"/>
                  </a:schemeClr>
                </a:solidFill>
              </a:rPr>
              <a:t>Pooling</a:t>
            </a:r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200" dirty="0" smtClean="0"/>
              <a:t>– vytvoření svazku aktivních </a:t>
            </a:r>
            <a:r>
              <a:rPr lang="cs-CZ" sz="3200" dirty="0" err="1" smtClean="0"/>
              <a:t>Connections</a:t>
            </a:r>
            <a:r>
              <a:rPr lang="cs-CZ" sz="3200" dirty="0" smtClean="0"/>
              <a:t>, které může daná aplikace využívat, tak aby využití spojení s DB bylo co nejefektivnější.</a:t>
            </a:r>
          </a:p>
          <a:p>
            <a:r>
              <a:rPr lang="cs-CZ" sz="3200" dirty="0" smtClean="0"/>
              <a:t>Kontrola Poolu na serveru pomocí procedury </a:t>
            </a:r>
            <a:r>
              <a:rPr lang="cs-CZ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sp</a:t>
            </a:r>
            <a:r>
              <a:rPr lang="cs-CZ" sz="3200" b="1" i="1" dirty="0" smtClean="0">
                <a:solidFill>
                  <a:schemeClr val="accent2">
                    <a:lumMod val="75000"/>
                  </a:schemeClr>
                </a:solidFill>
              </a:rPr>
              <a:t>_</a:t>
            </a:r>
            <a:r>
              <a:rPr lang="cs-CZ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who</a:t>
            </a:r>
            <a:endParaRPr lang="cs-CZ" sz="3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cs-CZ" b="1" i="1" dirty="0">
              <a:solidFill>
                <a:srgbClr val="FFFF00"/>
              </a:solidFill>
            </a:endParaRPr>
          </a:p>
        </p:txBody>
      </p:sp>
      <p:pic>
        <p:nvPicPr>
          <p:cNvPr id="5" name="Obrázek 4" descr="dopnujici informace -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85728"/>
            <a:ext cx="752476" cy="752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17" y="1916832"/>
            <a:ext cx="6204548" cy="465778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Sledování činnosti na lokálním počítači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314234" y="1916832"/>
            <a:ext cx="8443914" cy="479831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Vyzkoušejte prakticky, nastavte čítač podle obrázku a spusťte aplikaci, která</a:t>
            </a:r>
            <a:r>
              <a:rPr kumimoji="0" lang="cs-CZ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otevře spojení s DB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 descr="dopnujici informace -128x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85728"/>
            <a:ext cx="752476" cy="752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00B0F0"/>
                </a:solidFill>
              </a:rPr>
              <a:t>Designer</a:t>
            </a:r>
            <a:r>
              <a:rPr lang="en-US" dirty="0" smtClean="0">
                <a:solidFill>
                  <a:srgbClr val="00B0F0"/>
                </a:solidFill>
              </a:rPr>
              <a:t> &amp; Toolbox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11" name="Obrázek 10" descr="priklad 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14290"/>
            <a:ext cx="857256" cy="85725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628800"/>
            <a:ext cx="5581650" cy="50958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914" y="1894185"/>
            <a:ext cx="5129213" cy="45651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914" y="514375"/>
            <a:ext cx="5286375" cy="6210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Connection </a:t>
            </a:r>
            <a:r>
              <a:rPr lang="cs-CZ" dirty="0" smtClean="0">
                <a:solidFill>
                  <a:srgbClr val="00B0F0"/>
                </a:solidFill>
              </a:rPr>
              <a:t>= připojení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876309" y="1694329"/>
            <a:ext cx="8286750" cy="100012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pokud chci pracovat s datovým úložištěm, musím se k němu připojit</a:t>
            </a:r>
          </a:p>
          <a:p>
            <a:pPr algn="l">
              <a:buFont typeface="Arial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571472" y="5643578"/>
            <a:ext cx="8286808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3200" dirty="0" smtClean="0"/>
              <a:t> </a:t>
            </a:r>
            <a:r>
              <a:rPr lang="cs-CZ" sz="3200" dirty="0" err="1" smtClean="0">
                <a:hlinkClick r:id="rId2"/>
              </a:rPr>
              <a:t>class</a:t>
            </a:r>
            <a:r>
              <a:rPr lang="cs-CZ" sz="3200" dirty="0" smtClean="0">
                <a:hlinkClick r:id="rId2"/>
              </a:rPr>
              <a:t> </a:t>
            </a:r>
            <a:r>
              <a:rPr lang="cs-CZ" sz="3200" dirty="0" err="1" smtClean="0">
                <a:hlinkClick r:id="rId2"/>
              </a:rPr>
              <a:t>SqlConnection</a:t>
            </a:r>
            <a:r>
              <a:rPr lang="cs-CZ" sz="3200" dirty="0" smtClean="0"/>
              <a:t> on MSDN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428868"/>
            <a:ext cx="59626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ázek 7" descr="klíč, nápověda -128x1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214290"/>
            <a:ext cx="823914" cy="823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KONEC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Pro test: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Objekt </a:t>
            </a: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</a:rPr>
              <a:t>Connection</a:t>
            </a:r>
            <a:endParaRPr lang="cs-CZ" b="1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Základní vlastnosti a metody objektu a jejich využití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Procedura </a:t>
            </a: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</a:rPr>
              <a:t>sp_who</a:t>
            </a:r>
            <a:endParaRPr lang="cs-CZ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Default </a:t>
            </a: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</a:rPr>
              <a:t>Timeout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</a:rPr>
              <a:t>Connection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</a:rPr>
              <a:t>String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</a:rPr>
              <a:t>Builder</a:t>
            </a:r>
            <a:endParaRPr lang="cs-CZ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</a:rPr>
              <a:t>App.config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</a:rPr>
              <a:t>file</a:t>
            </a:r>
            <a:endParaRPr lang="cs-CZ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15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dirty="0" err="1" smtClean="0">
                <a:solidFill>
                  <a:srgbClr val="00B0F0"/>
                </a:solidFill>
              </a:rPr>
              <a:t>Connection</a:t>
            </a:r>
            <a:r>
              <a:rPr lang="cs-CZ" dirty="0" smtClean="0">
                <a:solidFill>
                  <a:srgbClr val="00B0F0"/>
                </a:solidFill>
              </a:rPr>
              <a:t> příklady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1872208"/>
          </a:xfrm>
        </p:spPr>
        <p:txBody>
          <a:bodyPr>
            <a:normAutofit/>
          </a:bodyPr>
          <a:lstStyle/>
          <a:p>
            <a:r>
              <a:rPr lang="cs-CZ" sz="2400" b="1" dirty="0" err="1" smtClean="0">
                <a:solidFill>
                  <a:schemeClr val="accent2">
                    <a:lumMod val="50000"/>
                  </a:schemeClr>
                </a:solidFill>
              </a:rPr>
              <a:t>SqlConnection</a:t>
            </a:r>
            <a:endParaRPr lang="cs-CZ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cs-CZ" sz="1800" dirty="0" err="1" smtClean="0"/>
              <a:t>SqlConnection</a:t>
            </a:r>
            <a:r>
              <a:rPr lang="cs-CZ" sz="1800" dirty="0" smtClean="0"/>
              <a:t> </a:t>
            </a:r>
            <a:r>
              <a:rPr lang="cs-CZ" sz="1800" dirty="0" err="1" smtClean="0"/>
              <a:t>cnn</a:t>
            </a:r>
            <a:r>
              <a:rPr lang="cs-CZ" sz="1800" dirty="0" smtClean="0"/>
              <a:t> = </a:t>
            </a:r>
            <a:r>
              <a:rPr lang="cs-CZ" sz="1800" dirty="0" err="1" smtClean="0"/>
              <a:t>new</a:t>
            </a:r>
            <a:r>
              <a:rPr lang="cs-CZ" sz="1800" dirty="0" smtClean="0"/>
              <a:t> </a:t>
            </a:r>
            <a:r>
              <a:rPr lang="cs-CZ" sz="1800" dirty="0" err="1" smtClean="0"/>
              <a:t>SqlConnection</a:t>
            </a:r>
            <a:r>
              <a:rPr lang="cs-CZ" sz="1800" dirty="0" smtClean="0"/>
              <a:t>();</a:t>
            </a:r>
          </a:p>
          <a:p>
            <a:r>
              <a:rPr lang="cs-CZ" sz="2400" b="1" dirty="0" err="1" smtClean="0">
                <a:solidFill>
                  <a:schemeClr val="accent2">
                    <a:lumMod val="50000"/>
                  </a:schemeClr>
                </a:solidFill>
              </a:rPr>
              <a:t>OleDBConnection</a:t>
            </a:r>
            <a:endParaRPr lang="cs-CZ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cs-CZ" sz="1800" dirty="0" err="1" smtClean="0"/>
              <a:t>OleDBConnection</a:t>
            </a:r>
            <a:r>
              <a:rPr lang="cs-CZ" sz="1800" dirty="0" smtClean="0"/>
              <a:t> = </a:t>
            </a:r>
            <a:r>
              <a:rPr lang="cs-CZ" sz="1800" dirty="0" err="1" smtClean="0"/>
              <a:t>new</a:t>
            </a:r>
            <a:r>
              <a:rPr lang="cs-CZ" sz="1800" dirty="0" smtClean="0"/>
              <a:t> </a:t>
            </a:r>
            <a:r>
              <a:rPr lang="cs-CZ" sz="1800" dirty="0" err="1" smtClean="0"/>
              <a:t>OleDBConnection</a:t>
            </a:r>
            <a:r>
              <a:rPr lang="cs-CZ" sz="1800" dirty="0" smtClean="0"/>
              <a:t>();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714752"/>
            <a:ext cx="464851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 descr="priklad  128x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4" y="214290"/>
            <a:ext cx="966790" cy="966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Objekt </a:t>
            </a:r>
            <a:r>
              <a:rPr lang="cs-CZ" dirty="0" err="1" smtClean="0">
                <a:solidFill>
                  <a:srgbClr val="00B0F0"/>
                </a:solidFill>
              </a:rPr>
              <a:t>Connection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63400"/>
            <a:ext cx="8229600" cy="4786346"/>
          </a:xfrm>
        </p:spPr>
        <p:txBody>
          <a:bodyPr>
            <a:normAutofit/>
          </a:bodyPr>
          <a:lstStyle/>
          <a:p>
            <a:r>
              <a:rPr lang="cs-CZ" dirty="0" smtClean="0"/>
              <a:t>Objekt </a:t>
            </a:r>
            <a:r>
              <a:rPr lang="cs-CZ" b="1" i="1" dirty="0" err="1" smtClean="0">
                <a:solidFill>
                  <a:schemeClr val="accent2">
                    <a:lumMod val="50000"/>
                  </a:schemeClr>
                </a:solidFill>
              </a:rPr>
              <a:t>Connection</a:t>
            </a:r>
            <a:r>
              <a:rPr lang="cs-CZ" dirty="0" smtClean="0"/>
              <a:t> slouží k vytvoření spojení s DB</a:t>
            </a:r>
          </a:p>
          <a:p>
            <a:r>
              <a:rPr lang="cs-CZ" dirty="0" smtClean="0"/>
              <a:t>K vytvoření objektu </a:t>
            </a:r>
            <a:r>
              <a:rPr lang="cs-CZ" b="1" i="1" dirty="0" err="1" smtClean="0">
                <a:solidFill>
                  <a:schemeClr val="accent2">
                    <a:lumMod val="50000"/>
                  </a:schemeClr>
                </a:solidFill>
              </a:rPr>
              <a:t>Connection</a:t>
            </a:r>
            <a:r>
              <a:rPr lang="cs-CZ" dirty="0" smtClean="0"/>
              <a:t> je nutné znát tzv. </a:t>
            </a:r>
            <a:r>
              <a:rPr lang="cs-CZ" sz="2800" b="1" i="1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cs-CZ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onnection</a:t>
            </a:r>
            <a:r>
              <a:rPr lang="cs-CZ" sz="2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800" b="1" i="1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cs-CZ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tring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(ten určuje jednak popis cesty k datovému úložišti, informace o provideru a popřípadě i jméno a heslo umožňující přístup k DB</a:t>
            </a:r>
          </a:p>
          <a:p>
            <a:endParaRPr lang="cs-CZ" dirty="0" smtClean="0"/>
          </a:p>
          <a:p>
            <a:r>
              <a:rPr lang="cs-CZ" dirty="0" smtClean="0"/>
              <a:t>U objektu </a:t>
            </a:r>
            <a:r>
              <a:rPr lang="cs-CZ" b="1" i="1" dirty="0" err="1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cs-CZ" b="1" i="1" dirty="0" err="1" smtClean="0">
                <a:solidFill>
                  <a:schemeClr val="accent2">
                    <a:lumMod val="50000"/>
                  </a:schemeClr>
                </a:solidFill>
              </a:rPr>
              <a:t>onnection</a:t>
            </a:r>
            <a:r>
              <a:rPr lang="cs-CZ" dirty="0" smtClean="0"/>
              <a:t> jsou důležité dvě metody:</a:t>
            </a:r>
            <a:br>
              <a:rPr lang="cs-CZ" dirty="0" smtClean="0"/>
            </a:b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</a:rPr>
              <a:t>.Open()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(otevře připojení)</a:t>
            </a:r>
            <a:br>
              <a:rPr lang="cs-CZ" dirty="0" smtClean="0"/>
            </a:b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Close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</a:rPr>
              <a:t>()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(uzavře připojení)</a:t>
            </a:r>
          </a:p>
          <a:p>
            <a:endParaRPr lang="cs-CZ" dirty="0" smtClean="0"/>
          </a:p>
          <a:p>
            <a:r>
              <a:rPr lang="cs-CZ" dirty="0" smtClean="0"/>
              <a:t>U DB aplikací je nutné pečlivě dbát zejména o ukončování připojení v případě, že už není potřebné !!!</a:t>
            </a:r>
          </a:p>
        </p:txBody>
      </p:sp>
      <p:pic>
        <p:nvPicPr>
          <p:cNvPr id="5" name="Obrázek 4" descr="pojmy k zapamatovani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14290"/>
            <a:ext cx="895352" cy="895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Příklady </a:t>
            </a:r>
            <a:r>
              <a:rPr lang="cs-CZ" dirty="0" err="1" smtClean="0">
                <a:solidFill>
                  <a:srgbClr val="00B0F0"/>
                </a:solidFill>
              </a:rPr>
              <a:t>connection</a:t>
            </a:r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dirty="0" err="1" smtClean="0">
                <a:solidFill>
                  <a:srgbClr val="00B0F0"/>
                </a:solidFill>
              </a:rPr>
              <a:t>strings</a:t>
            </a:r>
            <a:r>
              <a:rPr lang="cs-CZ" dirty="0" smtClean="0">
                <a:solidFill>
                  <a:srgbClr val="00B0F0"/>
                </a:solidFill>
              </a:rPr>
              <a:t>: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988840"/>
            <a:ext cx="8643998" cy="409342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lvl="1">
              <a:tabLst>
                <a:tab pos="1073150" algn="l"/>
              </a:tabLst>
            </a:pPr>
            <a:r>
              <a:rPr lang="cs-CZ" sz="2400" dirty="0" smtClean="0">
                <a:solidFill>
                  <a:srgbClr val="FFFF00"/>
                </a:solidFill>
              </a:rPr>
              <a:t>connStr1 = </a:t>
            </a:r>
            <a:r>
              <a:rPr lang="cs-CZ" sz="2400" dirty="0" smtClean="0">
                <a:solidFill>
                  <a:srgbClr val="92D050"/>
                </a:solidFill>
              </a:rPr>
              <a:t>"</a:t>
            </a:r>
            <a:r>
              <a:rPr lang="cs-CZ" sz="2400" dirty="0" err="1" smtClean="0">
                <a:solidFill>
                  <a:srgbClr val="92D050"/>
                </a:solidFill>
              </a:rPr>
              <a:t>Provider</a:t>
            </a:r>
            <a:r>
              <a:rPr lang="cs-CZ" sz="2400" dirty="0" smtClean="0">
                <a:solidFill>
                  <a:srgbClr val="92D050"/>
                </a:solidFill>
              </a:rPr>
              <a:t> = SQLOLEDB.1; UID=</a:t>
            </a:r>
            <a:r>
              <a:rPr lang="cs-CZ" sz="2400" dirty="0" err="1" smtClean="0">
                <a:solidFill>
                  <a:srgbClr val="92D050"/>
                </a:solidFill>
              </a:rPr>
              <a:t>sa</a:t>
            </a:r>
            <a:r>
              <a:rPr lang="cs-CZ" sz="2400" dirty="0" smtClean="0">
                <a:solidFill>
                  <a:srgbClr val="92D050"/>
                </a:solidFill>
              </a:rPr>
              <a:t>; PWD=p;</a:t>
            </a:r>
            <a:r>
              <a:rPr lang="cs-CZ" sz="2400" dirty="0" err="1" smtClean="0">
                <a:solidFill>
                  <a:srgbClr val="92D050"/>
                </a:solidFill>
              </a:rPr>
              <a:t>Initial</a:t>
            </a:r>
            <a:r>
              <a:rPr lang="cs-CZ" sz="2400" dirty="0" smtClean="0">
                <a:solidFill>
                  <a:srgbClr val="92D050"/>
                </a:solidFill>
              </a:rPr>
              <a:t> </a:t>
            </a:r>
            <a:r>
              <a:rPr lang="cs-CZ" sz="2400" dirty="0" err="1" smtClean="0">
                <a:solidFill>
                  <a:srgbClr val="92D050"/>
                </a:solidFill>
              </a:rPr>
              <a:t>Catalog</a:t>
            </a:r>
            <a:r>
              <a:rPr lang="cs-CZ" sz="2400" dirty="0" smtClean="0">
                <a:solidFill>
                  <a:srgbClr val="92D050"/>
                </a:solidFill>
              </a:rPr>
              <a:t>=</a:t>
            </a:r>
            <a:r>
              <a:rPr lang="cs-CZ" sz="2400" dirty="0" err="1" smtClean="0">
                <a:solidFill>
                  <a:srgbClr val="92D050"/>
                </a:solidFill>
              </a:rPr>
              <a:t>src</a:t>
            </a:r>
            <a:r>
              <a:rPr lang="cs-CZ" sz="2400" dirty="0" smtClean="0">
                <a:solidFill>
                  <a:srgbClr val="92D050"/>
                </a:solidFill>
              </a:rPr>
              <a:t>; Data </a:t>
            </a:r>
            <a:r>
              <a:rPr lang="cs-CZ" sz="2400" dirty="0" err="1" smtClean="0">
                <a:solidFill>
                  <a:srgbClr val="92D050"/>
                </a:solidFill>
              </a:rPr>
              <a:t>Source</a:t>
            </a:r>
            <a:r>
              <a:rPr lang="cs-CZ" sz="2400" dirty="0" smtClean="0">
                <a:solidFill>
                  <a:srgbClr val="92D050"/>
                </a:solidFill>
              </a:rPr>
              <a:t>=</a:t>
            </a:r>
            <a:r>
              <a:rPr lang="cs-CZ" sz="2400" dirty="0" err="1" smtClean="0">
                <a:solidFill>
                  <a:srgbClr val="92D050"/>
                </a:solidFill>
              </a:rPr>
              <a:t>localhost</a:t>
            </a:r>
            <a:r>
              <a:rPr lang="cs-CZ" sz="2400" dirty="0" smtClean="0">
                <a:solidFill>
                  <a:srgbClr val="92D050"/>
                </a:solidFill>
              </a:rPr>
              <a:t>;" </a:t>
            </a:r>
          </a:p>
          <a:p>
            <a:pPr marL="0" lvl="1">
              <a:tabLst>
                <a:tab pos="1433513" algn="l"/>
              </a:tabLst>
            </a:pPr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con</a:t>
            </a:r>
            <a:r>
              <a:rPr lang="cs-CZ" sz="2400" dirty="0" smtClean="0">
                <a:solidFill>
                  <a:srgbClr val="FFFF00"/>
                </a:solidFill>
              </a:rPr>
              <a:t>n</a:t>
            </a:r>
            <a:r>
              <a:rPr lang="en-US" sz="2400" dirty="0" err="1" smtClean="0">
                <a:solidFill>
                  <a:srgbClr val="FFFF00"/>
                </a:solidFill>
              </a:rPr>
              <a:t>Str</a:t>
            </a:r>
            <a:r>
              <a:rPr lang="cs-CZ" sz="2400" dirty="0" smtClean="0">
                <a:solidFill>
                  <a:srgbClr val="FFFF00"/>
                </a:solidFill>
              </a:rPr>
              <a:t>2</a:t>
            </a:r>
            <a:r>
              <a:rPr lang="en-US" sz="2400" dirty="0" smtClean="0">
                <a:solidFill>
                  <a:srgbClr val="FFFF00"/>
                </a:solidFill>
              </a:rPr>
              <a:t> =</a:t>
            </a:r>
            <a:r>
              <a:rPr lang="cs-CZ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@</a:t>
            </a:r>
            <a:r>
              <a:rPr lang="en-US" sz="2400" dirty="0" err="1" smtClean="0">
                <a:solidFill>
                  <a:srgbClr val="FFFF00"/>
                </a:solidFill>
              </a:rPr>
              <a:t>String.Format</a:t>
            </a:r>
            <a:r>
              <a:rPr lang="en-US" sz="2400" dirty="0" smtClean="0">
                <a:solidFill>
                  <a:srgbClr val="92D050"/>
                </a:solidFill>
              </a:rPr>
              <a:t>("Provider=Microsoft.ACE.OLEDB.12.0;</a:t>
            </a:r>
            <a:r>
              <a:rPr lang="cs-CZ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data source={0}", </a:t>
            </a:r>
            <a:r>
              <a:rPr lang="en-US" sz="2400" dirty="0" err="1" smtClean="0">
                <a:solidFill>
                  <a:srgbClr val="92D050"/>
                </a:solidFill>
              </a:rPr>
              <a:t>AppDomain.CurrentDomain.BaseDirectory</a:t>
            </a:r>
            <a:r>
              <a:rPr lang="en-US" sz="2400" dirty="0" smtClean="0">
                <a:solidFill>
                  <a:srgbClr val="92D050"/>
                </a:solidFill>
              </a:rPr>
              <a:t> +</a:t>
            </a:r>
            <a:r>
              <a:rPr lang="cs-CZ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@"db\StudentsDB.accdb"); </a:t>
            </a:r>
            <a:endParaRPr lang="cs-CZ" sz="2400" dirty="0" smtClean="0">
              <a:solidFill>
                <a:srgbClr val="92D050"/>
              </a:solidFill>
            </a:endParaRPr>
          </a:p>
          <a:p>
            <a:endParaRPr lang="cs-CZ" sz="2400" dirty="0" smtClean="0">
              <a:solidFill>
                <a:srgbClr val="92D050"/>
              </a:solidFill>
            </a:endParaRPr>
          </a:p>
          <a:p>
            <a:r>
              <a:rPr lang="en-US" sz="2800" b="1" i="1" dirty="0" smtClean="0">
                <a:solidFill>
                  <a:srgbClr val="FFFF00"/>
                </a:solidFill>
              </a:rPr>
              <a:t>con</a:t>
            </a:r>
            <a:r>
              <a:rPr lang="cs-CZ" sz="2800" b="1" i="1" dirty="0" smtClean="0">
                <a:solidFill>
                  <a:srgbClr val="FFFF00"/>
                </a:solidFill>
              </a:rPr>
              <a:t>n</a:t>
            </a:r>
            <a:r>
              <a:rPr lang="en-US" sz="2800" b="1" i="1" dirty="0" err="1" smtClean="0">
                <a:solidFill>
                  <a:srgbClr val="FFFF00"/>
                </a:solidFill>
              </a:rPr>
              <a:t>Str</a:t>
            </a:r>
            <a:r>
              <a:rPr lang="cs-CZ" sz="2800" b="1" i="1" dirty="0" smtClean="0">
                <a:solidFill>
                  <a:srgbClr val="FFFF00"/>
                </a:solidFill>
              </a:rPr>
              <a:t>3</a:t>
            </a:r>
            <a:r>
              <a:rPr lang="en-US" sz="2800" b="1" i="1" dirty="0" smtClean="0">
                <a:solidFill>
                  <a:srgbClr val="FFFF00"/>
                </a:solidFill>
              </a:rPr>
              <a:t> =</a:t>
            </a:r>
            <a:r>
              <a:rPr lang="cs-CZ" sz="2800" b="1" i="1" dirty="0" smtClean="0"/>
              <a:t> </a:t>
            </a:r>
            <a:r>
              <a:rPr lang="en-US" sz="2800" b="1" i="1" dirty="0" smtClean="0">
                <a:solidFill>
                  <a:srgbClr val="92D050"/>
                </a:solidFill>
              </a:rPr>
              <a:t>@"Data Source=.\</a:t>
            </a:r>
            <a:r>
              <a:rPr lang="en-US" sz="2800" b="1" i="1" dirty="0" err="1" smtClean="0">
                <a:solidFill>
                  <a:srgbClr val="92D050"/>
                </a:solidFill>
              </a:rPr>
              <a:t>sqlexpress</a:t>
            </a:r>
            <a:r>
              <a:rPr lang="en-US" sz="2800" b="1" i="1" dirty="0" smtClean="0">
                <a:solidFill>
                  <a:srgbClr val="92D050"/>
                </a:solidFill>
              </a:rPr>
              <a:t>; Initial Catalog</a:t>
            </a:r>
            <a:r>
              <a:rPr lang="cs-CZ" sz="2800" b="1" i="1" dirty="0" smtClean="0">
                <a:solidFill>
                  <a:srgbClr val="92D050"/>
                </a:solidFill>
              </a:rPr>
              <a:t> </a:t>
            </a:r>
            <a:r>
              <a:rPr lang="en-US" sz="2800" b="1" i="1" dirty="0" smtClean="0">
                <a:solidFill>
                  <a:srgbClr val="92D050"/>
                </a:solidFill>
              </a:rPr>
              <a:t>=</a:t>
            </a:r>
            <a:r>
              <a:rPr lang="cs-CZ" sz="2800" b="1" i="1" dirty="0" smtClean="0">
                <a:solidFill>
                  <a:srgbClr val="92D050"/>
                </a:solidFill>
              </a:rPr>
              <a:t> </a:t>
            </a:r>
            <a:r>
              <a:rPr lang="en-US" sz="2800" b="1" i="1" dirty="0">
                <a:solidFill>
                  <a:srgbClr val="92D050"/>
                </a:solidFill>
              </a:rPr>
              <a:t>AdventureWorks2017;</a:t>
            </a:r>
            <a:r>
              <a:rPr lang="cs-CZ" sz="2800" b="1" i="1" dirty="0" smtClean="0">
                <a:solidFill>
                  <a:srgbClr val="92D050"/>
                </a:solidFill>
              </a:rPr>
              <a:t> </a:t>
            </a:r>
            <a:r>
              <a:rPr lang="en-US" sz="2800" b="1" i="1" dirty="0" smtClean="0">
                <a:solidFill>
                  <a:srgbClr val="92D050"/>
                </a:solidFill>
              </a:rPr>
              <a:t>Integrated Security=</a:t>
            </a:r>
            <a:r>
              <a:rPr lang="cs-CZ" sz="2800" b="1" i="1" dirty="0" err="1" smtClean="0">
                <a:solidFill>
                  <a:srgbClr val="92D050"/>
                </a:solidFill>
              </a:rPr>
              <a:t>true</a:t>
            </a:r>
            <a:r>
              <a:rPr lang="en-US" sz="2800" b="1" i="1" dirty="0" smtClean="0">
                <a:solidFill>
                  <a:srgbClr val="92D050"/>
                </a:solidFill>
              </a:rPr>
              <a:t>“;</a:t>
            </a:r>
            <a:endParaRPr lang="en-US" sz="2000" b="1" i="1" dirty="0" smtClean="0">
              <a:solidFill>
                <a:srgbClr val="92D050"/>
              </a:solidFill>
            </a:endParaRPr>
          </a:p>
          <a:p>
            <a:r>
              <a:rPr lang="cs-CZ" dirty="0" smtClean="0"/>
              <a:t>            </a:t>
            </a:r>
            <a:endParaRPr lang="cs-CZ" dirty="0" smtClean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Obrázek 3" descr="priklad 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214290"/>
            <a:ext cx="966790" cy="966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B0F0"/>
                </a:solidFill>
              </a:rPr>
              <a:t>Connection</a:t>
            </a:r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dirty="0" err="1" smtClean="0">
                <a:solidFill>
                  <a:srgbClr val="00B0F0"/>
                </a:solidFill>
              </a:rPr>
              <a:t>String</a:t>
            </a:r>
            <a:r>
              <a:rPr lang="cs-CZ" dirty="0" smtClean="0">
                <a:solidFill>
                  <a:srgbClr val="00B0F0"/>
                </a:solidFill>
              </a:rPr>
              <a:t> - parametry</a:t>
            </a:r>
            <a:endParaRPr lang="cs-CZ" dirty="0">
              <a:solidFill>
                <a:srgbClr val="00B0F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965581"/>
              </p:ext>
            </p:extLst>
          </p:nvPr>
        </p:nvGraphicFramePr>
        <p:xfrm>
          <a:off x="811225" y="1772816"/>
          <a:ext cx="7289800" cy="4760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4900"/>
                <a:gridCol w="3644900"/>
              </a:tblGrid>
              <a:tr h="769147">
                <a:tc>
                  <a:txBody>
                    <a:bodyPr/>
                    <a:lstStyle/>
                    <a:p>
                      <a:r>
                        <a:rPr lang="cs-CZ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Connection</a:t>
                      </a:r>
                      <a:r>
                        <a:rPr lang="cs-CZ" sz="2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cs-CZ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String</a:t>
                      </a:r>
                      <a:r>
                        <a:rPr lang="cs-CZ" sz="2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Parametr</a:t>
                      </a:r>
                      <a:endParaRPr lang="cs-CZ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  <a:tc>
                  <a:txBody>
                    <a:bodyPr/>
                    <a:lstStyle/>
                    <a:p>
                      <a:r>
                        <a:rPr lang="cs-CZ" sz="2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Popis</a:t>
                      </a:r>
                      <a:endParaRPr lang="cs-CZ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</a:tr>
              <a:tr h="769147">
                <a:tc>
                  <a:txBody>
                    <a:bodyPr/>
                    <a:lstStyle/>
                    <a:p>
                      <a:r>
                        <a:rPr lang="cs-CZ" b="1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Data </a:t>
                      </a:r>
                      <a:r>
                        <a:rPr lang="cs-CZ" b="1" cap="none" spc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Source</a:t>
                      </a:r>
                      <a:endParaRPr lang="cs-CZ" b="1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  <a:tc>
                  <a:txBody>
                    <a:bodyPr/>
                    <a:lstStyle/>
                    <a:p>
                      <a:r>
                        <a:rPr lang="cs-CZ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Identifikuje server, lokální počítač, doménový název počítače, IP adresa</a:t>
                      </a:r>
                      <a:endParaRPr lang="cs-CZ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</a:tr>
              <a:tr h="769147">
                <a:tc>
                  <a:txBody>
                    <a:bodyPr/>
                    <a:lstStyle/>
                    <a:p>
                      <a:r>
                        <a:rPr lang="cs-CZ" b="1" cap="none" spc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Initial</a:t>
                      </a:r>
                      <a:r>
                        <a:rPr lang="cs-CZ" b="1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b="1" cap="none" spc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Catalog</a:t>
                      </a:r>
                      <a:endParaRPr lang="cs-CZ" b="1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  <a:tc>
                  <a:txBody>
                    <a:bodyPr/>
                    <a:lstStyle/>
                    <a:p>
                      <a:r>
                        <a:rPr lang="cs-CZ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Název DB</a:t>
                      </a:r>
                      <a:endParaRPr lang="cs-CZ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</a:tr>
              <a:tr h="769147">
                <a:tc>
                  <a:txBody>
                    <a:bodyPr/>
                    <a:lstStyle/>
                    <a:p>
                      <a:r>
                        <a:rPr lang="cs-CZ" b="1" cap="none" spc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Integrated</a:t>
                      </a:r>
                      <a:r>
                        <a:rPr lang="cs-CZ" b="1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b="1" cap="none" spc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Security</a:t>
                      </a:r>
                      <a:endParaRPr lang="cs-CZ" b="1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  <a:tc>
                  <a:txBody>
                    <a:bodyPr/>
                    <a:lstStyle/>
                    <a:p>
                      <a:r>
                        <a:rPr lang="cs-CZ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Nastavením této hodnoty na TRUE se připojení uskuteční za využití </a:t>
                      </a:r>
                      <a:r>
                        <a:rPr lang="cs-CZ" b="0" cap="none" spc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loginu</a:t>
                      </a:r>
                      <a:r>
                        <a:rPr lang="cs-CZ" b="0" cap="none" spc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do Windows</a:t>
                      </a:r>
                      <a:endParaRPr lang="cs-CZ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</a:tr>
              <a:tr h="769147">
                <a:tc>
                  <a:txBody>
                    <a:bodyPr/>
                    <a:lstStyle/>
                    <a:p>
                      <a:r>
                        <a:rPr lang="cs-CZ" b="1" cap="none" spc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UserID</a:t>
                      </a:r>
                      <a:endParaRPr lang="cs-CZ" b="1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  <a:tc>
                  <a:txBody>
                    <a:bodyPr/>
                    <a:lstStyle/>
                    <a:p>
                      <a:r>
                        <a:rPr lang="cs-CZ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Jméno uživatele na</a:t>
                      </a:r>
                      <a:r>
                        <a:rPr lang="cs-CZ" b="0" cap="none" spc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SQL serveru</a:t>
                      </a:r>
                      <a:endParaRPr lang="cs-CZ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</a:tr>
              <a:tr h="769147">
                <a:tc>
                  <a:txBody>
                    <a:bodyPr/>
                    <a:lstStyle/>
                    <a:p>
                      <a:r>
                        <a:rPr lang="cs-CZ" b="1" cap="none" spc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Password</a:t>
                      </a:r>
                      <a:endParaRPr lang="cs-CZ" b="1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  <a:tc>
                  <a:txBody>
                    <a:bodyPr/>
                    <a:lstStyle/>
                    <a:p>
                      <a:r>
                        <a:rPr lang="cs-CZ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Heslo odpovídající </a:t>
                      </a:r>
                      <a:r>
                        <a:rPr lang="cs-CZ" b="0" cap="none" spc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UserID</a:t>
                      </a:r>
                      <a:r>
                        <a:rPr lang="cs-CZ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na SQL Serveru</a:t>
                      </a:r>
                      <a:endParaRPr lang="cs-CZ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</a:tr>
            </a:tbl>
          </a:graphicData>
        </a:graphic>
      </p:graphicFrame>
      <p:pic>
        <p:nvPicPr>
          <p:cNvPr id="5" name="Obrázek 4" descr="pojmy k zapamatovani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err="1" smtClean="0">
                <a:solidFill>
                  <a:srgbClr val="00B0F0"/>
                </a:solidFill>
              </a:rPr>
              <a:t>Connection</a:t>
            </a:r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dirty="0" err="1" smtClean="0">
                <a:solidFill>
                  <a:srgbClr val="00B0F0"/>
                </a:solidFill>
              </a:rPr>
              <a:t>String</a:t>
            </a:r>
            <a:r>
              <a:rPr lang="cs-CZ" dirty="0" smtClean="0">
                <a:solidFill>
                  <a:srgbClr val="00B0F0"/>
                </a:solidFill>
              </a:rPr>
              <a:t> – další parametry</a:t>
            </a:r>
            <a:endParaRPr lang="cs-CZ" dirty="0">
              <a:solidFill>
                <a:srgbClr val="00B0F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107639"/>
              </p:ext>
            </p:extLst>
          </p:nvPr>
        </p:nvGraphicFramePr>
        <p:xfrm>
          <a:off x="768350" y="2286000"/>
          <a:ext cx="7289800" cy="3990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4900"/>
                <a:gridCol w="3644900"/>
              </a:tblGrid>
              <a:tr h="769147">
                <a:tc>
                  <a:txBody>
                    <a:bodyPr/>
                    <a:lstStyle/>
                    <a:p>
                      <a:r>
                        <a:rPr lang="cs-CZ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Connection</a:t>
                      </a:r>
                      <a:r>
                        <a:rPr lang="cs-CZ" sz="2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cs-CZ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String</a:t>
                      </a:r>
                      <a:r>
                        <a:rPr lang="cs-CZ" sz="2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Parametr</a:t>
                      </a:r>
                      <a:endParaRPr lang="cs-CZ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  <a:tc>
                  <a:txBody>
                    <a:bodyPr/>
                    <a:lstStyle/>
                    <a:p>
                      <a:r>
                        <a:rPr lang="cs-CZ" sz="2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Popis</a:t>
                      </a:r>
                      <a:endParaRPr lang="cs-CZ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</a:tr>
              <a:tr h="769147">
                <a:tc>
                  <a:txBody>
                    <a:bodyPr/>
                    <a:lstStyle/>
                    <a:p>
                      <a:r>
                        <a:rPr lang="cs-CZ" b="1" cap="none" spc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Application</a:t>
                      </a:r>
                      <a:r>
                        <a:rPr lang="cs-CZ" b="1" cap="none" spc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b="1" cap="none" spc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Name</a:t>
                      </a:r>
                      <a:endParaRPr lang="cs-CZ" b="1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  <a:tc>
                  <a:txBody>
                    <a:bodyPr/>
                    <a:lstStyle/>
                    <a:p>
                      <a:r>
                        <a:rPr lang="cs-CZ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Název aplikace nebo .NET </a:t>
                      </a:r>
                      <a:r>
                        <a:rPr lang="cs-CZ" b="0" cap="none" spc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Sql</a:t>
                      </a:r>
                      <a:r>
                        <a:rPr lang="cs-CZ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data </a:t>
                      </a:r>
                      <a:r>
                        <a:rPr lang="cs-CZ" b="0" cap="none" spc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provideru</a:t>
                      </a:r>
                      <a:r>
                        <a:rPr lang="cs-CZ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, pokud tento není uveden</a:t>
                      </a:r>
                      <a:endParaRPr lang="cs-CZ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</a:tr>
              <a:tr h="769147">
                <a:tc>
                  <a:txBody>
                    <a:bodyPr/>
                    <a:lstStyle/>
                    <a:p>
                      <a:r>
                        <a:rPr lang="cs-CZ" b="1" cap="none" spc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AttachDBFilename</a:t>
                      </a:r>
                      <a:endParaRPr lang="cs-CZ" b="1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  <a:tc>
                  <a:txBody>
                    <a:bodyPr/>
                    <a:lstStyle/>
                    <a:p>
                      <a:r>
                        <a:rPr lang="cs-CZ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Název souboru s DB</a:t>
                      </a:r>
                      <a:endParaRPr lang="cs-CZ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</a:tr>
              <a:tr h="769147">
                <a:tc>
                  <a:txBody>
                    <a:bodyPr/>
                    <a:lstStyle/>
                    <a:p>
                      <a:r>
                        <a:rPr lang="cs-CZ" b="1" cap="none" spc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Connect</a:t>
                      </a:r>
                      <a:r>
                        <a:rPr lang="cs-CZ" b="1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b="1" cap="none" spc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Timeout</a:t>
                      </a:r>
                      <a:endParaRPr lang="cs-CZ" b="1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  <a:tc>
                  <a:txBody>
                    <a:bodyPr/>
                    <a:lstStyle/>
                    <a:p>
                      <a:r>
                        <a:rPr lang="cs-CZ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Doba (v</a:t>
                      </a:r>
                      <a:r>
                        <a:rPr lang="cs-CZ" b="0" cap="none" spc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sekundách), po kterou aplikace čeká na odezvu DB. Defaultně 15s.</a:t>
                      </a:r>
                      <a:endParaRPr lang="cs-CZ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</a:tr>
              <a:tr h="769147">
                <a:tc>
                  <a:txBody>
                    <a:bodyPr/>
                    <a:lstStyle/>
                    <a:p>
                      <a:r>
                        <a:rPr lang="cs-CZ" b="1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Workstation ID</a:t>
                      </a:r>
                      <a:endParaRPr lang="cs-CZ" b="1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  <a:tc>
                  <a:txBody>
                    <a:bodyPr/>
                    <a:lstStyle/>
                    <a:p>
                      <a:r>
                        <a:rPr lang="cs-CZ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Jméno pracovní stanice </a:t>
                      </a:r>
                      <a:r>
                        <a:rPr lang="cs-CZ" b="0" cap="none" spc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konektující</a:t>
                      </a:r>
                      <a:r>
                        <a:rPr lang="cs-CZ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se na SQL server</a:t>
                      </a:r>
                      <a:endParaRPr lang="cs-CZ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80997" marR="80997" anchor="ctr" anchorCtr="1"/>
                </a:tc>
              </a:tr>
            </a:tbl>
          </a:graphicData>
        </a:graphic>
      </p:graphicFrame>
      <p:pic>
        <p:nvPicPr>
          <p:cNvPr id="5" name="Obrázek 4" descr="pojmy k zapamatovani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14290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Použití </a:t>
            </a:r>
            <a:r>
              <a:rPr lang="cs-CZ" dirty="0" err="1" smtClean="0">
                <a:solidFill>
                  <a:srgbClr val="00B0F0"/>
                </a:solidFill>
              </a:rPr>
              <a:t>Connection</a:t>
            </a:r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dirty="0" err="1" smtClean="0">
                <a:solidFill>
                  <a:srgbClr val="00B0F0"/>
                </a:solidFill>
              </a:rPr>
              <a:t>Builderu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6" name="Obrázek 5" descr="priklad 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214290"/>
            <a:ext cx="966790" cy="96679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19" y="1844824"/>
            <a:ext cx="7452320" cy="4624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Kontrola </a:t>
            </a:r>
            <a:r>
              <a:rPr lang="cs-CZ" dirty="0" err="1" smtClean="0">
                <a:solidFill>
                  <a:srgbClr val="00B0F0"/>
                </a:solidFill>
              </a:rPr>
              <a:t>Connection</a:t>
            </a:r>
            <a:r>
              <a:rPr lang="cs-CZ" dirty="0" smtClean="0">
                <a:solidFill>
                  <a:srgbClr val="00B0F0"/>
                </a:solidFill>
              </a:rPr>
              <a:t> NA SQL Serveru 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4" name="Obrázek 3" descr="priklad 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214290"/>
            <a:ext cx="966790" cy="96679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204864"/>
            <a:ext cx="7215634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582</Words>
  <Application>Microsoft Office PowerPoint</Application>
  <PresentationFormat>Předvádění na obrazovce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Tw Cen MT</vt:lpstr>
      <vt:lpstr>Tw Cen MT Condensed</vt:lpstr>
      <vt:lpstr>Wingdings</vt:lpstr>
      <vt:lpstr>Wingdings 3</vt:lpstr>
      <vt:lpstr>Integrál</vt:lpstr>
      <vt:lpstr>ADO.NET – object Connection</vt:lpstr>
      <vt:lpstr>Connection = připojení</vt:lpstr>
      <vt:lpstr> Connection příklady</vt:lpstr>
      <vt:lpstr>Objekt Connection</vt:lpstr>
      <vt:lpstr>Příklady connection strings:</vt:lpstr>
      <vt:lpstr>Connection String - parametry</vt:lpstr>
      <vt:lpstr>Connection String – další parametry</vt:lpstr>
      <vt:lpstr>Použití Connection Builderu</vt:lpstr>
      <vt:lpstr>Kontrola Connection NA SQL Serveru </vt:lpstr>
      <vt:lpstr>K zamyšlení</vt:lpstr>
      <vt:lpstr>Application Configuration File</vt:lpstr>
      <vt:lpstr>Step 1 - TODO</vt:lpstr>
      <vt:lpstr>Step 2</vt:lpstr>
      <vt:lpstr>Step 3 - TODO</vt:lpstr>
      <vt:lpstr>K zamyšlení</vt:lpstr>
      <vt:lpstr>Zadání údajů Connection stringu přes Logon dialog</vt:lpstr>
      <vt:lpstr>Extras</vt:lpstr>
      <vt:lpstr>Sledování činnosti na lokálním počítači</vt:lpstr>
      <vt:lpstr>Designer &amp; Toolbox</vt:lpstr>
      <vt:lpstr>KONEC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JKudr</dc:creator>
  <cp:lastModifiedBy>tvvt</cp:lastModifiedBy>
  <cp:revision>61</cp:revision>
  <dcterms:created xsi:type="dcterms:W3CDTF">2011-10-13T22:08:24Z</dcterms:created>
  <dcterms:modified xsi:type="dcterms:W3CDTF">2020-01-16T08:25:46Z</dcterms:modified>
</cp:coreProperties>
</file>