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68" r:id="rId2"/>
    <p:sldId id="270" r:id="rId3"/>
    <p:sldId id="288" r:id="rId4"/>
    <p:sldId id="271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4" r:id="rId19"/>
    <p:sldId id="287" r:id="rId20"/>
    <p:sldId id="286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9FF"/>
    <a:srgbClr val="E2002B"/>
    <a:srgbClr val="00C400"/>
    <a:srgbClr val="00FF00"/>
    <a:srgbClr val="3A0074"/>
    <a:srgbClr val="47008E"/>
    <a:srgbClr val="FF6600"/>
    <a:srgbClr val="ADADE5"/>
    <a:srgbClr val="005A9E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8" autoAdjust="0"/>
    <p:restoredTop sz="99118" autoAdjust="0"/>
  </p:normalViewPr>
  <p:slideViewPr>
    <p:cSldViewPr>
      <p:cViewPr>
        <p:scale>
          <a:sx n="110" d="100"/>
          <a:sy n="110" d="100"/>
        </p:scale>
        <p:origin x="-97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1F917B-8A6A-48F8-8C5A-11AE72A736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9779-763C-4349-8831-D43F6FF0B871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27D1-D64B-4E6C-9889-82736D2A4BD8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9CAB-8D3D-43A6-AEDF-411A26F860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613C-D737-4496-A616-E5C5E177B556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1CCD-0FD6-46E6-ACE3-2193B0A099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77CA-DBFD-4E90-8020-6264EA706AB1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3ABB-AD6D-4ED3-B2E1-3E3DB2F86D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A05-364E-4118-8648-5CEC47625723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FEEA-6CA9-45CD-AFFE-BE28F672BC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4BDF-C2FD-4E1C-9ABE-8D9970A18BEA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EFA-C0B7-4F2F-918D-C2A042A2F7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A470-D2D6-4A26-AF0C-FD6681D71A59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5612-2B59-42A5-A38A-751FE0DE3A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47D3-AD0F-4B21-B67D-BD8B5091A6F7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8EC1-9DA9-4885-B446-42C6B38C4A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FA07-670F-4A14-9616-7C622650F3E8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9621-4877-4367-B6D4-DA4DEDCBC2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FE33-5FF4-419F-A93D-E0250EFBF0BE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8B9-F62C-417E-9BA0-B931612EFD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A052-CF60-4DB7-A4AB-463C31325EAE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A6EF-2455-46A7-BC0E-51921AF616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CD-5FA6-4F78-BBC4-80AF1ADB03B3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47BF-6BFC-42C4-B28F-2988593B8E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6C64-9525-4219-BA1E-01496C452A44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AED2-0663-49A4-A7A5-44F917658C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2F599C-C0AB-40E1-A155-28E83CD257C2}" type="datetime1">
              <a:rPr lang="cs-CZ" smtClean="0"/>
              <a:pPr>
                <a:defRPr/>
              </a:pPr>
              <a:t>3.6.2010</a:t>
            </a:fld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4FD740-F1BD-4F64-B7FF-05832C702E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gi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upload.wikimedia.org/wikipedia/commons/0/0b/Barograph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3573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Mechanika tekutin</a:t>
            </a:r>
            <a: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 smtClean="0"/>
          </a:p>
        </p:txBody>
      </p:sp>
      <p:sp>
        <p:nvSpPr>
          <p:cNvPr id="5125" name="Zástupný symbol pro obsah 7"/>
          <p:cNvSpPr>
            <a:spLocks noGrp="1"/>
          </p:cNvSpPr>
          <p:nvPr>
            <p:ph idx="1"/>
          </p:nvPr>
        </p:nvSpPr>
        <p:spPr>
          <a:xfrm>
            <a:off x="285720" y="1714488"/>
            <a:ext cx="8643938" cy="445452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Tlak v </a:t>
            </a:r>
            <a:r>
              <a:rPr lang="cs-CZ" sz="2800" dirty="0" smtClean="0">
                <a:solidFill>
                  <a:srgbClr val="005A9E"/>
                </a:solidFill>
              </a:rPr>
              <a:t>kapalinách a plynech</a:t>
            </a:r>
            <a:r>
              <a:rPr lang="cs-CZ" sz="2800" dirty="0" smtClean="0">
                <a:solidFill>
                  <a:srgbClr val="005A9E"/>
                </a:solidFill>
              </a:rPr>
              <a:t/>
            </a:r>
            <a:br>
              <a:rPr lang="cs-CZ" sz="2800" dirty="0" smtClean="0">
                <a:solidFill>
                  <a:srgbClr val="005A9E"/>
                </a:solidFill>
              </a:rPr>
            </a:br>
            <a:r>
              <a:rPr lang="cs-CZ" sz="2800" dirty="0" smtClean="0">
                <a:solidFill>
                  <a:srgbClr val="005A9E"/>
                </a:solidFill>
              </a:rPr>
              <a:t>Vztlaková </a:t>
            </a:r>
            <a:r>
              <a:rPr lang="cs-CZ" sz="2800" dirty="0" smtClean="0">
                <a:solidFill>
                  <a:srgbClr val="005A9E"/>
                </a:solidFill>
              </a:rPr>
              <a:t>síla</a:t>
            </a:r>
            <a:br>
              <a:rPr lang="cs-CZ" sz="2800" dirty="0" smtClean="0">
                <a:solidFill>
                  <a:srgbClr val="005A9E"/>
                </a:solidFill>
              </a:rPr>
            </a:br>
            <a:r>
              <a:rPr lang="cs-CZ" sz="2800" dirty="0" smtClean="0">
                <a:solidFill>
                  <a:srgbClr val="005A9E"/>
                </a:solidFill>
              </a:rPr>
              <a:t>Prodění kapalin a </a:t>
            </a:r>
            <a:r>
              <a:rPr lang="cs-CZ" sz="2800" dirty="0" smtClean="0">
                <a:solidFill>
                  <a:srgbClr val="005A9E"/>
                </a:solidFill>
              </a:rPr>
              <a:t>plynů</a:t>
            </a:r>
          </a:p>
          <a:p>
            <a:pPr algn="ctr">
              <a:buFontTx/>
              <a:buNone/>
            </a:pPr>
            <a:endParaRPr lang="cs-CZ" sz="2800" dirty="0" smtClean="0">
              <a:solidFill>
                <a:srgbClr val="005A9E"/>
              </a:solidFill>
            </a:endParaRPr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r>
              <a:rPr lang="cs-CZ" sz="2400" dirty="0" smtClean="0"/>
              <a:t>Centrum pro virtuální a moderní metody a formy vzdělávání na Obchodní akademii T.G. Masaryka, Kostelec nad Orlicí </a:t>
            </a:r>
          </a:p>
          <a:p>
            <a:pPr algn="ctr">
              <a:buFontTx/>
              <a:buNone/>
            </a:pPr>
            <a:endParaRPr lang="cs-CZ" sz="2400" dirty="0" smtClean="0"/>
          </a:p>
        </p:txBody>
      </p:sp>
      <p:sp>
        <p:nvSpPr>
          <p:cNvPr id="5123" name="Zástupný symbol pro číslo snímku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028EA-24B1-4A93-A6BF-07C4EADA47F5}" type="slidenum">
              <a:rPr lang="cs-CZ" smtClean="0"/>
              <a:pPr/>
              <a:t>1</a:t>
            </a:fld>
            <a:endParaRPr lang="cs-CZ" dirty="0" smtClean="0"/>
          </a:p>
        </p:txBody>
      </p:sp>
      <p:pic>
        <p:nvPicPr>
          <p:cNvPr id="6" name="Picture 1" descr="E:\projekt!!!!\logoProjektu%20%C5%99%C3%ADjen[1]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857628"/>
            <a:ext cx="6215106" cy="139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 kapalinách vyvolaný tíhovou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Hydrostatický tlak </a:t>
            </a:r>
            <a:r>
              <a:rPr lang="cs-CZ" sz="2800" dirty="0" err="1" smtClean="0">
                <a:solidFill>
                  <a:srgbClr val="FF0000"/>
                </a:solidFill>
              </a:rPr>
              <a:t>p</a:t>
            </a:r>
            <a:r>
              <a:rPr lang="cs-CZ" sz="2800" baseline="-25000" dirty="0" err="1" smtClean="0">
                <a:solidFill>
                  <a:srgbClr val="FF0000"/>
                </a:solidFill>
              </a:rPr>
              <a:t>h</a:t>
            </a:r>
            <a:r>
              <a:rPr lang="cs-CZ" sz="2800" dirty="0" smtClean="0"/>
              <a:t> = tlak v kapalině vyvolaný </a:t>
            </a:r>
          </a:p>
          <a:p>
            <a:pPr>
              <a:buNone/>
            </a:pPr>
            <a:r>
              <a:rPr lang="cs-CZ" sz="2800" dirty="0" smtClean="0"/>
              <a:t>hydrostatickou tlakovou silou.</a:t>
            </a:r>
          </a:p>
          <a:p>
            <a:pPr>
              <a:buNone/>
            </a:pPr>
            <a:r>
              <a:rPr lang="cs-CZ" sz="2800" dirty="0" smtClean="0"/>
              <a:t>V hloubce h pod volným povrchem platí: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Místa o stejném </a:t>
            </a:r>
            <a:r>
              <a:rPr lang="cs-CZ" sz="2800" dirty="0" err="1" smtClean="0"/>
              <a:t>p</a:t>
            </a:r>
            <a:r>
              <a:rPr lang="cs-CZ" sz="2800" baseline="-25000" dirty="0" err="1" smtClean="0"/>
              <a:t>h</a:t>
            </a:r>
            <a:r>
              <a:rPr lang="cs-CZ" sz="2800" dirty="0" smtClean="0"/>
              <a:t> se nazývají </a:t>
            </a:r>
            <a:r>
              <a:rPr lang="cs-CZ" sz="2800" dirty="0" smtClean="0">
                <a:solidFill>
                  <a:srgbClr val="00B0F0"/>
                </a:solidFill>
              </a:rPr>
              <a:t>hladiny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smtClean="0"/>
              <a:t>Na volném povrchu kapaliny = volná hladina </a:t>
            </a:r>
          </a:p>
          <a:p>
            <a:pPr>
              <a:buNone/>
            </a:pPr>
            <a:r>
              <a:rPr lang="cs-CZ" sz="2800" dirty="0" smtClean="0"/>
              <a:t>(</a:t>
            </a:r>
            <a:r>
              <a:rPr lang="cs-CZ" sz="2800" dirty="0" err="1" smtClean="0"/>
              <a:t>p</a:t>
            </a:r>
            <a:r>
              <a:rPr lang="cs-CZ" sz="2800" baseline="-25000" dirty="0" err="1" smtClean="0"/>
              <a:t>h</a:t>
            </a:r>
            <a:r>
              <a:rPr lang="cs-CZ" sz="2800" dirty="0" smtClean="0"/>
              <a:t> = 0 </a:t>
            </a:r>
            <a:r>
              <a:rPr lang="cs-CZ" sz="2800" dirty="0" err="1" smtClean="0"/>
              <a:t>Pa</a:t>
            </a:r>
            <a:r>
              <a:rPr lang="cs-CZ" sz="2800" dirty="0" smtClean="0"/>
              <a:t>)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28596" y="3429000"/>
          <a:ext cx="4572032" cy="1065009"/>
        </p:xfrm>
        <a:graphic>
          <a:graphicData uri="http://schemas.openxmlformats.org/presentationml/2006/ole">
            <p:oleObj spid="_x0000_s40962" name="Rovnice" r:id="rId3" imgW="1638000" imgH="393480" progId="Equation.3">
              <p:embed/>
            </p:oleObj>
          </a:graphicData>
        </a:graphic>
      </p:graphicFrame>
      <p:pic>
        <p:nvPicPr>
          <p:cNvPr id="40963" name="Picture 3" descr="C:\Documents and Settings\Slečna Hlaváčková\Plocha\Obrázka fyz\Spojit%C3%A9_n%C3%A1dob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214686"/>
            <a:ext cx="3852854" cy="152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 kapalinách vyvolaný tíhovou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Spojené nádoby naplněné kapalinami o různých </a:t>
            </a:r>
          </a:p>
          <a:p>
            <a:pPr>
              <a:buNone/>
            </a:pPr>
            <a:r>
              <a:rPr lang="cs-CZ" sz="2800" dirty="0" smtClean="0"/>
              <a:t>hustotách </a:t>
            </a:r>
            <a:r>
              <a:rPr lang="el-GR" sz="2800" dirty="0" smtClean="0"/>
              <a:t>ρ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a </a:t>
            </a:r>
            <a:r>
              <a:rPr lang="el-GR" sz="2800" dirty="0" smtClean="0"/>
              <a:t>ρ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, které se navzájem nemísí: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Kapaliny jsou v rovnováze, jestliže platí:</a:t>
            </a:r>
          </a:p>
          <a:p>
            <a:pPr>
              <a:buNone/>
            </a:pPr>
            <a:r>
              <a:rPr lang="cs-CZ" sz="2800" dirty="0" smtClean="0"/>
              <a:t>p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= p</a:t>
            </a:r>
            <a:r>
              <a:rPr lang="cs-CZ" sz="2800" baseline="-25000" dirty="0" smtClean="0"/>
              <a:t>2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2800" dirty="0" smtClean="0"/>
              <a:t>Užití: k určení hustoty neznámé kapaliny.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1714480" y="5429264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643174" y="5286388"/>
          <a:ext cx="2906712" cy="582613"/>
        </p:xfrm>
        <a:graphic>
          <a:graphicData uri="http://schemas.openxmlformats.org/presentationml/2006/ole">
            <p:oleObj spid="_x0000_s41986" name="Rovnice" r:id="rId3" imgW="1041120" imgH="215640" progId="Equation.3">
              <p:embed/>
            </p:oleObj>
          </a:graphicData>
        </a:graphic>
      </p:graphicFrame>
      <p:sp>
        <p:nvSpPr>
          <p:cNvPr id="7" name="Šipka doprava 6"/>
          <p:cNvSpPr/>
          <p:nvPr/>
        </p:nvSpPr>
        <p:spPr>
          <a:xfrm>
            <a:off x="5786446" y="5429264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786578" y="5143512"/>
          <a:ext cx="1524000" cy="1165225"/>
        </p:xfrm>
        <a:graphic>
          <a:graphicData uri="http://schemas.openxmlformats.org/presentationml/2006/ole">
            <p:oleObj spid="_x0000_s41987" name="Rovnice" r:id="rId4" imgW="545760" imgH="431640" progId="Equation.3">
              <p:embed/>
            </p:oleObj>
          </a:graphicData>
        </a:graphic>
      </p:graphicFrame>
      <p:pic>
        <p:nvPicPr>
          <p:cNvPr id="41988" name="Picture 4" descr="C:\Documents and Settings\Slečna Hlaváčková\Plocha\Obrázka fyz\fil_095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786058"/>
            <a:ext cx="2786082" cy="2005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vzduchu vyvolaný tíhovou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Země je obklopena vrstvou vzduchu do výše </a:t>
            </a:r>
          </a:p>
          <a:p>
            <a:pPr>
              <a:buNone/>
            </a:pPr>
            <a:r>
              <a:rPr lang="cs-CZ" sz="2800" dirty="0" smtClean="0"/>
              <a:t>několika tisíc kilometrů = atmosféra.</a:t>
            </a:r>
          </a:p>
          <a:p>
            <a:pPr>
              <a:buNone/>
            </a:pPr>
            <a:r>
              <a:rPr lang="cs-CZ" sz="2800" dirty="0" smtClean="0"/>
              <a:t>Působením tíhové síly Země jsou všechny částice </a:t>
            </a:r>
          </a:p>
          <a:p>
            <a:pPr>
              <a:buNone/>
            </a:pPr>
            <a:r>
              <a:rPr lang="cs-CZ" sz="2800" dirty="0" smtClean="0"/>
              <a:t>atmosféry přitahovány k povrchu Země = </a:t>
            </a:r>
          </a:p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atmosférická tlaková síla </a:t>
            </a:r>
            <a:r>
              <a:rPr lang="cs-CZ" sz="2800" dirty="0" smtClean="0">
                <a:solidFill>
                  <a:srgbClr val="FF0000"/>
                </a:solidFill>
              </a:rPr>
              <a:t>F</a:t>
            </a:r>
            <a:r>
              <a:rPr lang="cs-CZ" sz="2800" baseline="-25000" dirty="0" smtClean="0">
                <a:solidFill>
                  <a:srgbClr val="FF0000"/>
                </a:solidFill>
              </a:rPr>
              <a:t>a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smtClean="0"/>
              <a:t>tlak vyvolaný </a:t>
            </a:r>
            <a:r>
              <a:rPr lang="cs-CZ" sz="2800" dirty="0" smtClean="0">
                <a:solidFill>
                  <a:srgbClr val="FF0000"/>
                </a:solidFill>
              </a:rPr>
              <a:t>F</a:t>
            </a:r>
            <a:r>
              <a:rPr lang="cs-CZ" sz="2800" baseline="-25000" dirty="0" smtClean="0">
                <a:solidFill>
                  <a:srgbClr val="FF0000"/>
                </a:solidFill>
              </a:rPr>
              <a:t>a</a:t>
            </a:r>
            <a:r>
              <a:rPr lang="cs-CZ" sz="2800" dirty="0" smtClean="0"/>
              <a:t> = </a:t>
            </a:r>
            <a:r>
              <a:rPr lang="cs-CZ" sz="2800" dirty="0" smtClean="0">
                <a:solidFill>
                  <a:srgbClr val="2FC9FF"/>
                </a:solidFill>
              </a:rPr>
              <a:t>atmosférický tlak </a:t>
            </a:r>
            <a:r>
              <a:rPr lang="cs-CZ" sz="2800" dirty="0" err="1" smtClean="0">
                <a:solidFill>
                  <a:srgbClr val="FF0000"/>
                </a:solidFill>
              </a:rPr>
              <a:t>p</a:t>
            </a:r>
            <a:r>
              <a:rPr lang="cs-CZ" sz="2800" baseline="-25000" dirty="0" err="1" smtClean="0">
                <a:solidFill>
                  <a:srgbClr val="FF0000"/>
                </a:solidFill>
              </a:rPr>
              <a:t>a</a:t>
            </a:r>
            <a:r>
              <a:rPr lang="cs-CZ" sz="2800" dirty="0" smtClean="0"/>
              <a:t> (zmenšuje </a:t>
            </a:r>
          </a:p>
          <a:p>
            <a:pPr>
              <a:buNone/>
            </a:pPr>
            <a:r>
              <a:rPr lang="cs-CZ" sz="2800" dirty="0" smtClean="0"/>
              <a:t>se s nadmořskou výškou)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Šipka nahoru 4"/>
          <p:cNvSpPr/>
          <p:nvPr/>
        </p:nvSpPr>
        <p:spPr>
          <a:xfrm>
            <a:off x="1285852" y="5429264"/>
            <a:ext cx="214314" cy="1071570"/>
          </a:xfrm>
          <a:prstGeom prst="upArrow">
            <a:avLst/>
          </a:prstGeom>
          <a:solidFill>
            <a:srgbClr val="7030A0"/>
          </a:solidFill>
          <a:ln>
            <a:solidFill>
              <a:srgbClr val="3A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28728" y="578645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100 m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2714612" y="5786454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 rot="10800000">
            <a:off x="4000496" y="5500702"/>
            <a:ext cx="214314" cy="1000132"/>
          </a:xfrm>
          <a:prstGeom prst="up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214810" y="578645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1,3 </a:t>
            </a:r>
            <a:r>
              <a:rPr lang="cs-CZ" dirty="0" err="1" smtClean="0"/>
              <a:t>kPa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vzduchu vyvolaný tíhovou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Základem pro měření </a:t>
            </a:r>
            <a:r>
              <a:rPr lang="cs-CZ" sz="2800" dirty="0" err="1" smtClean="0"/>
              <a:t>p</a:t>
            </a:r>
            <a:r>
              <a:rPr lang="cs-CZ" sz="2800" baseline="-25000" dirty="0" err="1" smtClean="0"/>
              <a:t>a</a:t>
            </a:r>
            <a:r>
              <a:rPr lang="cs-CZ" sz="2800" dirty="0" smtClean="0"/>
              <a:t> se stal </a:t>
            </a:r>
            <a:r>
              <a:rPr lang="cs-CZ" sz="2800" dirty="0" err="1" smtClean="0"/>
              <a:t>Torricelliho</a:t>
            </a:r>
            <a:r>
              <a:rPr lang="cs-CZ" sz="2800" dirty="0" smtClean="0"/>
              <a:t> pokus:</a:t>
            </a:r>
          </a:p>
          <a:p>
            <a:pPr>
              <a:buNone/>
            </a:pPr>
            <a:r>
              <a:rPr lang="cs-CZ" sz="2800" dirty="0" smtClean="0"/>
              <a:t>hodnota atmosférického tlaku = hodnotě </a:t>
            </a:r>
          </a:p>
          <a:p>
            <a:pPr>
              <a:buNone/>
            </a:pPr>
            <a:r>
              <a:rPr lang="cs-CZ" sz="2800" dirty="0" smtClean="0"/>
              <a:t>hydrostatického tlaku rtuťového sloupce v </a:t>
            </a:r>
          </a:p>
          <a:p>
            <a:pPr>
              <a:buNone/>
            </a:pPr>
            <a:r>
              <a:rPr lang="cs-CZ" sz="2800" dirty="0" err="1" smtClean="0"/>
              <a:t>Torricelliho</a:t>
            </a:r>
            <a:r>
              <a:rPr lang="cs-CZ" sz="2800" smtClean="0"/>
              <a:t> </a:t>
            </a:r>
            <a:r>
              <a:rPr lang="cs-CZ" sz="2800" smtClean="0"/>
              <a:t>trubici.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65537" name="Picture 1" descr="C:\Documents and Settings\Slečna Hlaváčková\Plocha\Obrázka fyz\pok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071942"/>
            <a:ext cx="2000264" cy="227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vzduchu vyvolaný tíhovou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K měření </a:t>
            </a:r>
            <a:r>
              <a:rPr lang="cs-CZ" sz="2800" dirty="0" err="1" smtClean="0"/>
              <a:t>p</a:t>
            </a:r>
            <a:r>
              <a:rPr lang="cs-CZ" sz="2800" baseline="-25000" dirty="0" err="1" smtClean="0"/>
              <a:t>a</a:t>
            </a:r>
            <a:r>
              <a:rPr lang="cs-CZ" sz="2800" dirty="0" smtClean="0"/>
              <a:t> se používají tlakoměry (barometry)</a:t>
            </a:r>
          </a:p>
          <a:p>
            <a:r>
              <a:rPr lang="cs-CZ" sz="2800" dirty="0" smtClean="0"/>
              <a:t>rtuťový tlakoměr</a:t>
            </a:r>
          </a:p>
          <a:p>
            <a:r>
              <a:rPr lang="cs-CZ" sz="2800" dirty="0" smtClean="0"/>
              <a:t>kovový tlakoměr (aneroid)</a:t>
            </a:r>
          </a:p>
          <a:p>
            <a:r>
              <a:rPr lang="cs-CZ" sz="2800" dirty="0" smtClean="0"/>
              <a:t>barograf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Normální atmosférický tlak:</a:t>
            </a:r>
          </a:p>
          <a:p>
            <a:pPr>
              <a:buNone/>
            </a:pPr>
            <a:r>
              <a:rPr lang="cs-CZ" sz="2800" dirty="0" err="1" smtClean="0">
                <a:solidFill>
                  <a:srgbClr val="FF0000"/>
                </a:solidFill>
              </a:rPr>
              <a:t>P</a:t>
            </a:r>
            <a:r>
              <a:rPr lang="cs-CZ" sz="2800" baseline="-25000" dirty="0" err="1" smtClean="0">
                <a:solidFill>
                  <a:srgbClr val="FF0000"/>
                </a:solidFill>
              </a:rPr>
              <a:t>n</a:t>
            </a:r>
            <a:r>
              <a:rPr lang="cs-CZ" sz="2800" dirty="0" smtClean="0">
                <a:solidFill>
                  <a:srgbClr val="FF0000"/>
                </a:solidFill>
              </a:rPr>
              <a:t> = 1013,25 </a:t>
            </a:r>
            <a:r>
              <a:rPr lang="cs-CZ" sz="2800" dirty="0" err="1" smtClean="0">
                <a:solidFill>
                  <a:srgbClr val="FF0000"/>
                </a:solidFill>
              </a:rPr>
              <a:t>hPa</a:t>
            </a:r>
            <a:endParaRPr lang="cs-CZ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800" dirty="0" smtClean="0"/>
              <a:t>Jiné jednotky tlaku:</a:t>
            </a:r>
          </a:p>
          <a:p>
            <a:pPr>
              <a:buNone/>
            </a:pPr>
            <a:r>
              <a:rPr lang="cs-CZ" sz="2800" dirty="0" smtClean="0"/>
              <a:t>milibar (</a:t>
            </a:r>
            <a:r>
              <a:rPr lang="cs-CZ" sz="2800" dirty="0" err="1" smtClean="0"/>
              <a:t>mb</a:t>
            </a:r>
            <a:r>
              <a:rPr lang="cs-CZ" sz="2800" dirty="0" smtClean="0"/>
              <a:t>) = torr = 1 </a:t>
            </a:r>
            <a:r>
              <a:rPr lang="cs-CZ" sz="2800" dirty="0" err="1" smtClean="0"/>
              <a:t>hPa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64517" name="Picture 5" descr="C:\Documents and Settings\Slečna Hlaváčková\Plocha\Obrázka fyz\Obráze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9" y="2285992"/>
            <a:ext cx="2286016" cy="1742161"/>
          </a:xfrm>
          <a:prstGeom prst="rect">
            <a:avLst/>
          </a:prstGeom>
          <a:noFill/>
        </p:spPr>
      </p:pic>
      <p:pic>
        <p:nvPicPr>
          <p:cNvPr id="64518" name="Picture 6" descr="C:\Documents and Settings\Slečna Hlaváčková\Plocha\Obrázka fyz\Obráze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958850" cy="4114800"/>
          </a:xfrm>
          <a:prstGeom prst="rect">
            <a:avLst/>
          </a:prstGeom>
          <a:noFill/>
        </p:spPr>
      </p:pic>
      <p:pic>
        <p:nvPicPr>
          <p:cNvPr id="64520" name="Picture 8" descr="Soubor:Barograp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357694"/>
            <a:ext cx="236735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Vztlaková síla v kapalinách a plynech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err="1" smtClean="0"/>
              <a:t>Archimedův</a:t>
            </a:r>
            <a:r>
              <a:rPr lang="cs-CZ" sz="2800" dirty="0" smtClean="0"/>
              <a:t> zákon: těleso ponořené do kapaliny je</a:t>
            </a:r>
          </a:p>
          <a:p>
            <a:pPr>
              <a:buNone/>
            </a:pPr>
            <a:r>
              <a:rPr lang="cs-CZ" sz="2800" dirty="0" smtClean="0"/>
              <a:t>nadlehčováno vztlakovou silou, jejíž velikost = tíze </a:t>
            </a:r>
          </a:p>
          <a:p>
            <a:pPr>
              <a:buNone/>
            </a:pPr>
            <a:r>
              <a:rPr lang="cs-CZ" sz="2800" dirty="0" smtClean="0"/>
              <a:t>kapaliny stejného objemu, jako objem ponořeného </a:t>
            </a:r>
          </a:p>
          <a:p>
            <a:pPr>
              <a:buNone/>
            </a:pPr>
            <a:r>
              <a:rPr lang="cs-CZ" sz="2800" dirty="0" smtClean="0"/>
              <a:t>těleso.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57158" y="4214818"/>
          <a:ext cx="8429684" cy="449136"/>
        </p:xfrm>
        <a:graphic>
          <a:graphicData uri="http://schemas.openxmlformats.org/presentationml/2006/ole">
            <p:oleObj spid="_x0000_s43010" name="Rovnice" r:id="rId3" imgW="4152600" imgH="228600" progId="Equation.3">
              <p:embed/>
            </p:oleObj>
          </a:graphicData>
        </a:graphic>
      </p:graphicFrame>
      <p:pic>
        <p:nvPicPr>
          <p:cNvPr id="43011" name="Picture 3" descr="C:\Documents and Settings\Slečna Hlaváčková\Plocha\Obrázka fyz\07_obraz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928802"/>
            <a:ext cx="356235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Vztlaková síla v kapalinách a plynech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642910" y="2714620"/>
          <a:ext cx="1739486" cy="571504"/>
        </p:xfrm>
        <a:graphic>
          <a:graphicData uri="http://schemas.openxmlformats.org/presentationml/2006/ole">
            <p:oleObj spid="_x0000_s44035" name="Rovnice" r:id="rId3" imgW="672840" imgH="228600" progId="Equation.3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4786314" y="2714620"/>
          <a:ext cx="1773237" cy="617538"/>
        </p:xfrm>
        <a:graphic>
          <a:graphicData uri="http://schemas.openxmlformats.org/presentationml/2006/ole">
            <p:oleObj spid="_x0000_s44037" name="Rovnice" r:id="rId4" imgW="634680" imgH="228600" progId="Equation.3">
              <p:embed/>
            </p:oleObj>
          </a:graphicData>
        </a:graphic>
      </p:graphicFrame>
      <p:sp>
        <p:nvSpPr>
          <p:cNvPr id="10" name="Šipka nahoru 9"/>
          <p:cNvSpPr/>
          <p:nvPr/>
        </p:nvSpPr>
        <p:spPr>
          <a:xfrm rot="10800000">
            <a:off x="2714612" y="2714620"/>
            <a:ext cx="142876" cy="571504"/>
          </a:xfrm>
          <a:prstGeom prst="upArrow">
            <a:avLst/>
          </a:prstGeom>
          <a:solidFill>
            <a:srgbClr val="00FF00"/>
          </a:solidFill>
          <a:ln>
            <a:solidFill>
              <a:srgbClr val="00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 flipH="1">
            <a:off x="6929454" y="2714620"/>
            <a:ext cx="142876" cy="571504"/>
          </a:xfrm>
          <a:prstGeom prst="upArrow">
            <a:avLst/>
          </a:prstGeom>
          <a:solidFill>
            <a:srgbClr val="00FF00"/>
          </a:solidFill>
          <a:ln>
            <a:solidFill>
              <a:srgbClr val="00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143108" y="3571876"/>
            <a:ext cx="33970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 = objem tělesa</a:t>
            </a:r>
          </a:p>
          <a:p>
            <a:r>
              <a:rPr lang="el-GR" sz="2800" dirty="0" smtClean="0"/>
              <a:t>ρ</a:t>
            </a:r>
            <a:r>
              <a:rPr lang="cs-CZ" sz="2800" baseline="-25000" dirty="0" smtClean="0"/>
              <a:t>t</a:t>
            </a:r>
            <a:r>
              <a:rPr lang="cs-CZ" sz="2800" dirty="0" smtClean="0"/>
              <a:t> = hustota tělesa</a:t>
            </a:r>
          </a:p>
          <a:p>
            <a:r>
              <a:rPr lang="el-GR" sz="2800" dirty="0" smtClean="0"/>
              <a:t>ρ</a:t>
            </a:r>
            <a:r>
              <a:rPr lang="cs-CZ" sz="2800" dirty="0" smtClean="0"/>
              <a:t> = hustota kapaliny</a:t>
            </a:r>
            <a:endParaRPr lang="cs-CZ" sz="2800" dirty="0"/>
          </a:p>
        </p:txBody>
      </p:sp>
      <p:pic>
        <p:nvPicPr>
          <p:cNvPr id="44038" name="Picture 6" descr="C:\Documents and Settings\Slečna Hlaváčková\Plocha\Obrázka fyz\06_obrazek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857628"/>
            <a:ext cx="193357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Vztlaková síla v kapalinách a plynech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těleso klesá ke dnu (kovový předmět ve vodě)</a:t>
            </a:r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r>
              <a:rPr lang="el-GR" sz="2800" dirty="0" smtClean="0"/>
              <a:t>ρ</a:t>
            </a:r>
            <a:r>
              <a:rPr lang="cs-CZ" sz="2800" baseline="-25000" dirty="0" smtClean="0"/>
              <a:t>t</a:t>
            </a:r>
            <a:r>
              <a:rPr lang="cs-CZ" sz="2800" dirty="0" smtClean="0"/>
              <a:t> &gt; </a:t>
            </a:r>
            <a:r>
              <a:rPr lang="el-GR" sz="2800" dirty="0" smtClean="0"/>
              <a:t>ρ</a:t>
            </a:r>
            <a:r>
              <a:rPr lang="cs-CZ" sz="2800" dirty="0" smtClean="0"/>
              <a:t>		F</a:t>
            </a:r>
            <a:r>
              <a:rPr lang="cs-CZ" sz="2800" baseline="-25000" dirty="0" smtClean="0"/>
              <a:t>G</a:t>
            </a:r>
            <a:r>
              <a:rPr lang="cs-CZ" sz="2800" dirty="0" smtClean="0"/>
              <a:t> &gt; </a:t>
            </a:r>
            <a:r>
              <a:rPr lang="cs-CZ" sz="2800" dirty="0" err="1" smtClean="0"/>
              <a:t>F</a:t>
            </a:r>
            <a:r>
              <a:rPr lang="cs-CZ" sz="2800" baseline="-25000" dirty="0" err="1" smtClean="0"/>
              <a:t>vz</a:t>
            </a:r>
            <a:r>
              <a:rPr lang="cs-CZ" sz="2800" dirty="0" smtClean="0"/>
              <a:t> 	     F</a:t>
            </a:r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cs-CZ" sz="2800" dirty="0" smtClean="0"/>
              <a:t>těleso se v kapalině volně vznáší (ryby)</a:t>
            </a:r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r>
              <a:rPr lang="el-GR" sz="2800" dirty="0" smtClean="0"/>
              <a:t> ρ</a:t>
            </a:r>
            <a:r>
              <a:rPr lang="cs-CZ" sz="2800" baseline="-25000" dirty="0" smtClean="0"/>
              <a:t>t</a:t>
            </a:r>
            <a:r>
              <a:rPr lang="cs-CZ" sz="2800" dirty="0" smtClean="0"/>
              <a:t> = </a:t>
            </a:r>
            <a:r>
              <a:rPr lang="el-GR" sz="2800" dirty="0" smtClean="0"/>
              <a:t>ρ </a:t>
            </a:r>
            <a:r>
              <a:rPr lang="cs-CZ" sz="2800" dirty="0" smtClean="0"/>
              <a:t>		 F</a:t>
            </a:r>
            <a:r>
              <a:rPr lang="cs-CZ" sz="2800" baseline="-25000" dirty="0" smtClean="0"/>
              <a:t>G</a:t>
            </a:r>
            <a:r>
              <a:rPr lang="cs-CZ" sz="2800" dirty="0" smtClean="0"/>
              <a:t> = </a:t>
            </a:r>
            <a:r>
              <a:rPr lang="cs-CZ" sz="2800" dirty="0" err="1" smtClean="0"/>
              <a:t>F</a:t>
            </a:r>
            <a:r>
              <a:rPr lang="cs-CZ" sz="2800" baseline="-25000" dirty="0" err="1" smtClean="0"/>
              <a:t>vz</a:t>
            </a:r>
            <a:r>
              <a:rPr lang="cs-CZ" sz="2800" dirty="0" smtClean="0"/>
              <a:t> 	      F = </a:t>
            </a:r>
            <a:r>
              <a:rPr lang="cs-CZ" sz="2800" b="1" dirty="0" smtClean="0">
                <a:solidFill>
                  <a:srgbClr val="FF0000"/>
                </a:solidFill>
              </a:rPr>
              <a:t>0</a:t>
            </a:r>
            <a:endParaRPr lang="cs-CZ" sz="2800" b="1" baseline="-250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2071670" y="2357430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500562" y="2357430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 rot="10800000">
            <a:off x="5786446" y="2214554"/>
            <a:ext cx="214314" cy="571504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143108" y="4929198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643438" y="4857760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7831" name="Picture 7" descr="C:\Documents and Settings\Slečna Hlaváčková\Plocha\Obrázka fyz\08_obraz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428868"/>
            <a:ext cx="1071570" cy="1595708"/>
          </a:xfrm>
          <a:prstGeom prst="rect">
            <a:avLst/>
          </a:prstGeom>
          <a:noFill/>
        </p:spPr>
      </p:pic>
      <p:pic>
        <p:nvPicPr>
          <p:cNvPr id="77832" name="Picture 8" descr="C:\Documents and Settings\Slečna Hlaváčková\Plocha\Obrázka fyz\09_obraz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786322"/>
            <a:ext cx="1143008" cy="1311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Vztlaková síla v kapalinách a plynech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cs-CZ" sz="2800" dirty="0" smtClean="0"/>
              <a:t>těleso stoupá k volné hladině (korek, led)</a:t>
            </a:r>
          </a:p>
          <a:p>
            <a:pPr marL="514350" indent="-514350">
              <a:buNone/>
            </a:pPr>
            <a:r>
              <a:rPr lang="cs-CZ" sz="2800" dirty="0" smtClean="0"/>
              <a:t>		      částečně se vynoří</a:t>
            </a:r>
          </a:p>
          <a:p>
            <a:pPr marL="514350" indent="-514350">
              <a:buNone/>
            </a:pPr>
            <a:r>
              <a:rPr lang="cs-CZ" sz="2800" dirty="0" smtClean="0"/>
              <a:t>		      těleso </a:t>
            </a:r>
            <a:r>
              <a:rPr lang="cs-CZ" sz="2800" dirty="0" err="1" smtClean="0"/>
              <a:t>plove</a:t>
            </a:r>
            <a:endParaRPr lang="cs-CZ" sz="2800" dirty="0" smtClean="0"/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r>
              <a:rPr lang="el-GR" sz="2800" dirty="0" smtClean="0"/>
              <a:t> ρ</a:t>
            </a:r>
            <a:r>
              <a:rPr lang="cs-CZ" sz="2800" baseline="-25000" dirty="0" smtClean="0"/>
              <a:t>t</a:t>
            </a:r>
            <a:r>
              <a:rPr lang="cs-CZ" sz="2800" dirty="0" smtClean="0"/>
              <a:t> &lt; </a:t>
            </a:r>
            <a:r>
              <a:rPr lang="el-GR" sz="2800" dirty="0" smtClean="0"/>
              <a:t>ρ</a:t>
            </a:r>
            <a:r>
              <a:rPr lang="cs-CZ" sz="2800" dirty="0" smtClean="0"/>
              <a:t>		F</a:t>
            </a:r>
            <a:r>
              <a:rPr lang="cs-CZ" sz="2800" baseline="-25000" dirty="0" smtClean="0"/>
              <a:t>G</a:t>
            </a:r>
            <a:r>
              <a:rPr lang="cs-CZ" sz="2800" dirty="0" smtClean="0"/>
              <a:t> &lt; </a:t>
            </a:r>
            <a:r>
              <a:rPr lang="cs-CZ" sz="2800" dirty="0" err="1" smtClean="0"/>
              <a:t>F</a:t>
            </a:r>
            <a:r>
              <a:rPr lang="cs-CZ" sz="2800" baseline="-25000" dirty="0" err="1" smtClean="0"/>
              <a:t>vz</a:t>
            </a:r>
            <a:r>
              <a:rPr lang="cs-CZ" sz="2800" dirty="0" smtClean="0"/>
              <a:t> 	     F</a:t>
            </a:r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r>
              <a:rPr lang="cs-CZ" sz="2800" dirty="0" smtClean="0"/>
              <a:t>Nadlehčována jsou i všechna tělesa ve vzduchu.</a:t>
            </a:r>
          </a:p>
          <a:p>
            <a:pPr marL="514350" indent="-514350">
              <a:buNone/>
            </a:pPr>
            <a:r>
              <a:rPr lang="cs-CZ" sz="2800" dirty="0" smtClean="0"/>
              <a:t>Hustota vzduchu = 1,3 kg.m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 	malá </a:t>
            </a:r>
            <a:r>
              <a:rPr lang="cs-CZ" sz="2800" dirty="0" err="1" smtClean="0"/>
              <a:t>F</a:t>
            </a:r>
            <a:r>
              <a:rPr lang="cs-CZ" sz="2800" baseline="-25000" dirty="0" err="1" smtClean="0"/>
              <a:t>vz</a:t>
            </a:r>
            <a:r>
              <a:rPr lang="cs-CZ" sz="2800" dirty="0" smtClean="0"/>
              <a:t> </a:t>
            </a:r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endParaRPr lang="cs-CZ" sz="2400" dirty="0" smtClean="0"/>
          </a:p>
          <a:p>
            <a:pPr marL="514350" indent="-514350">
              <a:buNone/>
            </a:pPr>
            <a:r>
              <a:rPr lang="cs-CZ" sz="2400" dirty="0" smtClean="0"/>
              <a:t>	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928662" y="2285992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928662" y="2857496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2071670" y="3357562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500562" y="3357562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5786446" y="3214686"/>
            <a:ext cx="214314" cy="571504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5072066" y="6429396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6803" name="Picture 3" descr="C:\Documents and Settings\Slečna Hlaváčková\Plocha\Obrázka fyz\10_obraz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786190"/>
            <a:ext cx="1071570" cy="132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Urči velikost vztlakové síly, která působí na krychli </a:t>
            </a:r>
          </a:p>
          <a:p>
            <a:pPr>
              <a:buNone/>
            </a:pPr>
            <a:r>
              <a:rPr lang="cs-CZ" sz="2800" dirty="0" smtClean="0"/>
              <a:t>o hraně 10 cm ponořenou a) ve vodě, b) v oleji o </a:t>
            </a:r>
          </a:p>
          <a:p>
            <a:pPr>
              <a:buNone/>
            </a:pPr>
            <a:r>
              <a:rPr lang="cs-CZ" sz="2800" dirty="0" smtClean="0"/>
              <a:t>hustotě 900 kg.m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, c) v glycerinu o hustotě </a:t>
            </a:r>
          </a:p>
          <a:p>
            <a:pPr>
              <a:buNone/>
            </a:pPr>
            <a:r>
              <a:rPr lang="cs-CZ" sz="2800" dirty="0" smtClean="0"/>
              <a:t>1200 kg.m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/>
              <a:t>a) 10 N, b) 9 N, c) 12 N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714480" y="5857892"/>
            <a:ext cx="3857652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Vlastnosti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Tekutiny</a:t>
            </a:r>
            <a:r>
              <a:rPr lang="cs-CZ" sz="2800" dirty="0" smtClean="0"/>
              <a:t> = kapaliny + plyny</a:t>
            </a:r>
          </a:p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Ideální kapalina </a:t>
            </a:r>
            <a:r>
              <a:rPr lang="cs-CZ" sz="2800" dirty="0" smtClean="0"/>
              <a:t>- dokonale tekutá</a:t>
            </a:r>
          </a:p>
          <a:p>
            <a:pPr>
              <a:buNone/>
            </a:pPr>
            <a:r>
              <a:rPr lang="cs-CZ" sz="2800" dirty="0" smtClean="0"/>
              <a:t>			        - bez vnitřního tření</a:t>
            </a:r>
          </a:p>
          <a:p>
            <a:pPr>
              <a:buNone/>
            </a:pPr>
            <a:r>
              <a:rPr lang="cs-CZ" sz="2800" dirty="0" smtClean="0"/>
              <a:t>			        - zcela nestlačitelná</a:t>
            </a:r>
          </a:p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Ideální plyn </a:t>
            </a:r>
            <a:r>
              <a:rPr lang="cs-CZ" sz="2800" dirty="0" smtClean="0"/>
              <a:t>- dokonale tekutý</a:t>
            </a:r>
          </a:p>
          <a:p>
            <a:pPr>
              <a:buNone/>
            </a:pPr>
            <a:r>
              <a:rPr lang="cs-CZ" sz="2800" dirty="0" smtClean="0"/>
              <a:t>			 - bez vnitřního tření</a:t>
            </a:r>
          </a:p>
          <a:p>
            <a:pPr>
              <a:buNone/>
            </a:pPr>
            <a:r>
              <a:rPr lang="cs-CZ" sz="2800" dirty="0" smtClean="0"/>
              <a:t>			 - dokonale stlačitelný</a:t>
            </a:r>
          </a:p>
          <a:p>
            <a:pPr>
              <a:buNone/>
            </a:pP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FF0000"/>
                </a:solidFill>
              </a:rPr>
              <a:t>proudění</a:t>
            </a:r>
            <a:r>
              <a:rPr lang="cs-CZ" sz="2800" dirty="0" smtClean="0"/>
              <a:t> = pohyb tekutin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FF0000"/>
                </a:solidFill>
              </a:rPr>
              <a:t>proudnice</a:t>
            </a:r>
            <a:r>
              <a:rPr lang="cs-CZ" sz="2800" dirty="0" smtClean="0"/>
              <a:t> = trajektorie jednotlivých částic proudící kapaliny nebo plynu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FF0000"/>
                </a:solidFill>
              </a:rPr>
              <a:t>rychlost částic </a:t>
            </a:r>
            <a:r>
              <a:rPr lang="cs-CZ" sz="2800" dirty="0" smtClean="0"/>
              <a:t>má směr tečny k proudnici</a:t>
            </a:r>
          </a:p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Laminární proudění </a:t>
            </a:r>
            <a:r>
              <a:rPr lang="cs-CZ" sz="2800" dirty="0" smtClean="0"/>
              <a:t>- proudnice souběžné</a:t>
            </a:r>
          </a:p>
          <a:p>
            <a:pPr>
              <a:buNone/>
            </a:pPr>
            <a:r>
              <a:rPr lang="cs-CZ" sz="2800" dirty="0" smtClean="0"/>
              <a:t>                                - při malých rychlostech</a:t>
            </a:r>
          </a:p>
          <a:p>
            <a:pPr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pic>
        <p:nvPicPr>
          <p:cNvPr id="69634" name="Picture 2" descr="C:\Documents and Settings\Slečna Hlaváčková\Plocha\Obrázka fyz\fil_1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68576"/>
            <a:ext cx="3071834" cy="155127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Picture 4" descr="sejmout00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750330"/>
            <a:ext cx="3786214" cy="158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Turbulentní proudění </a:t>
            </a:r>
          </a:p>
          <a:p>
            <a:pPr>
              <a:buFontTx/>
              <a:buChar char="-"/>
            </a:pPr>
            <a:r>
              <a:rPr lang="cs-CZ" sz="2800" dirty="0" smtClean="0"/>
              <a:t>proudnice zvlněné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smtClean="0"/>
              <a:t>(víry = turbulence)</a:t>
            </a:r>
          </a:p>
          <a:p>
            <a:pPr>
              <a:buFontTx/>
              <a:buChar char="-"/>
            </a:pPr>
            <a:r>
              <a:rPr lang="cs-CZ" sz="2800" dirty="0" smtClean="0"/>
              <a:t>při větších rychlostech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70658" name="Picture 2" descr="C:\Documents and Settings\Slečna Hlaváčková\Plocha\Obrázka fyz\image02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876"/>
            <a:ext cx="2205687" cy="1133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00B0F0"/>
                </a:solidFill>
              </a:rPr>
              <a:t>Proudění laminární</a:t>
            </a:r>
          </a:p>
          <a:p>
            <a:pPr>
              <a:buNone/>
            </a:pPr>
            <a:r>
              <a:rPr lang="cs-CZ" sz="2800" dirty="0" smtClean="0"/>
              <a:t>Nejjednodušším případem je ustálené proudění </a:t>
            </a:r>
          </a:p>
          <a:p>
            <a:pPr>
              <a:buNone/>
            </a:pPr>
            <a:r>
              <a:rPr lang="cs-CZ" sz="2800" dirty="0" smtClean="0"/>
              <a:t>ideální kapaliny:</a:t>
            </a:r>
          </a:p>
          <a:p>
            <a:pPr>
              <a:buNone/>
            </a:pPr>
            <a:r>
              <a:rPr lang="cs-CZ" sz="2800" dirty="0" smtClean="0"/>
              <a:t> 		stálá rychlost a stálý tlak</a:t>
            </a:r>
          </a:p>
          <a:p>
            <a:pPr>
              <a:buNone/>
            </a:pPr>
            <a:r>
              <a:rPr lang="cs-CZ" sz="2800" dirty="0" smtClean="0"/>
              <a:t>		každým průřezem potrubí protéká za stejnou 	dobu stejný objem kapaliny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objemový průtok </a:t>
            </a:r>
            <a:r>
              <a:rPr lang="cs-CZ" sz="2800" dirty="0" err="1" smtClean="0">
                <a:solidFill>
                  <a:srgbClr val="FF0000"/>
                </a:solidFill>
              </a:rPr>
              <a:t>q</a:t>
            </a:r>
            <a:r>
              <a:rPr lang="cs-CZ" sz="2800" baseline="-25000" dirty="0" err="1" smtClean="0">
                <a:solidFill>
                  <a:srgbClr val="FF0000"/>
                </a:solidFill>
              </a:rPr>
              <a:t>V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= objem kapaliny, který </a:t>
            </a:r>
          </a:p>
          <a:p>
            <a:pPr>
              <a:buNone/>
            </a:pPr>
            <a:r>
              <a:rPr lang="cs-CZ" sz="2800" dirty="0" smtClean="0"/>
              <a:t>proteče daným průřezem trubice za jednotku času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428596" y="3857628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28596" y="3357562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			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jednotka: m</a:t>
            </a:r>
            <a:r>
              <a:rPr lang="cs-CZ" sz="2800" baseline="30000" dirty="0" smtClean="0"/>
              <a:t>3</a:t>
            </a:r>
            <a:r>
              <a:rPr lang="cs-CZ" sz="2800" dirty="0" smtClean="0"/>
              <a:t>.s</a:t>
            </a:r>
            <a:r>
              <a:rPr lang="cs-CZ" sz="2800" baseline="30000" dirty="0" smtClean="0"/>
              <a:t>-1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ideální kapalina </a:t>
            </a:r>
            <a:r>
              <a:rPr lang="cs-CZ" sz="2800" dirty="0" smtClean="0"/>
              <a:t>– zcela nestlačitelná	      nikde </a:t>
            </a:r>
          </a:p>
          <a:p>
            <a:pPr>
              <a:buNone/>
            </a:pPr>
            <a:r>
              <a:rPr lang="cs-CZ" sz="2800" dirty="0" smtClean="0"/>
              <a:t>se nehromadí	       objemový průtok je v každém </a:t>
            </a:r>
          </a:p>
          <a:p>
            <a:pPr>
              <a:buNone/>
            </a:pPr>
            <a:r>
              <a:rPr lang="cs-CZ" sz="2800" dirty="0" smtClean="0"/>
              <a:t>průřezu trubice stejný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00034" y="1928802"/>
          <a:ext cx="1411287" cy="571500"/>
        </p:xfrm>
        <a:graphic>
          <a:graphicData uri="http://schemas.openxmlformats.org/presentationml/2006/ole">
            <p:oleObj spid="_x0000_s71682" name="Rovnice" r:id="rId3" imgW="545760" imgH="228600" progId="Equation.3">
              <p:embed/>
            </p:oleObj>
          </a:graphicData>
        </a:graphic>
      </p:graphicFrame>
      <p:sp>
        <p:nvSpPr>
          <p:cNvPr id="7" name="Šipka doprava 6"/>
          <p:cNvSpPr/>
          <p:nvPr/>
        </p:nvSpPr>
        <p:spPr>
          <a:xfrm>
            <a:off x="6286512" y="328612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2714612" y="378619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684" name="Picture 4" descr="C:\Documents and Settings\Slečna Hlaváčková\Plocha\Obrázka fyz\kontinui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265988"/>
            <a:ext cx="2579629" cy="2520598"/>
          </a:xfrm>
          <a:prstGeom prst="rect">
            <a:avLst/>
          </a:prstGeom>
          <a:noFill/>
        </p:spPr>
      </p:pic>
      <p:pic>
        <p:nvPicPr>
          <p:cNvPr id="10" name="Picture 4" descr="sejmout0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714488"/>
            <a:ext cx="2589213" cy="1624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Energie: </a:t>
            </a:r>
          </a:p>
          <a:p>
            <a:pPr>
              <a:buNone/>
            </a:pPr>
            <a:r>
              <a:rPr lang="cs-CZ" sz="2800" dirty="0" smtClean="0"/>
              <a:t>Součet kinetické a tlakové potenciální energie </a:t>
            </a:r>
          </a:p>
          <a:p>
            <a:pPr>
              <a:buNone/>
            </a:pPr>
            <a:r>
              <a:rPr lang="cs-CZ" sz="2800" dirty="0" smtClean="0"/>
              <a:t>kapaliny o jednotkové objemu je ve všech místech </a:t>
            </a:r>
          </a:p>
          <a:p>
            <a:pPr>
              <a:buNone/>
            </a:pPr>
            <a:r>
              <a:rPr lang="cs-CZ" sz="2800" dirty="0" smtClean="0"/>
              <a:t>trubice stejný.</a:t>
            </a:r>
          </a:p>
          <a:p>
            <a:pPr>
              <a:buNone/>
            </a:pPr>
            <a:r>
              <a:rPr lang="cs-CZ" sz="2800" dirty="0" err="1" smtClean="0"/>
              <a:t>Bernoulliova</a:t>
            </a:r>
            <a:r>
              <a:rPr lang="cs-CZ" sz="2800" dirty="0" smtClean="0"/>
              <a:t> rovnice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 užším průřezu má kapalina větší </a:t>
            </a:r>
          </a:p>
          <a:p>
            <a:pPr>
              <a:buNone/>
            </a:pPr>
            <a:r>
              <a:rPr lang="cs-CZ" sz="2800" dirty="0" smtClean="0"/>
              <a:t>rychlost, ale menší tlak než v širším </a:t>
            </a:r>
          </a:p>
          <a:p>
            <a:pPr>
              <a:buNone/>
            </a:pPr>
            <a:r>
              <a:rPr lang="cs-CZ" sz="2800" dirty="0" smtClean="0"/>
              <a:t>průřezu.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714744" y="3429000"/>
          <a:ext cx="3052762" cy="984250"/>
        </p:xfrm>
        <a:graphic>
          <a:graphicData uri="http://schemas.openxmlformats.org/presentationml/2006/ole">
            <p:oleObj spid="_x0000_s72706" name="Rovnice" r:id="rId3" imgW="1180800" imgH="393480" progId="Equation.3">
              <p:embed/>
            </p:oleObj>
          </a:graphicData>
        </a:graphic>
      </p:graphicFrame>
      <p:pic>
        <p:nvPicPr>
          <p:cNvPr id="7" name="Picture 4" descr="sejmout0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00570"/>
            <a:ext cx="2786082" cy="18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Vodorovnou trubicí s průřezem o obsahu 40 cm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 </a:t>
            </a:r>
          </a:p>
          <a:p>
            <a:pPr>
              <a:buNone/>
            </a:pPr>
            <a:r>
              <a:rPr lang="cs-CZ" sz="2800" dirty="0" smtClean="0"/>
              <a:t>proudí voda rychlostí 2 m.s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 při tlaku 200 </a:t>
            </a:r>
            <a:r>
              <a:rPr lang="cs-CZ" sz="2800" dirty="0" err="1" smtClean="0"/>
              <a:t>kPa</a:t>
            </a:r>
            <a:r>
              <a:rPr lang="cs-CZ" sz="2800" dirty="0" smtClean="0"/>
              <a:t>. </a:t>
            </a:r>
          </a:p>
          <a:p>
            <a:pPr>
              <a:buNone/>
            </a:pPr>
            <a:r>
              <a:rPr lang="cs-CZ" sz="2800" dirty="0" smtClean="0"/>
              <a:t>Urči rychlost a tlak v průřezu o obsahu 8 cm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/>
              <a:t>10 m.s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 , 152 </a:t>
            </a:r>
            <a:r>
              <a:rPr lang="cs-CZ" sz="2800" dirty="0" err="1" smtClean="0"/>
              <a:t>kPa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714480" y="5857892"/>
            <a:ext cx="3071834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Podtlak:</a:t>
            </a:r>
          </a:p>
          <a:p>
            <a:pPr>
              <a:buNone/>
            </a:pPr>
            <a:r>
              <a:rPr lang="cs-CZ" sz="2800" dirty="0" smtClean="0"/>
              <a:t>Vzniká při zúžení trubice, kdy tlak kapaliny je </a:t>
            </a:r>
          </a:p>
          <a:p>
            <a:pPr>
              <a:buNone/>
            </a:pPr>
            <a:r>
              <a:rPr lang="cs-CZ" sz="2800" dirty="0" smtClean="0"/>
              <a:t>menší než tlak atmosférický.</a:t>
            </a:r>
          </a:p>
          <a:p>
            <a:r>
              <a:rPr lang="cs-CZ" sz="2800" dirty="0" smtClean="0"/>
              <a:t>rozprašovače</a:t>
            </a:r>
          </a:p>
          <a:p>
            <a:r>
              <a:rPr lang="cs-CZ" sz="2800" dirty="0" smtClean="0"/>
              <a:t>stříkací pistole</a:t>
            </a:r>
          </a:p>
          <a:p>
            <a:r>
              <a:rPr lang="cs-CZ" sz="2800" dirty="0" smtClean="0"/>
              <a:t>karburátor u spalovacích motorů</a:t>
            </a:r>
          </a:p>
          <a:p>
            <a:r>
              <a:rPr lang="cs-CZ" sz="2800" dirty="0" smtClean="0"/>
              <a:t>aerodynamické paradoxon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pic>
        <p:nvPicPr>
          <p:cNvPr id="5" name="Picture 5" descr="sejmout0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643314"/>
            <a:ext cx="1683268" cy="309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Rychlost kapaliny vytékající otvorem v nádobě: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482600" y="2324100"/>
          <a:ext cx="1951038" cy="685800"/>
        </p:xfrm>
        <a:graphic>
          <a:graphicData uri="http://schemas.openxmlformats.org/presentationml/2006/ole">
            <p:oleObj spid="_x0000_s73730" name="Rovnice" r:id="rId3" imgW="698400" imgH="253800" progId="Equation.3">
              <p:embed/>
            </p:oleObj>
          </a:graphicData>
        </a:graphic>
      </p:graphicFrame>
      <p:pic>
        <p:nvPicPr>
          <p:cNvPr id="6" name="Picture 5" descr="sejmout010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86124"/>
            <a:ext cx="4427537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29222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Obtékání těles reálnou tekutinou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u reálných tekutin vznikají v důsledku vnitřního tření odporové síly směřující proti pohybu tělesa vzhledem k tekutině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u kapalin		</a:t>
            </a:r>
            <a:r>
              <a:rPr lang="cs-CZ" sz="2800" dirty="0" smtClean="0">
                <a:solidFill>
                  <a:srgbClr val="FF0000"/>
                </a:solidFill>
              </a:rPr>
              <a:t>hydrodynamická</a:t>
            </a:r>
            <a:r>
              <a:rPr lang="cs-CZ" sz="2800" dirty="0" smtClean="0"/>
              <a:t> odporová síla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u plynů	       </a:t>
            </a:r>
            <a:r>
              <a:rPr lang="cs-CZ" sz="2800" dirty="0" smtClean="0">
                <a:solidFill>
                  <a:srgbClr val="FF0000"/>
                </a:solidFill>
              </a:rPr>
              <a:t>aerodynamická</a:t>
            </a:r>
            <a:r>
              <a:rPr lang="cs-CZ" sz="2800" dirty="0" smtClean="0"/>
              <a:t> odporová síla</a:t>
            </a:r>
          </a:p>
          <a:p>
            <a:pPr>
              <a:buNone/>
            </a:pPr>
            <a:r>
              <a:rPr lang="cs-CZ" sz="2800" dirty="0" smtClean="0"/>
              <a:t>Velikost odporové síly závisí na: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rozměrech a tvaru tělesa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hustotě tekutiny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vzájemné rychlosti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2214546" y="3714752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000232" y="4214818"/>
            <a:ext cx="78581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Při malých rychlostech - proudění laminární</a:t>
            </a:r>
          </a:p>
          <a:p>
            <a:pPr>
              <a:buNone/>
            </a:pPr>
            <a:r>
              <a:rPr lang="cs-CZ" sz="2800" dirty="0" smtClean="0"/>
              <a:t>Při větších rychlostech - proudění turbulentní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6" name="Picture 4" descr="sejmout010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837328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 kapalinách vyvolaný vnější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err="1" smtClean="0"/>
              <a:t>Blaise</a:t>
            </a:r>
            <a:r>
              <a:rPr lang="cs-CZ" sz="2800" dirty="0" smtClean="0"/>
              <a:t> Pascal (1623 – 1662)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Francouzský matematik, fyzik a filozof.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v roce 1642 sestrojil první </a:t>
            </a:r>
          </a:p>
          <a:p>
            <a:pPr>
              <a:buNone/>
            </a:pPr>
            <a:r>
              <a:rPr lang="cs-CZ" sz="2800" dirty="0" smtClean="0"/>
              <a:t>	mechanický kalkulátor 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zabýval se šířením tlaku v kapalinách 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základní jednotka tlaku - Pascal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68610" name="Picture 2" descr="C:\Documents and Settings\Slečna Hlaváčková\Plocha\Obrázka fyz\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2252" y="1714488"/>
            <a:ext cx="2518903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Pro velikost aerodynamické odporové síly platí: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el-GR" sz="2800" dirty="0" smtClean="0"/>
              <a:t>ρ</a:t>
            </a:r>
            <a:r>
              <a:rPr lang="cs-CZ" sz="2800" dirty="0" smtClean="0"/>
              <a:t> = hustota vzduchu</a:t>
            </a:r>
          </a:p>
          <a:p>
            <a:pPr>
              <a:buNone/>
            </a:pPr>
            <a:r>
              <a:rPr lang="cs-CZ" sz="2800" dirty="0" smtClean="0"/>
              <a:t>S = obsah průřezu tělesa </a:t>
            </a:r>
          </a:p>
          <a:p>
            <a:pPr>
              <a:buNone/>
            </a:pPr>
            <a:r>
              <a:rPr lang="cs-CZ" sz="2800" dirty="0" smtClean="0"/>
              <a:t>      kolmého ke směru pohybu</a:t>
            </a:r>
          </a:p>
          <a:p>
            <a:pPr>
              <a:buNone/>
            </a:pPr>
            <a:r>
              <a:rPr lang="cs-CZ" sz="2800" dirty="0" smtClean="0"/>
              <a:t>v = rychlost tělesa</a:t>
            </a:r>
          </a:p>
          <a:p>
            <a:pPr>
              <a:buNone/>
            </a:pPr>
            <a:r>
              <a:rPr lang="cs-CZ" sz="2800" dirty="0" smtClean="0"/>
              <a:t>C = součinitel odporu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428596" y="2285992"/>
          <a:ext cx="2625725" cy="1063625"/>
        </p:xfrm>
        <a:graphic>
          <a:graphicData uri="http://schemas.openxmlformats.org/presentationml/2006/ole">
            <p:oleObj spid="_x0000_s75778" name="Rovnice" r:id="rId3" imgW="939600" imgH="393480" progId="Equation.3">
              <p:embed/>
            </p:oleObj>
          </a:graphicData>
        </a:graphic>
      </p:graphicFrame>
      <p:pic>
        <p:nvPicPr>
          <p:cNvPr id="6" name="Picture 2" descr="C:\Documents and Settings\Slečna Hlaváčková\Plocha\Obrázka fyz\soucinitel_odpo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500306"/>
            <a:ext cx="3500462" cy="3694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Aerodynamický tvar - nosné plochy křídel a trupů </a:t>
            </a:r>
          </a:p>
          <a:p>
            <a:pPr>
              <a:buNone/>
            </a:pPr>
            <a:r>
              <a:rPr lang="cs-CZ" sz="2800" dirty="0" smtClean="0"/>
              <a:t>letadel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err="1" smtClean="0"/>
              <a:t>F</a:t>
            </a:r>
            <a:r>
              <a:rPr lang="cs-CZ" sz="2800" baseline="-25000" dirty="0" err="1" smtClean="0"/>
              <a:t>x</a:t>
            </a:r>
            <a:r>
              <a:rPr lang="cs-CZ" sz="2800" dirty="0" smtClean="0"/>
              <a:t> = aerodynamická odporová síla</a:t>
            </a:r>
          </a:p>
          <a:p>
            <a:pPr>
              <a:buNone/>
            </a:pPr>
            <a:r>
              <a:rPr lang="cs-CZ" sz="2800" dirty="0" smtClean="0"/>
              <a:t>F</a:t>
            </a:r>
            <a:r>
              <a:rPr lang="cs-CZ" sz="2800" baseline="-25000" dirty="0" smtClean="0"/>
              <a:t>y</a:t>
            </a:r>
            <a:r>
              <a:rPr lang="cs-CZ" sz="2800" dirty="0" smtClean="0"/>
              <a:t> = aerodynamická vztlaková síla</a:t>
            </a:r>
          </a:p>
          <a:p>
            <a:pPr>
              <a:buNone/>
            </a:pPr>
            <a:r>
              <a:rPr lang="cs-CZ" sz="2800" dirty="0" smtClean="0"/>
              <a:t>F = </a:t>
            </a:r>
            <a:r>
              <a:rPr lang="cs-CZ" sz="2800" dirty="0" err="1" smtClean="0"/>
              <a:t>F</a:t>
            </a:r>
            <a:r>
              <a:rPr lang="cs-CZ" sz="2800" baseline="-25000" dirty="0" err="1" smtClean="0"/>
              <a:t>x</a:t>
            </a:r>
            <a:r>
              <a:rPr lang="cs-CZ" sz="2800" dirty="0" smtClean="0"/>
              <a:t> + F</a:t>
            </a:r>
            <a:r>
              <a:rPr lang="cs-CZ" sz="2800" baseline="-25000" dirty="0" smtClean="0"/>
              <a:t>y</a:t>
            </a:r>
            <a:r>
              <a:rPr lang="cs-CZ" sz="2800" dirty="0" smtClean="0"/>
              <a:t> 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pic>
        <p:nvPicPr>
          <p:cNvPr id="7" name="Picture 4" descr="sejmout0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6000792" cy="2594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Proudění kapalin a plynů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Využití energie proudící tekutiny:</a:t>
            </a:r>
          </a:p>
          <a:p>
            <a:r>
              <a:rPr lang="cs-CZ" sz="2800" dirty="0" smtClean="0"/>
              <a:t>vodní turbíny: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err="1" smtClean="0"/>
              <a:t>Francisova</a:t>
            </a:r>
            <a:r>
              <a:rPr lang="cs-CZ" sz="2800" dirty="0" smtClean="0"/>
              <a:t> turbína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err="1" smtClean="0"/>
              <a:t>Peltonova</a:t>
            </a:r>
            <a:r>
              <a:rPr lang="cs-CZ" sz="2800" dirty="0" smtClean="0"/>
              <a:t> turbína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Kaplanova turbína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větrné elektrárny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pic>
        <p:nvPicPr>
          <p:cNvPr id="86020" name="Picture 4" descr="C:\Documents and Settings\Slečna Hlaváčková\Plocha\Obrázka fyz\Pelton_wheel_turbine_in_Barcel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643050"/>
            <a:ext cx="2100251" cy="264233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929454" y="428625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Peltonova</a:t>
            </a:r>
            <a:r>
              <a:rPr lang="cs-CZ" dirty="0" smtClean="0"/>
              <a:t> turbína</a:t>
            </a:r>
            <a:endParaRPr lang="cs-CZ" dirty="0"/>
          </a:p>
        </p:txBody>
      </p:sp>
      <p:pic>
        <p:nvPicPr>
          <p:cNvPr id="86022" name="Picture 6" descr="C:\Documents and Settings\Slečna Hlaváčková\Plocha\Obrázka fyz\ka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1968496" cy="1476372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4500562" y="371475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Kaplanova turbína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43504" y="648866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Francisovaova</a:t>
            </a:r>
            <a:r>
              <a:rPr lang="cs-CZ" dirty="0" smtClean="0"/>
              <a:t> turbína</a:t>
            </a:r>
            <a:endParaRPr lang="cs-CZ" dirty="0"/>
          </a:p>
        </p:txBody>
      </p:sp>
      <p:pic>
        <p:nvPicPr>
          <p:cNvPr id="86025" name="Picture 9" descr="C:\Documents and Settings\Slečna Hlaváčková\Plocha\Obrázka fyz\SB107-flaufr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143380"/>
            <a:ext cx="1828800" cy="2316163"/>
          </a:xfrm>
          <a:prstGeom prst="rect">
            <a:avLst/>
          </a:prstGeom>
          <a:noFill/>
        </p:spPr>
      </p:pic>
      <p:pic>
        <p:nvPicPr>
          <p:cNvPr id="86026" name="Picture 10" descr="C:\Documents and Settings\Slečna Hlaváčková\Plocha\Obrázka fyz\57_0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500570"/>
            <a:ext cx="1660923" cy="2214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Použitá literatura a www stránky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85750" y="1714500"/>
            <a:ext cx="8229600" cy="5000648"/>
          </a:xfrm>
        </p:spPr>
        <p:txBody>
          <a:bodyPr/>
          <a:lstStyle/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100" b="1" dirty="0" smtClean="0"/>
              <a:t>Fyzika pro gymnázia - Mechanika</a:t>
            </a:r>
          </a:p>
          <a:p>
            <a:pPr>
              <a:buFont typeface="Arial" pitchFamily="34" charset="0"/>
              <a:buChar char="•"/>
            </a:pPr>
            <a:r>
              <a:rPr lang="cs-CZ" sz="2100" dirty="0" smtClean="0"/>
              <a:t>RNDr. Milan Bednařík,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r>
              <a:rPr lang="cs-CZ" sz="2100" dirty="0" smtClean="0"/>
              <a:t>doc. RNDr. Miroslava Široká,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smtClean="0"/>
              <a:t>Fyzika v příkladech a testových otázkách</a:t>
            </a:r>
          </a:p>
          <a:p>
            <a:r>
              <a:rPr lang="cs-CZ" sz="2100" dirty="0" smtClean="0"/>
              <a:t>Roman </a:t>
            </a:r>
            <a:r>
              <a:rPr lang="cs-CZ" sz="2100" dirty="0" err="1" smtClean="0"/>
              <a:t>Kubínek</a:t>
            </a:r>
            <a:r>
              <a:rPr lang="cs-CZ" sz="2100" dirty="0" smtClean="0"/>
              <a:t>, Hana Kolářová</a:t>
            </a:r>
          </a:p>
          <a:p>
            <a:pPr>
              <a:buNone/>
            </a:pPr>
            <a:r>
              <a:rPr lang="cs-CZ" sz="2100" b="1" dirty="0" smtClean="0"/>
              <a:t>Fyzika pro střední </a:t>
            </a:r>
            <a:r>
              <a:rPr lang="cs-CZ" sz="2100" b="1" dirty="0" err="1" smtClean="0"/>
              <a:t>skoly</a:t>
            </a:r>
            <a:endParaRPr lang="cs-CZ" sz="2100" b="1" dirty="0" smtClean="0"/>
          </a:p>
          <a:p>
            <a:r>
              <a:rPr lang="cs-CZ" sz="2100" dirty="0" smtClean="0"/>
              <a:t>doc. RNDr. Oldřich Lepil,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r>
              <a:rPr lang="cs-CZ" sz="2100" dirty="0" smtClean="0"/>
              <a:t>RNDr. Milan Bednařík,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err="1" smtClean="0"/>
              <a:t>Fyzweb.cz</a:t>
            </a:r>
            <a:endParaRPr lang="cs-CZ" sz="2100" b="1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" name="Picture 2" descr="E:\projekt!!!!\logoProjektu%20%C5%99%C3%ADjen[1]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248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 kapalinách vyvolaný vnější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Pascalův zákon:</a:t>
            </a:r>
          </a:p>
          <a:p>
            <a:pPr>
              <a:buNone/>
            </a:pPr>
            <a:r>
              <a:rPr lang="cs-CZ" sz="2800" dirty="0" smtClean="0"/>
              <a:t>Tlak vyvolaný vnější tlakovou silou, která působí </a:t>
            </a:r>
          </a:p>
          <a:p>
            <a:pPr>
              <a:buNone/>
            </a:pPr>
            <a:r>
              <a:rPr lang="cs-CZ" sz="2800" dirty="0" smtClean="0"/>
              <a:t>na kapalné těleso v uzavřené nádobě, je ve všech </a:t>
            </a:r>
          </a:p>
          <a:p>
            <a:pPr>
              <a:buNone/>
            </a:pPr>
            <a:r>
              <a:rPr lang="cs-CZ" sz="2800" dirty="0" smtClean="0"/>
              <a:t>místech kapaliny stejný.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F = velikost tlakové síly působící kolmo na   </a:t>
            </a:r>
          </a:p>
          <a:p>
            <a:pPr>
              <a:buNone/>
            </a:pPr>
            <a:r>
              <a:rPr lang="cs-CZ" sz="2800" dirty="0" smtClean="0"/>
              <a:t>	   rovinnou plochu kapaliny</a:t>
            </a:r>
          </a:p>
          <a:p>
            <a:pPr>
              <a:buNone/>
            </a:pPr>
            <a:r>
              <a:rPr lang="cs-CZ" sz="2800" dirty="0" smtClean="0"/>
              <a:t>S = obsah této plochy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714348" y="3857628"/>
          <a:ext cx="1496114" cy="1285884"/>
        </p:xfrm>
        <a:graphic>
          <a:graphicData uri="http://schemas.openxmlformats.org/presentationml/2006/ole">
            <p:oleObj spid="_x0000_s37890" name="Rovnice" r:id="rId3" imgW="444240" imgH="393480" progId="Equation.3">
              <p:embed/>
            </p:oleObj>
          </a:graphicData>
        </a:graphic>
      </p:graphicFrame>
      <p:pic>
        <p:nvPicPr>
          <p:cNvPr id="37891" name="Picture 3" descr="C:\Documents and Settings\Slečna Hlaváčková\Plocha\Obrázka fyz\Bez názvu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86124"/>
            <a:ext cx="4143404" cy="2032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 kapalinách vyvolaný vnější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Jednotkou tlaku je pascal </a:t>
            </a:r>
            <a:r>
              <a:rPr lang="cs-CZ" sz="2800" dirty="0" err="1" smtClean="0">
                <a:solidFill>
                  <a:srgbClr val="FF0000"/>
                </a:solidFill>
              </a:rPr>
              <a:t>Pa</a:t>
            </a:r>
            <a:endParaRPr lang="cs-CZ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800" dirty="0" smtClean="0"/>
              <a:t>1 </a:t>
            </a:r>
            <a:r>
              <a:rPr lang="cs-CZ" sz="2800" dirty="0" err="1" smtClean="0"/>
              <a:t>Pa</a:t>
            </a:r>
            <a:r>
              <a:rPr lang="cs-CZ" sz="2800" dirty="0" smtClean="0"/>
              <a:t> = 1 </a:t>
            </a:r>
            <a:r>
              <a:rPr lang="cs-CZ" sz="2800" dirty="0" err="1" smtClean="0"/>
              <a:t>N.m</a:t>
            </a:r>
            <a:r>
              <a:rPr lang="cs-CZ" sz="2800" baseline="30000" dirty="0" smtClean="0"/>
              <a:t>-2</a:t>
            </a:r>
          </a:p>
          <a:p>
            <a:pPr>
              <a:buNone/>
            </a:pPr>
            <a:r>
              <a:rPr lang="cs-CZ" sz="2800" dirty="0" smtClean="0"/>
              <a:t>1 </a:t>
            </a:r>
            <a:r>
              <a:rPr lang="cs-CZ" sz="2800" dirty="0" err="1" smtClean="0"/>
              <a:t>Pa</a:t>
            </a:r>
            <a:r>
              <a:rPr lang="cs-CZ" sz="2800" dirty="0" smtClean="0"/>
              <a:t> je tlak, který vyvolá síla 1 N rovnoměrně </a:t>
            </a:r>
          </a:p>
          <a:p>
            <a:pPr>
              <a:buNone/>
            </a:pPr>
            <a:r>
              <a:rPr lang="cs-CZ" sz="2800" dirty="0" smtClean="0"/>
              <a:t>rozložená na ploše o obsahu 1m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 a působící </a:t>
            </a:r>
          </a:p>
          <a:p>
            <a:pPr>
              <a:buNone/>
            </a:pPr>
            <a:r>
              <a:rPr lang="cs-CZ" sz="2800" dirty="0" smtClean="0"/>
              <a:t>kolmo na tuto plochu.</a:t>
            </a:r>
          </a:p>
          <a:p>
            <a:pPr>
              <a:buNone/>
            </a:pPr>
            <a:r>
              <a:rPr lang="cs-CZ" sz="2800" dirty="0" smtClean="0"/>
              <a:t>V praxi používané jednotky: </a:t>
            </a:r>
            <a:r>
              <a:rPr lang="cs-CZ" sz="2800" dirty="0" err="1" smtClean="0"/>
              <a:t>kPa</a:t>
            </a:r>
            <a:r>
              <a:rPr lang="cs-CZ" sz="2800" dirty="0" smtClean="0"/>
              <a:t>, </a:t>
            </a:r>
            <a:r>
              <a:rPr lang="cs-CZ" sz="2800" dirty="0" err="1" smtClean="0"/>
              <a:t>MPa</a:t>
            </a:r>
            <a:r>
              <a:rPr lang="cs-CZ" sz="2800" dirty="0" smtClean="0"/>
              <a:t>, </a:t>
            </a:r>
            <a:r>
              <a:rPr lang="cs-CZ" sz="2800" dirty="0" err="1" smtClean="0"/>
              <a:t>hPa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Tlak měříme manometry.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5" name="Picture 3" descr="C:\Documents and Settings\Slečna Hlaváčková\Plocha\Obrázka fyz\manometr-powietr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714884"/>
            <a:ext cx="2071702" cy="1953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 kapalinách vyvolaný vnější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Pascalův zákon platí i pro plyny:</a:t>
            </a:r>
          </a:p>
          <a:p>
            <a:r>
              <a:rPr lang="cs-CZ" sz="2800" dirty="0" smtClean="0"/>
              <a:t>pneumatika jízdního kola</a:t>
            </a:r>
          </a:p>
          <a:p>
            <a:r>
              <a:rPr lang="cs-CZ" sz="2800" dirty="0" smtClean="0"/>
              <a:t>hydraulická a pneumatická zařízení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38914" name="Picture 2" descr="C:\Documents and Settings\Slečna Hlaváčková\Plocha\Obrázka fyz\hydraulik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3786214" cy="311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Písty hydraulického lisu mají obsah průřezů 5 cm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 </a:t>
            </a:r>
          </a:p>
          <a:p>
            <a:pPr>
              <a:buNone/>
            </a:pPr>
            <a:r>
              <a:rPr lang="cs-CZ" sz="2800" dirty="0" smtClean="0"/>
              <a:t>a 400 cm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 Na užší píst působíme silou 500 N. </a:t>
            </a:r>
          </a:p>
          <a:p>
            <a:pPr>
              <a:buNone/>
            </a:pPr>
            <a:r>
              <a:rPr lang="cs-CZ" sz="2800" dirty="0" smtClean="0"/>
              <a:t>Jaký tlak tato síla v kapalině vyvolá? Jak velkou </a:t>
            </a:r>
          </a:p>
          <a:p>
            <a:pPr>
              <a:buNone/>
            </a:pPr>
            <a:r>
              <a:rPr lang="cs-CZ" sz="2800" dirty="0" smtClean="0"/>
              <a:t>tlakovou silou působí kapalina na širší píst?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/>
              <a:t>1 </a:t>
            </a:r>
            <a:r>
              <a:rPr lang="cs-CZ" sz="2800" dirty="0" err="1" smtClean="0"/>
              <a:t>MPa</a:t>
            </a:r>
            <a:r>
              <a:rPr lang="cs-CZ" sz="2800" dirty="0" smtClean="0"/>
              <a:t>, 40 </a:t>
            </a:r>
            <a:r>
              <a:rPr lang="cs-CZ" sz="2800" dirty="0" err="1" smtClean="0"/>
              <a:t>kN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714480" y="5857892"/>
            <a:ext cx="2357454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 kapalinách vyvolaný tíhovou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Na všechny částice kapalného tělesa v tíhovém </a:t>
            </a:r>
          </a:p>
          <a:p>
            <a:pPr>
              <a:buNone/>
            </a:pPr>
            <a:r>
              <a:rPr lang="cs-CZ" sz="2800" dirty="0" smtClean="0"/>
              <a:t>poli Země působí tíhová síla. Jejím výsledkem </a:t>
            </a:r>
          </a:p>
          <a:p>
            <a:pPr>
              <a:buNone/>
            </a:pPr>
            <a:r>
              <a:rPr lang="cs-CZ" sz="2800" dirty="0" smtClean="0"/>
              <a:t>je </a:t>
            </a:r>
            <a:r>
              <a:rPr lang="cs-CZ" sz="2800" dirty="0" smtClean="0">
                <a:solidFill>
                  <a:srgbClr val="00B0F0"/>
                </a:solidFill>
              </a:rPr>
              <a:t>hydrostatická tlaková síla </a:t>
            </a:r>
            <a:r>
              <a:rPr lang="cs-CZ" sz="2800" dirty="0" err="1" smtClean="0">
                <a:solidFill>
                  <a:srgbClr val="FF0000"/>
                </a:solidFill>
              </a:rPr>
              <a:t>F</a:t>
            </a:r>
            <a:r>
              <a:rPr lang="cs-CZ" sz="2800" baseline="-25000" dirty="0" err="1" smtClean="0">
                <a:solidFill>
                  <a:srgbClr val="FF0000"/>
                </a:solidFill>
              </a:rPr>
              <a:t>h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err="1" smtClean="0"/>
              <a:t>F</a:t>
            </a:r>
            <a:r>
              <a:rPr lang="cs-CZ" sz="2800" baseline="-25000" dirty="0" err="1" smtClean="0"/>
              <a:t>h</a:t>
            </a:r>
            <a:r>
              <a:rPr lang="cs-CZ" sz="2800" dirty="0" smtClean="0"/>
              <a:t> působí kapalina na dno a na stěny nádoby, na </a:t>
            </a:r>
          </a:p>
          <a:p>
            <a:pPr>
              <a:buNone/>
            </a:pPr>
            <a:r>
              <a:rPr lang="cs-CZ" sz="2800" dirty="0" smtClean="0"/>
              <a:t>pevná tělesa ponořená do kapaliny.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28596" y="4429132"/>
          <a:ext cx="2692400" cy="746125"/>
        </p:xfrm>
        <a:graphic>
          <a:graphicData uri="http://schemas.openxmlformats.org/presentationml/2006/ole">
            <p:oleObj spid="_x0000_s39938" name="Rovnice" r:id="rId3" imgW="799920" imgH="228600" progId="Equation.3">
              <p:embed/>
            </p:oleObj>
          </a:graphicData>
        </a:graphic>
      </p:graphicFrame>
      <p:pic>
        <p:nvPicPr>
          <p:cNvPr id="39940" name="Picture 4" descr="C:\Documents and Settings\Slečna Hlaváčková\Plocha\Obrázka fyz\02_obraz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443634"/>
            <a:ext cx="2286016" cy="2131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Tlak v kapalinách vyvolaný tíhovou silou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Hydrostatické paradoxon: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err="1" smtClean="0"/>
              <a:t>F</a:t>
            </a:r>
            <a:r>
              <a:rPr lang="cs-CZ" sz="2800" baseline="-25000" dirty="0" err="1" smtClean="0"/>
              <a:t>h</a:t>
            </a:r>
            <a:r>
              <a:rPr lang="cs-CZ" sz="2800" dirty="0" smtClean="0"/>
              <a:t> na dno nádob je konstantní (nezávisí na tvaru</a:t>
            </a:r>
          </a:p>
          <a:p>
            <a:pPr>
              <a:buNone/>
            </a:pPr>
            <a:r>
              <a:rPr lang="cs-CZ" sz="2800" dirty="0" smtClean="0"/>
              <a:t>    nádoby)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60417" name="Picture 1" descr="C:\Documents and Settings\Slečna Hlaváčková\Plocha\Obrázka fyz\fil_094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5286412" cy="227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1027</Words>
  <Application>Microsoft Office PowerPoint</Application>
  <PresentationFormat>Předvádění na obrazovce (4:3)</PresentationFormat>
  <Paragraphs>321</Paragraphs>
  <Slides>33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Výchozí návrh</vt:lpstr>
      <vt:lpstr>Rovnice</vt:lpstr>
      <vt:lpstr>  Mechanika tekutin  </vt:lpstr>
      <vt:lpstr>Vlastnosti kapalin a plynů</vt:lpstr>
      <vt:lpstr>Tlak v kapalinách vyvolaný vnější silou</vt:lpstr>
      <vt:lpstr>Tlak v kapalinách vyvolaný vnější silou</vt:lpstr>
      <vt:lpstr>Tlak v kapalinách vyvolaný vnější silou</vt:lpstr>
      <vt:lpstr>Tlak v kapalinách vyvolaný vnější silou</vt:lpstr>
      <vt:lpstr>Příklad:</vt:lpstr>
      <vt:lpstr>Tlak v kapalinách vyvolaný tíhovou silou</vt:lpstr>
      <vt:lpstr>Tlak v kapalinách vyvolaný tíhovou silou</vt:lpstr>
      <vt:lpstr>Tlak v kapalinách vyvolaný tíhovou silou</vt:lpstr>
      <vt:lpstr>Tlak v kapalinách vyvolaný tíhovou silou</vt:lpstr>
      <vt:lpstr>Tlak vzduchu vyvolaný tíhovou silou</vt:lpstr>
      <vt:lpstr>Tlak vzduchu vyvolaný tíhovou silou</vt:lpstr>
      <vt:lpstr>Tlak vzduchu vyvolaný tíhovou silou</vt:lpstr>
      <vt:lpstr>Vztlaková síla v kapalinách a plynech</vt:lpstr>
      <vt:lpstr>Vztlaková síla v kapalinách a plynech</vt:lpstr>
      <vt:lpstr>Vztlaková síla v kapalinách a plynech</vt:lpstr>
      <vt:lpstr>Vztlaková síla v kapalinách a plynech</vt:lpstr>
      <vt:lpstr>Příklad:</vt:lpstr>
      <vt:lpstr>Proudění kapalin a plynů</vt:lpstr>
      <vt:lpstr>Proudění kapalin a plynů</vt:lpstr>
      <vt:lpstr>Proudění kapalin a plynů</vt:lpstr>
      <vt:lpstr>Proudění kapalin a plynů</vt:lpstr>
      <vt:lpstr>Proudění kapalin a plynů</vt:lpstr>
      <vt:lpstr>Příklad:</vt:lpstr>
      <vt:lpstr>Proudění kapalin a plynů</vt:lpstr>
      <vt:lpstr>Proudění kapalin a plynů</vt:lpstr>
      <vt:lpstr>Proudění kapalin a plynů</vt:lpstr>
      <vt:lpstr>Proudění kapalin a plynů</vt:lpstr>
      <vt:lpstr>Proudění kapalin a plynů</vt:lpstr>
      <vt:lpstr>Proudění kapalin a plynů</vt:lpstr>
      <vt:lpstr>Proudění kapalin a plynů</vt:lpstr>
      <vt:lpstr>Použitá literatura a www stránky</vt:lpstr>
    </vt:vector>
  </TitlesOfParts>
  <Company>projekce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Čermák</dc:creator>
  <cp:lastModifiedBy>Slečna Hlaváčková</cp:lastModifiedBy>
  <cp:revision>320</cp:revision>
  <dcterms:created xsi:type="dcterms:W3CDTF">2005-08-09T19:25:46Z</dcterms:created>
  <dcterms:modified xsi:type="dcterms:W3CDTF">2010-06-03T15:37:34Z</dcterms:modified>
</cp:coreProperties>
</file>