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68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91" r:id="rId20"/>
    <p:sldId id="288" r:id="rId21"/>
    <p:sldId id="290" r:id="rId22"/>
    <p:sldId id="293" r:id="rId23"/>
    <p:sldId id="294" r:id="rId24"/>
    <p:sldId id="289" r:id="rId25"/>
    <p:sldId id="292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6" r:id="rId36"/>
    <p:sldId id="304" r:id="rId37"/>
    <p:sldId id="305" r:id="rId38"/>
    <p:sldId id="307" r:id="rId39"/>
    <p:sldId id="308" r:id="rId40"/>
    <p:sldId id="309" r:id="rId41"/>
    <p:sldId id="310" r:id="rId4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  <a:srgbClr val="2FC9FF"/>
    <a:srgbClr val="E2002B"/>
    <a:srgbClr val="00FF00"/>
    <a:srgbClr val="66FF99"/>
    <a:srgbClr val="CCFF99"/>
    <a:srgbClr val="339966"/>
    <a:srgbClr val="33FF33"/>
    <a:srgbClr val="6699FF"/>
    <a:srgbClr val="ADAD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9118" autoAdjust="0"/>
  </p:normalViewPr>
  <p:slideViewPr>
    <p:cSldViewPr>
      <p:cViewPr varScale="1">
        <p:scale>
          <a:sx n="68" d="100"/>
          <a:sy n="68" d="100"/>
        </p:scale>
        <p:origin x="-4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8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marker>
            <c:symbol val="none"/>
          </c:marker>
          <c:xVal>
            <c:numRef>
              <c:f>List1!$A$2:$A$5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25</c:v>
                </c:pt>
              </c:numCache>
            </c:numRef>
          </c:xVal>
          <c:yVal>
            <c:numRef>
              <c:f>List1!$B$2:$B$5</c:f>
              <c:numCache>
                <c:formatCode>General</c:formatCode>
                <c:ptCount val="4"/>
                <c:pt idx="0">
                  <c:v>100</c:v>
                </c:pt>
                <c:pt idx="1">
                  <c:v>125</c:v>
                </c:pt>
                <c:pt idx="2">
                  <c:v>0</c:v>
                </c:pt>
                <c:pt idx="3">
                  <c:v>125</c:v>
                </c:pt>
              </c:numCache>
            </c:numRef>
          </c:yVal>
        </c:ser>
        <c:axId val="74383360"/>
        <c:axId val="78976896"/>
      </c:scatterChart>
      <c:valAx>
        <c:axId val="74383360"/>
        <c:scaling>
          <c:orientation val="minMax"/>
          <c:max val="3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 </a:t>
                </a:r>
                <a:r>
                  <a:rPr lang="cs-CZ">
                    <a:latin typeface="Arial"/>
                    <a:cs typeface="Arial"/>
                  </a:rPr>
                  <a:t>[s]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0.93395266025315915"/>
              <c:y val="0.83683635744477902"/>
            </c:manualLayout>
          </c:layout>
        </c:title>
        <c:numFmt formatCode="General" sourceLinked="1"/>
        <c:majorTickMark val="none"/>
        <c:tickLblPos val="nextTo"/>
        <c:crossAx val="78976896"/>
        <c:crosses val="autoZero"/>
        <c:crossBetween val="midCat"/>
        <c:majorUnit val="5"/>
      </c:valAx>
      <c:valAx>
        <c:axId val="78976896"/>
        <c:scaling>
          <c:orientation val="minMax"/>
          <c:max val="150"/>
          <c:min val="0"/>
        </c:scaling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s </a:t>
                </a:r>
                <a:r>
                  <a:rPr lang="cs-CZ">
                    <a:latin typeface="Arial"/>
                    <a:cs typeface="Arial"/>
                  </a:rPr>
                  <a:t>[m]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2.0833333333333419E-2"/>
              <c:y val="3.2001937257842901E-2"/>
            </c:manualLayout>
          </c:layout>
        </c:title>
        <c:numFmt formatCode="General" sourceLinked="1"/>
        <c:majorTickMark val="none"/>
        <c:tickLblPos val="nextTo"/>
        <c:crossAx val="74383360"/>
        <c:crosses val="autoZero"/>
        <c:crossBetween val="midCat"/>
        <c:majorUnit val="25"/>
      </c:valAx>
    </c:plotArea>
    <c:legend>
      <c:legendPos val="b"/>
      <c:layout/>
    </c:legend>
    <c:plotVisOnly val="1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51.wmf"/><Relationship Id="rId1" Type="http://schemas.openxmlformats.org/officeDocument/2006/relationships/image" Target="../media/image65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0.wmf"/><Relationship Id="rId7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4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40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0.29874</cdr:x>
      <cdr:y>0.14286</cdr:y>
    </cdr:from>
    <cdr:to>
      <cdr:x>0.4949</cdr:x>
      <cdr:y>0.23213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21405219">
          <a:off x="1639019" y="457201"/>
          <a:ext cx="1076191" cy="2857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0.36624</cdr:x>
      <cdr:y>0.41954</cdr:y>
    </cdr:from>
    <cdr:to>
      <cdr:x>0.52768</cdr:x>
      <cdr:y>0.50881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20247865">
          <a:off x="2747142" y="1930881"/>
          <a:ext cx="1210960" cy="41085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15.12.2009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1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4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12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8.bin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71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Kinematika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Základní pojmy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Rovnoměrný přímočarý pohyb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Rovnoměrně zrychlený přímočarý pohyb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Rovnoměrný pohyb po kružnici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Vyjádři rychlosti 5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,10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, 25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v km.h</a:t>
            </a:r>
            <a:r>
              <a:rPr lang="cs-CZ" sz="2800" baseline="30000" dirty="0" smtClean="0"/>
              <a:t>-1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18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, 36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, 90 km.h</a:t>
            </a:r>
            <a:r>
              <a:rPr lang="cs-CZ" sz="2800" baseline="30000" dirty="0" smtClean="0"/>
              <a:t>-1</a:t>
            </a:r>
            <a:endParaRPr lang="cs-CZ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sz="2800" dirty="0" smtClean="0"/>
              <a:t>Vyjádři rychlosti 108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, 60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, 140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v m.s</a:t>
            </a:r>
            <a:r>
              <a:rPr lang="cs-CZ" sz="2800" baseline="30000" dirty="0" smtClean="0"/>
              <a:t>-1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30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, 17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, 39 m.s</a:t>
            </a:r>
            <a:r>
              <a:rPr lang="cs-CZ" sz="2800" baseline="30000" dirty="0" smtClean="0"/>
              <a:t>-1</a:t>
            </a:r>
            <a:endParaRPr lang="cs-CZ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sz="2800" dirty="0" smtClean="0"/>
              <a:t>Nákladní vlak urazil dráhu 25 km mezi dvěma železničními stanicemi za půl hodiny. Vypočti průměrnou rychlost vlaku.</a:t>
            </a:r>
            <a:endParaRPr lang="cs-CZ" sz="2800" b="1" dirty="0" smtClean="0">
              <a:solidFill>
                <a:srgbClr val="FF0066"/>
              </a:solidFill>
            </a:endParaRPr>
          </a:p>
          <a:p>
            <a:pPr marL="514350" indent="-51435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50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= 14 m.s</a:t>
            </a:r>
            <a:r>
              <a:rPr lang="cs-CZ" sz="2800" baseline="30000" dirty="0" smtClean="0"/>
              <a:t>-1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 rot="5400000">
            <a:off x="3125380" y="4232678"/>
            <a:ext cx="464348" cy="328614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hnutý roh 7"/>
          <p:cNvSpPr/>
          <p:nvPr/>
        </p:nvSpPr>
        <p:spPr>
          <a:xfrm rot="5400000">
            <a:off x="3964777" y="35695"/>
            <a:ext cx="428628" cy="4929222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hnutý roh 9"/>
          <p:cNvSpPr/>
          <p:nvPr/>
        </p:nvSpPr>
        <p:spPr>
          <a:xfrm rot="5400000">
            <a:off x="3714744" y="1714488"/>
            <a:ext cx="428628" cy="442915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Automobil urazil za první 3 s pohybu dráhu 15 m,</a:t>
            </a:r>
          </a:p>
          <a:p>
            <a:pPr>
              <a:buNone/>
            </a:pPr>
            <a:r>
              <a:rPr lang="cs-CZ" sz="2800" dirty="0" smtClean="0"/>
              <a:t>za následujících 5 s dráhu 45 m. Vypočti</a:t>
            </a:r>
          </a:p>
          <a:p>
            <a:pPr>
              <a:buNone/>
            </a:pPr>
            <a:r>
              <a:rPr lang="cs-CZ" sz="2800" dirty="0" smtClean="0"/>
              <a:t>průměrnou rychlost automobilu: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v prvních 3 s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v následujících 5 s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v prvních 8 s pohybu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 a) 5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</a:t>
            </a:r>
          </a:p>
          <a:p>
            <a:pPr marL="514350" indent="-514350">
              <a:buNone/>
            </a:pPr>
            <a:r>
              <a:rPr lang="cs-CZ" sz="2800" dirty="0" smtClean="0"/>
              <a:t>		      b) 9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</a:t>
            </a:r>
          </a:p>
          <a:p>
            <a:pPr marL="514350" indent="-514350">
              <a:buNone/>
            </a:pPr>
            <a:r>
              <a:rPr lang="cs-CZ" sz="2800" dirty="0" smtClean="0"/>
              <a:t>		      c) 7,5 m.s</a:t>
            </a:r>
            <a:r>
              <a:rPr lang="cs-CZ" sz="2800" baseline="30000" dirty="0" smtClean="0"/>
              <a:t>-1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4857760"/>
            <a:ext cx="2000264" cy="150019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přímočarý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9"/>
            <a:ext cx="8229600" cy="2071702"/>
          </a:xfrm>
        </p:spPr>
        <p:txBody>
          <a:bodyPr/>
          <a:lstStyle/>
          <a:p>
            <a:pPr marL="533400" indent="-171450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cs-CZ" kern="1200" dirty="0" smtClean="0">
                <a:latin typeface="Arial" charset="0"/>
              </a:rPr>
              <a:t>nejjednodušší rovnoměrný pohyb</a:t>
            </a:r>
          </a:p>
          <a:p>
            <a:pPr marL="533400" indent="-171450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cs-CZ" kern="1200" dirty="0" smtClean="0">
                <a:latin typeface="Arial" charset="0"/>
              </a:rPr>
              <a:t>přímočarý pohyb hmotného bodu s  konstantní velikostí  a směrem rychlosti</a:t>
            </a:r>
          </a:p>
          <a:p>
            <a:pPr marL="533400" indent="-171450" eaLnBrk="1" hangingPunct="1">
              <a:spcBef>
                <a:spcPct val="50000"/>
              </a:spcBef>
              <a:buNone/>
            </a:pPr>
            <a:endParaRPr lang="cs-CZ" kern="1200" dirty="0" smtClean="0">
              <a:latin typeface="Arial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071538" y="3714752"/>
          <a:ext cx="5000660" cy="761123"/>
        </p:xfrm>
        <a:graphic>
          <a:graphicData uri="http://schemas.openxmlformats.org/presentationml/2006/ole">
            <p:oleObj spid="_x0000_s28675" name="Rovnice" r:id="rId3" imgW="12189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86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Dráha rovnoměrného pohybu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ph idx="1"/>
          </p:nvPr>
        </p:nvGraphicFramePr>
        <p:xfrm>
          <a:off x="642910" y="1928802"/>
          <a:ext cx="2790840" cy="1265181"/>
        </p:xfrm>
        <a:graphic>
          <a:graphicData uri="http://schemas.openxmlformats.org/presentationml/2006/ole">
            <p:oleObj spid="_x0000_s29698" name="Rovnice" r:id="rId3" imgW="952200" imgH="43164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28596" y="4500570"/>
          <a:ext cx="3419475" cy="708025"/>
        </p:xfrm>
        <a:graphic>
          <a:graphicData uri="http://schemas.openxmlformats.org/presentationml/2006/ole">
            <p:oleObj spid="_x0000_s29700" name="Rovnice" r:id="rId4" imgW="1002960" imgH="228600" progId="Equation.3">
              <p:embed/>
            </p:oleObj>
          </a:graphicData>
        </a:graphic>
      </p:graphicFrame>
      <p:sp>
        <p:nvSpPr>
          <p:cNvPr id="10" name="Šipka doprava 9"/>
          <p:cNvSpPr/>
          <p:nvPr/>
        </p:nvSpPr>
        <p:spPr>
          <a:xfrm>
            <a:off x="4000496" y="464344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5357818" y="4500570"/>
          <a:ext cx="2808287" cy="925512"/>
        </p:xfrm>
        <a:graphic>
          <a:graphicData uri="http://schemas.openxmlformats.org/presentationml/2006/ole">
            <p:oleObj spid="_x0000_s29701" name="Rovnice" r:id="rId5" imgW="711000" imgH="22860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00034" y="3429000"/>
          <a:ext cx="3203575" cy="657225"/>
        </p:xfrm>
        <a:graphic>
          <a:graphicData uri="http://schemas.openxmlformats.org/presentationml/2006/ole">
            <p:oleObj spid="_x0000_s29699" name="Rovnice" r:id="rId6" imgW="1002960" imgH="228600" progId="Equation.3">
              <p:embed/>
            </p:oleObj>
          </a:graphicData>
        </a:graphic>
      </p:graphicFrame>
      <p:sp>
        <p:nvSpPr>
          <p:cNvPr id="12" name="Šipka doprava 11"/>
          <p:cNvSpPr/>
          <p:nvPr/>
        </p:nvSpPr>
        <p:spPr>
          <a:xfrm>
            <a:off x="4000496" y="3500438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5357818" y="3357562"/>
          <a:ext cx="2160587" cy="736600"/>
        </p:xfrm>
        <a:graphic>
          <a:graphicData uri="http://schemas.openxmlformats.org/presentationml/2006/ole">
            <p:oleObj spid="_x0000_s29702" name="Rovnice" r:id="rId7" imgW="45720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Graf závislosti dráhy na čase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grpSp>
        <p:nvGrpSpPr>
          <p:cNvPr id="42" name="Skupina 41"/>
          <p:cNvGrpSpPr/>
          <p:nvPr/>
        </p:nvGrpSpPr>
        <p:grpSpPr>
          <a:xfrm>
            <a:off x="642910" y="2786058"/>
            <a:ext cx="3786214" cy="3083976"/>
            <a:chOff x="642910" y="2786058"/>
            <a:chExt cx="3786214" cy="3083976"/>
          </a:xfrm>
        </p:grpSpPr>
        <p:cxnSp>
          <p:nvCxnSpPr>
            <p:cNvPr id="8" name="Přímá spojovací čára 7"/>
            <p:cNvCxnSpPr/>
            <p:nvPr/>
          </p:nvCxnSpPr>
          <p:spPr>
            <a:xfrm rot="10800000">
              <a:off x="1246509" y="5476372"/>
              <a:ext cx="3182615" cy="1220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16200000" flipH="1">
              <a:off x="-85225" y="4117793"/>
              <a:ext cx="2690295" cy="26826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/>
            <p:cNvSpPr txBox="1"/>
            <p:nvPr/>
          </p:nvSpPr>
          <p:spPr>
            <a:xfrm>
              <a:off x="3990143" y="5586180"/>
              <a:ext cx="427505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 [s]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42910" y="2786058"/>
              <a:ext cx="526008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s [m]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081891" y="5421467"/>
              <a:ext cx="240348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  <p:cxnSp>
          <p:nvCxnSpPr>
            <p:cNvPr id="24" name="Přímá spojovací čára 23"/>
            <p:cNvCxnSpPr/>
            <p:nvPr/>
          </p:nvCxnSpPr>
          <p:spPr>
            <a:xfrm flipV="1">
              <a:off x="1301382" y="3335102"/>
              <a:ext cx="2743633" cy="214127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 rot="19165734">
              <a:off x="2604488" y="3541793"/>
              <a:ext cx="1015003" cy="283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s = v . t</a:t>
              </a:r>
              <a:endParaRPr lang="cs-CZ" dirty="0"/>
            </a:p>
          </p:txBody>
        </p:sp>
      </p:grpSp>
      <p:grpSp>
        <p:nvGrpSpPr>
          <p:cNvPr id="43" name="Skupina 42"/>
          <p:cNvGrpSpPr/>
          <p:nvPr/>
        </p:nvGrpSpPr>
        <p:grpSpPr>
          <a:xfrm>
            <a:off x="4857752" y="2714620"/>
            <a:ext cx="3786214" cy="3083976"/>
            <a:chOff x="4857752" y="2714620"/>
            <a:chExt cx="3786214" cy="3083976"/>
          </a:xfrm>
        </p:grpSpPr>
        <p:cxnSp>
          <p:nvCxnSpPr>
            <p:cNvPr id="30" name="Přímá spojovací čára 29"/>
            <p:cNvCxnSpPr/>
            <p:nvPr/>
          </p:nvCxnSpPr>
          <p:spPr>
            <a:xfrm rot="10800000">
              <a:off x="5461351" y="5404934"/>
              <a:ext cx="3182615" cy="1220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16200000" flipH="1">
              <a:off x="4129617" y="4046355"/>
              <a:ext cx="2690295" cy="26826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ovéPole 31"/>
            <p:cNvSpPr txBox="1"/>
            <p:nvPr/>
          </p:nvSpPr>
          <p:spPr>
            <a:xfrm>
              <a:off x="8204985" y="5514742"/>
              <a:ext cx="427505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 [s]</a:t>
              </a:r>
              <a:endParaRPr lang="cs-CZ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4857752" y="2714620"/>
              <a:ext cx="526008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s [m]</a:t>
              </a:r>
              <a:endParaRPr lang="cs-CZ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5296733" y="5350029"/>
              <a:ext cx="240348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  <p:cxnSp>
          <p:nvCxnSpPr>
            <p:cNvPr id="35" name="Přímá spojovací čára 34"/>
            <p:cNvCxnSpPr/>
            <p:nvPr/>
          </p:nvCxnSpPr>
          <p:spPr>
            <a:xfrm flipV="1">
              <a:off x="5500694" y="3071810"/>
              <a:ext cx="2286016" cy="185551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ovéPole 35"/>
            <p:cNvSpPr txBox="1"/>
            <p:nvPr/>
          </p:nvSpPr>
          <p:spPr>
            <a:xfrm rot="19240724">
              <a:off x="5850752" y="3434564"/>
              <a:ext cx="17278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s = </a:t>
              </a:r>
              <a:r>
                <a:rPr lang="cs-CZ" i="1" dirty="0" smtClean="0"/>
                <a:t>s</a:t>
              </a:r>
              <a:r>
                <a:rPr lang="cs-CZ" i="1" baseline="-25000" dirty="0" smtClean="0"/>
                <a:t>0 </a:t>
              </a:r>
              <a:r>
                <a:rPr lang="cs-CZ" dirty="0" smtClean="0"/>
                <a:t>+ v . t</a:t>
              </a:r>
              <a:endParaRPr lang="cs-CZ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000628" y="4643446"/>
              <a:ext cx="4732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i="1" dirty="0" smtClean="0"/>
                <a:t>s</a:t>
              </a:r>
              <a:r>
                <a:rPr lang="cs-CZ" sz="2000" i="1" baseline="-25000" dirty="0" smtClean="0"/>
                <a:t>0</a:t>
              </a:r>
              <a:r>
                <a:rPr lang="cs-CZ" sz="2800" i="1" baseline="-25000" dirty="0" smtClean="0"/>
                <a:t> </a:t>
              </a:r>
              <a:endParaRPr lang="cs-CZ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Graf závislosti velikosti rychlosti na čase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grpSp>
        <p:nvGrpSpPr>
          <p:cNvPr id="29" name="Skupina 28"/>
          <p:cNvGrpSpPr/>
          <p:nvPr/>
        </p:nvGrpSpPr>
        <p:grpSpPr>
          <a:xfrm>
            <a:off x="1571604" y="2285992"/>
            <a:ext cx="3929090" cy="3083976"/>
            <a:chOff x="500034" y="2786058"/>
            <a:chExt cx="3929090" cy="3083976"/>
          </a:xfrm>
        </p:grpSpPr>
        <p:cxnSp>
          <p:nvCxnSpPr>
            <p:cNvPr id="18" name="Přímá spojovací čára 17"/>
            <p:cNvCxnSpPr/>
            <p:nvPr/>
          </p:nvCxnSpPr>
          <p:spPr>
            <a:xfrm rot="10800000">
              <a:off x="1246509" y="5476372"/>
              <a:ext cx="3182615" cy="1220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6200000" flipH="1">
              <a:off x="-85225" y="4117793"/>
              <a:ext cx="2690295" cy="26826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/>
            <p:cNvSpPr txBox="1"/>
            <p:nvPr/>
          </p:nvSpPr>
          <p:spPr>
            <a:xfrm>
              <a:off x="3990143" y="5586180"/>
              <a:ext cx="427505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 [s]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00034" y="2786058"/>
              <a:ext cx="8210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cs-CZ" dirty="0" smtClean="0"/>
                <a:t>v </a:t>
              </a:r>
            </a:p>
            <a:p>
              <a:pPr algn="r"/>
              <a:r>
                <a:rPr lang="cs-CZ" dirty="0" smtClean="0"/>
                <a:t>[m.s</a:t>
              </a:r>
              <a:r>
                <a:rPr lang="cs-CZ" baseline="30000" dirty="0" smtClean="0"/>
                <a:t>-1</a:t>
              </a:r>
              <a:r>
                <a:rPr lang="cs-CZ" dirty="0" smtClean="0"/>
                <a:t>]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081891" y="5421467"/>
              <a:ext cx="240348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  <p:cxnSp>
          <p:nvCxnSpPr>
            <p:cNvPr id="23" name="Přímá spojovací čára 22"/>
            <p:cNvCxnSpPr/>
            <p:nvPr/>
          </p:nvCxnSpPr>
          <p:spPr>
            <a:xfrm flipV="1">
              <a:off x="1285852" y="4500570"/>
              <a:ext cx="3071834" cy="2246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2143108" y="4071942"/>
              <a:ext cx="12541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 = </a:t>
              </a:r>
              <a:r>
                <a:rPr lang="cs-CZ" dirty="0" err="1" smtClean="0"/>
                <a:t>konst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14488"/>
            <a:ext cx="8643998" cy="3571900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Chlapec jde ze školy rychlostí 1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V okamžiku,</a:t>
            </a:r>
          </a:p>
          <a:p>
            <a:pPr>
              <a:buNone/>
            </a:pPr>
            <a:r>
              <a:rPr lang="cs-CZ" sz="2800" dirty="0" smtClean="0"/>
              <a:t>kdy je ve vzdálenosti 100 m od školy, vyjede za </a:t>
            </a:r>
          </a:p>
          <a:p>
            <a:pPr>
              <a:buNone/>
            </a:pPr>
            <a:r>
              <a:rPr lang="cs-CZ" sz="2800" dirty="0" smtClean="0"/>
              <a:t>ním spolužák na jízdním kole rychlostí 5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Za</a:t>
            </a:r>
          </a:p>
          <a:p>
            <a:pPr>
              <a:buNone/>
            </a:pPr>
            <a:r>
              <a:rPr lang="cs-CZ" sz="2800" dirty="0" smtClean="0"/>
              <a:t>jakou dobu a v jaké vzdálenosti od školy chlapce</a:t>
            </a:r>
          </a:p>
          <a:p>
            <a:pPr>
              <a:buNone/>
            </a:pPr>
            <a:r>
              <a:rPr lang="cs-CZ" sz="2800" dirty="0" smtClean="0"/>
              <a:t>dohoní? Řeš početně i graficky.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 </a:t>
            </a:r>
            <a:r>
              <a:rPr lang="cs-CZ" sz="2800" kern="120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cs-CZ" sz="2800" kern="1200" baseline="-25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cs-CZ" sz="2800" b="1" dirty="0" smtClean="0">
                <a:solidFill>
                  <a:srgbClr val="FF0066"/>
                </a:solidFill>
              </a:rPr>
              <a:t> </a:t>
            </a:r>
            <a:r>
              <a:rPr lang="cs-CZ" sz="2800" dirty="0" smtClean="0"/>
              <a:t>= 100 m, </a:t>
            </a:r>
            <a:r>
              <a:rPr lang="cs-CZ" sz="2800" kern="1200" dirty="0" smtClean="0">
                <a:solidFill>
                  <a:srgbClr val="000000"/>
                </a:solidFill>
                <a:latin typeface="Arial" charset="0"/>
              </a:rPr>
              <a:t>v</a:t>
            </a:r>
            <a:r>
              <a:rPr lang="cs-CZ" sz="2800" kern="120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cs-CZ" sz="2800" kern="1200" dirty="0" smtClean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cs-CZ" sz="2800" dirty="0" smtClean="0"/>
              <a:t>1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, </a:t>
            </a:r>
            <a:r>
              <a:rPr lang="cs-CZ" sz="2800" kern="1200" dirty="0" smtClean="0">
                <a:solidFill>
                  <a:srgbClr val="000000"/>
                </a:solidFill>
                <a:latin typeface="Arial" charset="0"/>
              </a:rPr>
              <a:t>v</a:t>
            </a:r>
            <a:r>
              <a:rPr lang="cs-CZ" sz="2800" kern="120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cs-CZ" sz="2800" kern="1200" dirty="0" smtClean="0">
                <a:solidFill>
                  <a:srgbClr val="000000"/>
                </a:solidFill>
                <a:latin typeface="Arial" charset="0"/>
              </a:rPr>
              <a:t> = 5 </a:t>
            </a:r>
            <a:r>
              <a:rPr lang="cs-CZ" sz="2800" dirty="0" smtClean="0"/>
              <a:t>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, </a:t>
            </a:r>
          </a:p>
          <a:p>
            <a:pPr>
              <a:buNone/>
            </a:pPr>
            <a:r>
              <a:rPr lang="cs-CZ" sz="2800" dirty="0" smtClean="0"/>
              <a:t>		      t = ?, s = ?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71934" y="4857760"/>
            <a:ext cx="3000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0000"/>
                </a:solidFill>
              </a:rPr>
              <a:t>s</a:t>
            </a:r>
            <a:r>
              <a:rPr lang="cs-CZ" sz="2800" baseline="-25000" dirty="0" smtClean="0">
                <a:solidFill>
                  <a:srgbClr val="000000"/>
                </a:solidFill>
              </a:rPr>
              <a:t>1 </a:t>
            </a:r>
            <a:r>
              <a:rPr lang="cs-CZ" sz="2800" dirty="0" smtClean="0">
                <a:latin typeface="+mn-lt"/>
              </a:rPr>
              <a:t>=</a:t>
            </a:r>
            <a:r>
              <a:rPr lang="cs-CZ" sz="2800" dirty="0" smtClean="0">
                <a:solidFill>
                  <a:srgbClr val="000000"/>
                </a:solidFill>
              </a:rPr>
              <a:t> s</a:t>
            </a:r>
            <a:r>
              <a:rPr lang="cs-CZ" sz="2800" baseline="-25000" dirty="0" smtClean="0">
                <a:solidFill>
                  <a:srgbClr val="000000"/>
                </a:solidFill>
              </a:rPr>
              <a:t>2</a:t>
            </a:r>
          </a:p>
          <a:p>
            <a:r>
              <a:rPr lang="cs-CZ" sz="2800" dirty="0" smtClean="0">
                <a:solidFill>
                  <a:srgbClr val="000000"/>
                </a:solidFill>
              </a:rPr>
              <a:t>s</a:t>
            </a:r>
            <a:r>
              <a:rPr lang="cs-CZ" sz="2800" baseline="-25000" dirty="0" smtClean="0">
                <a:solidFill>
                  <a:srgbClr val="000000"/>
                </a:solidFill>
              </a:rPr>
              <a:t>0 </a:t>
            </a:r>
            <a:r>
              <a:rPr lang="cs-CZ" sz="2800" dirty="0" smtClean="0">
                <a:latin typeface="+mn-lt"/>
              </a:rPr>
              <a:t> +</a:t>
            </a:r>
            <a:r>
              <a:rPr lang="cs-CZ" sz="2800" dirty="0" smtClean="0">
                <a:solidFill>
                  <a:srgbClr val="000000"/>
                </a:solidFill>
              </a:rPr>
              <a:t> v</a:t>
            </a:r>
            <a:r>
              <a:rPr lang="cs-CZ" sz="2800" baseline="-25000" dirty="0" smtClean="0">
                <a:solidFill>
                  <a:srgbClr val="000000"/>
                </a:solidFill>
              </a:rPr>
              <a:t>1</a:t>
            </a:r>
            <a:r>
              <a:rPr lang="cs-CZ" sz="2800" dirty="0" smtClean="0">
                <a:solidFill>
                  <a:srgbClr val="000000"/>
                </a:solidFill>
              </a:rPr>
              <a:t> . t =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v</a:t>
            </a:r>
            <a:r>
              <a:rPr lang="cs-CZ" sz="2800" baseline="-25000" dirty="0" smtClean="0">
                <a:solidFill>
                  <a:srgbClr val="000000"/>
                </a:solidFill>
              </a:rPr>
              <a:t>2</a:t>
            </a:r>
            <a:r>
              <a:rPr lang="cs-CZ" sz="2800" dirty="0" smtClean="0">
                <a:solidFill>
                  <a:srgbClr val="000000"/>
                </a:solidFill>
              </a:rPr>
              <a:t> . t</a:t>
            </a:r>
          </a:p>
          <a:p>
            <a:r>
              <a:rPr lang="cs-CZ" sz="2800" dirty="0" smtClean="0">
                <a:solidFill>
                  <a:srgbClr val="000000"/>
                </a:solidFill>
              </a:rPr>
              <a:t>t = 25 s</a:t>
            </a:r>
          </a:p>
          <a:p>
            <a:r>
              <a:rPr lang="cs-CZ" sz="2800" dirty="0" smtClean="0">
                <a:solidFill>
                  <a:srgbClr val="000000"/>
                </a:solidFill>
              </a:rPr>
              <a:t>s</a:t>
            </a:r>
            <a:r>
              <a:rPr lang="cs-CZ" sz="2800" baseline="-25000" dirty="0" smtClean="0">
                <a:solidFill>
                  <a:srgbClr val="000000"/>
                </a:solidFill>
              </a:rPr>
              <a:t>1 </a:t>
            </a:r>
            <a:r>
              <a:rPr lang="cs-CZ" sz="2800" dirty="0" smtClean="0"/>
              <a:t>=</a:t>
            </a:r>
            <a:r>
              <a:rPr lang="cs-CZ" sz="2800" dirty="0" smtClean="0">
                <a:solidFill>
                  <a:srgbClr val="000000"/>
                </a:solidFill>
              </a:rPr>
              <a:t> s</a:t>
            </a:r>
            <a:r>
              <a:rPr lang="cs-CZ" sz="2800" baseline="-25000" dirty="0" smtClean="0">
                <a:solidFill>
                  <a:srgbClr val="000000"/>
                </a:solidFill>
              </a:rPr>
              <a:t>2</a:t>
            </a:r>
            <a:r>
              <a:rPr lang="cs-CZ" sz="2800" dirty="0" smtClean="0">
                <a:solidFill>
                  <a:srgbClr val="000000"/>
                </a:solidFill>
              </a:rPr>
              <a:t> = 125 m </a:t>
            </a:r>
            <a:r>
              <a:rPr lang="cs-CZ" sz="2800" dirty="0" smtClean="0">
                <a:latin typeface="+mn-lt"/>
              </a:rPr>
              <a:t>   </a:t>
            </a:r>
            <a:endParaRPr lang="cs-CZ" sz="2800" dirty="0">
              <a:latin typeface="+mn-lt"/>
            </a:endParaRPr>
          </a:p>
        </p:txBody>
      </p:sp>
      <p:sp>
        <p:nvSpPr>
          <p:cNvPr id="8" name="Ohnutý roh 7"/>
          <p:cNvSpPr/>
          <p:nvPr/>
        </p:nvSpPr>
        <p:spPr>
          <a:xfrm>
            <a:off x="1714480" y="4286256"/>
            <a:ext cx="6000792" cy="2357454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b="1" dirty="0" smtClean="0">
                <a:solidFill>
                  <a:srgbClr val="FF0066"/>
                </a:solidFill>
                <a:ea typeface="+mn-ea"/>
                <a:cs typeface="+mn-cs"/>
              </a:rPr>
              <a:t>Řešení: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9" name="Graf 8"/>
          <p:cNvGraphicFramePr/>
          <p:nvPr/>
        </p:nvGraphicFramePr>
        <p:xfrm>
          <a:off x="642910" y="2000240"/>
          <a:ext cx="7500990" cy="4602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Rovnoměrně zrychlený (zpomalený) přímočarý pohyb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9"/>
            <a:ext cx="8229600" cy="3357586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nerovnoměrný přímočarý pohyb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zrychlení HB</a:t>
            </a:r>
          </a:p>
          <a:p>
            <a:pPr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graphicFrame>
        <p:nvGraphicFramePr>
          <p:cNvPr id="7" name="Object 87"/>
          <p:cNvGraphicFramePr>
            <a:graphicFrameLocks noChangeAspect="1"/>
          </p:cNvGraphicFramePr>
          <p:nvPr/>
        </p:nvGraphicFramePr>
        <p:xfrm>
          <a:off x="357158" y="2214554"/>
          <a:ext cx="3500462" cy="587194"/>
        </p:xfrm>
        <a:graphic>
          <a:graphicData uri="http://schemas.openxmlformats.org/presentationml/2006/ole">
            <p:oleObj spid="_x0000_s32770" name="Rovnice" r:id="rId3" imgW="1218960" imgH="20304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571736" y="3071810"/>
          <a:ext cx="2938463" cy="1090616"/>
        </p:xfrm>
        <a:graphic>
          <a:graphicData uri="http://schemas.openxmlformats.org/presentationml/2006/ole">
            <p:oleObj spid="_x0000_s32772" name="Rovnice" r:id="rId4" imgW="1028520" imgH="457200" progId="Equation.3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285720" y="4286256"/>
            <a:ext cx="8579593" cy="781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49263" indent="-449263">
              <a:lnSpc>
                <a:spcPct val="55000"/>
              </a:lnSpc>
              <a:spcBef>
                <a:spcPct val="50000"/>
              </a:spcBef>
            </a:pPr>
            <a:r>
              <a:rPr lang="cs-CZ" sz="2800" i="1" dirty="0" smtClean="0"/>
              <a:t>v</a:t>
            </a:r>
            <a:r>
              <a:rPr lang="cs-CZ" sz="2800" i="1" baseline="-25000" dirty="0" smtClean="0"/>
              <a:t>0 </a:t>
            </a:r>
            <a:r>
              <a:rPr lang="cs-CZ" sz="2800" baseline="-25000" dirty="0" smtClean="0"/>
              <a:t> </a:t>
            </a:r>
            <a:r>
              <a:rPr lang="cs-CZ" sz="2800" i="1" dirty="0" smtClean="0"/>
              <a:t>- </a:t>
            </a:r>
            <a:r>
              <a:rPr lang="cs-CZ" sz="2800" dirty="0" smtClean="0"/>
              <a:t>počáteční rychlost (rychlost HB v čase </a:t>
            </a:r>
            <a:r>
              <a:rPr lang="cs-CZ" sz="2800" i="1" dirty="0" smtClean="0"/>
              <a:t>t</a:t>
            </a:r>
            <a:r>
              <a:rPr lang="cs-CZ" sz="2800" i="1" baseline="-25000" dirty="0" smtClean="0"/>
              <a:t>0</a:t>
            </a:r>
            <a:r>
              <a:rPr lang="cs-CZ" sz="2800" dirty="0" smtClean="0"/>
              <a:t>: t = 0s)</a:t>
            </a:r>
          </a:p>
          <a:p>
            <a:pPr marL="449263" indent="-449263">
              <a:lnSpc>
                <a:spcPct val="55000"/>
              </a:lnSpc>
              <a:spcBef>
                <a:spcPct val="50000"/>
              </a:spcBef>
            </a:pPr>
            <a:r>
              <a:rPr lang="cs-CZ" sz="2800" i="1" dirty="0" smtClean="0"/>
              <a:t>V - </a:t>
            </a:r>
            <a:r>
              <a:rPr lang="cs-CZ" sz="2800" dirty="0" smtClean="0"/>
              <a:t>okamžitá rychlost HB v čase </a:t>
            </a:r>
            <a:r>
              <a:rPr lang="cs-CZ" sz="2800" i="1" dirty="0" smtClean="0"/>
              <a:t>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4282" y="5357826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+mn-lt"/>
              </a:rPr>
              <a:t> jednotkou zrychlení je metr za sekundu na druhou</a:t>
            </a:r>
          </a:p>
          <a:p>
            <a:r>
              <a:rPr lang="cs-CZ" sz="2800" dirty="0" smtClean="0">
                <a:latin typeface="+mn-lt"/>
              </a:rPr>
              <a:t>  [a] =</a:t>
            </a:r>
            <a:r>
              <a:rPr lang="cs-CZ" sz="2800" dirty="0" smtClean="0"/>
              <a:t> m.s</a:t>
            </a:r>
            <a:r>
              <a:rPr lang="cs-CZ" sz="2800" baseline="30000" dirty="0" smtClean="0"/>
              <a:t>-1</a:t>
            </a:r>
            <a:r>
              <a:rPr lang="cs-CZ" sz="2800" dirty="0" smtClean="0">
                <a:latin typeface="+mn-lt"/>
              </a:rPr>
              <a:t> / s = m.s</a:t>
            </a:r>
            <a:r>
              <a:rPr lang="cs-CZ" sz="2800" baseline="30000" dirty="0" smtClean="0">
                <a:latin typeface="+mn-lt"/>
              </a:rPr>
              <a:t>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27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Automobil jede rychlostí 36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V určitém </a:t>
            </a:r>
          </a:p>
          <a:p>
            <a:pPr>
              <a:buNone/>
            </a:pPr>
            <a:r>
              <a:rPr lang="cs-CZ" sz="2800" dirty="0" smtClean="0"/>
              <a:t>okamžiku a po dobu 30 s zvětší rychlost na 90</a:t>
            </a:r>
          </a:p>
          <a:p>
            <a:pPr>
              <a:buNone/>
            </a:pPr>
            <a:r>
              <a:rPr lang="cs-CZ" sz="2800" dirty="0" smtClean="0"/>
              <a:t>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Urči zrychlení automobilu.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a = 0,5 m.s</a:t>
            </a:r>
            <a:r>
              <a:rPr lang="cs-CZ" sz="2800" baseline="30000" dirty="0" smtClean="0"/>
              <a:t>-2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3786190"/>
            <a:ext cx="2143140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35843" name="Picture 3" descr="C:\Documents and Settings\Slečna Hlaváčková\Plocha\must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429000"/>
            <a:ext cx="3786214" cy="2886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Základní pojmy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072494" cy="4714908"/>
          </a:xfrm>
        </p:spPr>
        <p:txBody>
          <a:bodyPr/>
          <a:lstStyle/>
          <a:p>
            <a:pPr lvl="0">
              <a:buClr>
                <a:srgbClr val="2FC9FF"/>
              </a:buCl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Kinematika </a:t>
            </a:r>
            <a:r>
              <a:rPr lang="cs-CZ" sz="2800" dirty="0" smtClean="0"/>
              <a:t>- popisuje pohyb tělesa, nestuduje 		   jeho příčiny</a:t>
            </a:r>
            <a:endParaRPr lang="cs-CZ" sz="2800" dirty="0" smtClean="0">
              <a:solidFill>
                <a:srgbClr val="000000"/>
              </a:solidFill>
            </a:endParaRPr>
          </a:p>
          <a:p>
            <a:pPr lvl="0">
              <a:buClr>
                <a:srgbClr val="2FC9FF"/>
              </a:buCl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Klid(pohyb) </a:t>
            </a:r>
            <a:r>
              <a:rPr lang="cs-CZ" sz="2800" dirty="0" smtClean="0"/>
              <a:t>- určujeme vzhledem k jiným tělesům		 - je vždy relativní(neexistuje 			   těleso v absolutním klidu)</a:t>
            </a:r>
          </a:p>
          <a:p>
            <a:pPr marL="514350" indent="-514350">
              <a:buNone/>
            </a:pPr>
            <a:r>
              <a:rPr lang="cs-CZ" sz="2800" dirty="0" smtClean="0"/>
              <a:t>		          - záleží na volbě vztažné 				   soustavy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Hmotný bod </a:t>
            </a:r>
            <a:r>
              <a:rPr lang="cs-CZ" sz="2800" dirty="0" smtClean="0"/>
              <a:t>- nahrazujeme jím těleso</a:t>
            </a:r>
            <a:endParaRPr lang="cs-CZ" sz="2800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B0F0"/>
                </a:solidFill>
                <a:sym typeface="Wingdings" pitchFamily="2" charset="2"/>
              </a:rPr>
              <a:t>	HB	  </a:t>
            </a:r>
            <a:r>
              <a:rPr lang="cs-CZ" sz="2800" dirty="0" smtClean="0">
                <a:sym typeface="Wingdings" pitchFamily="2" charset="2"/>
              </a:rPr>
              <a:t>- hmotnost = hmotnosti tělesa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B0F0"/>
                </a:solidFill>
                <a:sym typeface="Wingdings" pitchFamily="2" charset="2"/>
              </a:rPr>
              <a:t>			  </a:t>
            </a:r>
            <a:r>
              <a:rPr lang="cs-CZ" sz="2800" dirty="0" smtClean="0">
                <a:sym typeface="Wingdings" pitchFamily="2" charset="2"/>
              </a:rPr>
              <a:t>- rozměry tělesa - zanedbáváme 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l">
              <a:spcBef>
                <a:spcPct val="20000"/>
              </a:spcBef>
            </a:pPr>
            <a:r>
              <a:rPr lang="cs-CZ" sz="2800" dirty="0" smtClean="0">
                <a:solidFill>
                  <a:srgbClr val="00B0F0"/>
                </a:solidFill>
                <a:ea typeface="+mn-ea"/>
                <a:cs typeface="+mn-cs"/>
              </a:rPr>
              <a:t>Rovnoměrně zrychlený přímočarý pohyb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57158" y="2571744"/>
          <a:ext cx="3316288" cy="592137"/>
        </p:xfrm>
        <a:graphic>
          <a:graphicData uri="http://schemas.openxmlformats.org/presentationml/2006/ole">
            <p:oleObj spid="_x0000_s33795" name="Rovnice" r:id="rId3" imgW="1218960" imgH="2412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57158" y="4286256"/>
          <a:ext cx="3384550" cy="604837"/>
        </p:xfrm>
        <a:graphic>
          <a:graphicData uri="http://schemas.openxmlformats.org/presentationml/2006/ole">
            <p:oleObj spid="_x0000_s33796" name="Rovnice" r:id="rId4" imgW="1218960" imgH="241200" progId="Equation.3">
              <p:embed/>
            </p:oleObj>
          </a:graphicData>
        </a:graphic>
      </p:graphicFrame>
      <p:sp>
        <p:nvSpPr>
          <p:cNvPr id="10" name="Šipka doprava 9"/>
          <p:cNvSpPr/>
          <p:nvPr/>
        </p:nvSpPr>
        <p:spPr>
          <a:xfrm>
            <a:off x="3786182" y="435769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3714744" y="264318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4786314" y="2500306"/>
          <a:ext cx="1008062" cy="1066800"/>
        </p:xfrm>
        <a:graphic>
          <a:graphicData uri="http://schemas.openxmlformats.org/presentationml/2006/ole">
            <p:oleObj spid="_x0000_s33797" name="Rovnice" r:id="rId5" imgW="380880" imgH="393480" progId="Equation.3">
              <p:embed/>
            </p:oleObj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4786314" y="4000504"/>
          <a:ext cx="1779587" cy="1135062"/>
        </p:xfrm>
        <a:graphic>
          <a:graphicData uri="http://schemas.openxmlformats.org/presentationml/2006/ole">
            <p:oleObj spid="_x0000_s33798" name="Rovnice" r:id="rId6" imgW="672840" imgH="419040" progId="Equation.3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715140" y="2571744"/>
          <a:ext cx="1819275" cy="604837"/>
        </p:xfrm>
        <a:graphic>
          <a:graphicData uri="http://schemas.openxmlformats.org/presentationml/2006/ole">
            <p:oleObj spid="_x0000_s33799" name="Rovnice" r:id="rId7" imgW="469800" imgH="152280" progId="Equation.3">
              <p:embed/>
            </p:oleObj>
          </a:graphicData>
        </a:graphic>
      </p:graphicFrame>
      <p:sp>
        <p:nvSpPr>
          <p:cNvPr id="15" name="Šipka doprava 14"/>
          <p:cNvSpPr/>
          <p:nvPr/>
        </p:nvSpPr>
        <p:spPr>
          <a:xfrm>
            <a:off x="6000760" y="2643182"/>
            <a:ext cx="56198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5400000">
            <a:off x="5247706" y="5253624"/>
            <a:ext cx="56198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4429124" y="5857892"/>
          <a:ext cx="2506662" cy="796925"/>
        </p:xfrm>
        <a:graphic>
          <a:graphicData uri="http://schemas.openxmlformats.org/presentationml/2006/ole">
            <p:oleObj spid="_x0000_s33800" name="Rovnice" r:id="rId8" imgW="736560" imgH="228600" progId="Equation.3">
              <p:embed/>
            </p:oleObj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285720" y="1714488"/>
            <a:ext cx="8441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např. volně padající těleso, rozjíždějící se automobil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Graf závislosti velikosti rychlosti na čase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grpSp>
        <p:nvGrpSpPr>
          <p:cNvPr id="21" name="Skupina 20"/>
          <p:cNvGrpSpPr/>
          <p:nvPr/>
        </p:nvGrpSpPr>
        <p:grpSpPr>
          <a:xfrm>
            <a:off x="1285852" y="2428868"/>
            <a:ext cx="4143404" cy="3226852"/>
            <a:chOff x="785786" y="2285992"/>
            <a:chExt cx="4143404" cy="3226852"/>
          </a:xfrm>
        </p:grpSpPr>
        <p:cxnSp>
          <p:nvCxnSpPr>
            <p:cNvPr id="8" name="Přímá spojovací čára 7"/>
            <p:cNvCxnSpPr/>
            <p:nvPr/>
          </p:nvCxnSpPr>
          <p:spPr>
            <a:xfrm rot="10800000">
              <a:off x="1746575" y="5119182"/>
              <a:ext cx="3182615" cy="1220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16200000" flipH="1">
              <a:off x="414841" y="3760603"/>
              <a:ext cx="2690295" cy="26826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4490209" y="5228990"/>
              <a:ext cx="427505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 [s]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85786" y="2285992"/>
              <a:ext cx="1000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 [m.s</a:t>
              </a:r>
              <a:r>
                <a:rPr lang="cs-CZ" baseline="30000" dirty="0" smtClean="0"/>
                <a:t>-1</a:t>
              </a:r>
              <a:r>
                <a:rPr lang="cs-CZ" dirty="0" smtClean="0"/>
                <a:t>]</a:t>
              </a:r>
              <a:endParaRPr lang="cs-CZ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1581957" y="5064277"/>
              <a:ext cx="240348" cy="283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  <p:cxnSp>
          <p:nvCxnSpPr>
            <p:cNvPr id="13" name="Přímá spojovací čára 12"/>
            <p:cNvCxnSpPr/>
            <p:nvPr/>
          </p:nvCxnSpPr>
          <p:spPr>
            <a:xfrm flipV="1">
              <a:off x="1801448" y="3071810"/>
              <a:ext cx="2627676" cy="204737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 rot="19165734">
              <a:off x="3212780" y="3214614"/>
              <a:ext cx="10150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 = a t</a:t>
              </a:r>
              <a:endParaRPr lang="cs-CZ" dirty="0"/>
            </a:p>
          </p:txBody>
        </p:sp>
        <p:cxnSp>
          <p:nvCxnSpPr>
            <p:cNvPr id="16" name="Přímá spojovací čára 15"/>
            <p:cNvCxnSpPr/>
            <p:nvPr/>
          </p:nvCxnSpPr>
          <p:spPr>
            <a:xfrm flipV="1">
              <a:off x="1785918" y="2357430"/>
              <a:ext cx="2286016" cy="1761620"/>
            </a:xfrm>
            <a:prstGeom prst="line">
              <a:avLst/>
            </a:prstGeom>
            <a:ln w="508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 rot="19165734">
              <a:off x="2452327" y="2661337"/>
              <a:ext cx="1398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 = </a:t>
              </a:r>
              <a:r>
                <a:rPr lang="cs-CZ" dirty="0" smtClean="0">
                  <a:solidFill>
                    <a:srgbClr val="000000"/>
                  </a:solidFill>
                </a:rPr>
                <a:t>v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0</a:t>
              </a:r>
              <a:r>
                <a:rPr lang="cs-CZ" dirty="0" smtClean="0">
                  <a:solidFill>
                    <a:srgbClr val="000000"/>
                  </a:solidFill>
                </a:rPr>
                <a:t> +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 </a:t>
              </a:r>
              <a:r>
                <a:rPr lang="cs-CZ" dirty="0" smtClean="0"/>
                <a:t>a t</a:t>
              </a:r>
              <a:endParaRPr lang="cs-CZ" dirty="0"/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1428728" y="4000504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v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0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00B0F0"/>
                </a:solidFill>
              </a:rPr>
              <a:t>Dráha rovnoměrně zrychleného pohybu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ph idx="1"/>
          </p:nvPr>
        </p:nvGraphicFramePr>
        <p:xfrm>
          <a:off x="500034" y="1857364"/>
          <a:ext cx="1925648" cy="866542"/>
        </p:xfrm>
        <a:graphic>
          <a:graphicData uri="http://schemas.openxmlformats.org/presentationml/2006/ole">
            <p:oleObj spid="_x0000_s36866" name="Rovnice" r:id="rId3" imgW="507960" imgH="2286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57158" y="3000372"/>
          <a:ext cx="3502025" cy="685800"/>
        </p:xfrm>
        <a:graphic>
          <a:graphicData uri="http://schemas.openxmlformats.org/presentationml/2006/ole">
            <p:oleObj spid="_x0000_s36867" name="Rovnice" r:id="rId4" imgW="1231560" imgH="241200" progId="Equation.3">
              <p:embed/>
            </p:oleObj>
          </a:graphicData>
        </a:graphic>
      </p:graphicFrame>
      <p:sp>
        <p:nvSpPr>
          <p:cNvPr id="12" name="Šipka doprava 11"/>
          <p:cNvSpPr/>
          <p:nvPr/>
        </p:nvSpPr>
        <p:spPr>
          <a:xfrm>
            <a:off x="3929058" y="3143248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4214810" y="464344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6429388" y="3143248"/>
            <a:ext cx="56198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4929190" y="3143248"/>
          <a:ext cx="1460500" cy="485775"/>
        </p:xfrm>
        <a:graphic>
          <a:graphicData uri="http://schemas.openxmlformats.org/presentationml/2006/ole">
            <p:oleObj spid="_x0000_s36871" name="Rovnice" r:id="rId5" imgW="469800" imgH="152280" progId="Equation.3">
              <p:embed/>
            </p:oleObj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7143768" y="2786058"/>
          <a:ext cx="1800225" cy="1268413"/>
        </p:xfrm>
        <a:graphic>
          <a:graphicData uri="http://schemas.openxmlformats.org/presentationml/2006/ole">
            <p:oleObj spid="_x0000_s36872" name="Rovnice" r:id="rId6" imgW="571320" imgH="393480" progId="Equation.3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285720" y="4429132"/>
          <a:ext cx="3927475" cy="768350"/>
        </p:xfrm>
        <a:graphic>
          <a:graphicData uri="http://schemas.openxmlformats.org/presentationml/2006/ole">
            <p:oleObj spid="_x0000_s36873" name="Rovnice" r:id="rId7" imgW="1231560" imgH="24120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5214942" y="4500570"/>
          <a:ext cx="2290762" cy="728662"/>
        </p:xfrm>
        <a:graphic>
          <a:graphicData uri="http://schemas.openxmlformats.org/presentationml/2006/ole">
            <p:oleObj spid="_x0000_s36874" name="Rovnice" r:id="rId8" imgW="736560" imgH="228600" progId="Equation.3">
              <p:embed/>
            </p:oleObj>
          </a:graphicData>
        </a:graphic>
      </p:graphicFrame>
      <p:sp>
        <p:nvSpPr>
          <p:cNvPr id="19" name="Šipka doprava 18"/>
          <p:cNvSpPr/>
          <p:nvPr/>
        </p:nvSpPr>
        <p:spPr>
          <a:xfrm>
            <a:off x="7643834" y="4714884"/>
            <a:ext cx="56198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4429124" y="5214950"/>
          <a:ext cx="2822575" cy="1320800"/>
        </p:xfrm>
        <a:graphic>
          <a:graphicData uri="http://schemas.openxmlformats.org/presentationml/2006/ole">
            <p:oleObj spid="_x0000_s36875" name="Rovnice" r:id="rId9" imgW="863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68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Graf závislosti dráhy na čase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grpSp>
        <p:nvGrpSpPr>
          <p:cNvPr id="21" name="Skupina 20"/>
          <p:cNvGrpSpPr/>
          <p:nvPr/>
        </p:nvGrpSpPr>
        <p:grpSpPr>
          <a:xfrm>
            <a:off x="785786" y="3143248"/>
            <a:ext cx="4643470" cy="3064579"/>
            <a:chOff x="357158" y="3214686"/>
            <a:chExt cx="4643470" cy="3064579"/>
          </a:xfrm>
        </p:grpSpPr>
        <p:cxnSp>
          <p:nvCxnSpPr>
            <p:cNvPr id="8" name="Přímá spojovací čára 7"/>
            <p:cNvCxnSpPr/>
            <p:nvPr/>
          </p:nvCxnSpPr>
          <p:spPr>
            <a:xfrm rot="10800000">
              <a:off x="1162672" y="5854232"/>
              <a:ext cx="3837956" cy="3661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16200000" flipH="1">
              <a:off x="-137603" y="4514962"/>
              <a:ext cx="2639525" cy="38973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4357686" y="6000768"/>
              <a:ext cx="621089" cy="278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 [s]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357158" y="3214686"/>
              <a:ext cx="764196" cy="278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s [m]</a:t>
              </a:r>
              <a:endParaRPr lang="cs-CZ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923511" y="5800361"/>
              <a:ext cx="349183" cy="278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</p:grpSp>
      <p:sp>
        <p:nvSpPr>
          <p:cNvPr id="19" name="TextovéPole 18"/>
          <p:cNvSpPr txBox="1"/>
          <p:nvPr/>
        </p:nvSpPr>
        <p:spPr>
          <a:xfrm flipH="1">
            <a:off x="285718" y="1714488"/>
            <a:ext cx="8858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Příklad: </a:t>
            </a:r>
            <a:r>
              <a:rPr lang="cs-CZ" sz="2800" kern="0" dirty="0" smtClean="0">
                <a:latin typeface="Arial"/>
                <a:ea typeface="+mj-ea"/>
                <a:cs typeface="+mj-cs"/>
              </a:rPr>
              <a:t>Sestroj graf závislosti dráhy na čase rovnoměrně zrychleného pohybu se zrychlením 2 </a:t>
            </a:r>
            <a:r>
              <a:rPr lang="cs-CZ" sz="2800" kern="0" dirty="0" smtClean="0">
                <a:solidFill>
                  <a:srgbClr val="000000"/>
                </a:solidFill>
                <a:latin typeface="Arial"/>
              </a:rPr>
              <a:t>m.s</a:t>
            </a:r>
            <a:r>
              <a:rPr lang="cs-CZ" sz="2800" kern="0" baseline="30000" dirty="0" smtClean="0">
                <a:solidFill>
                  <a:srgbClr val="000000"/>
                </a:solidFill>
                <a:latin typeface="Arial"/>
              </a:rPr>
              <a:t>-2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00B0F0"/>
                </a:solidFill>
              </a:rPr>
              <a:t>Rovnoměrně zpomalený přímočarý pohyb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např. brzdící automobil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Graf závislosti velikosti rychlosti na čase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571472" y="2357430"/>
          <a:ext cx="2365375" cy="733425"/>
        </p:xfrm>
        <a:graphic>
          <a:graphicData uri="http://schemas.openxmlformats.org/presentationml/2006/ole">
            <p:oleObj spid="_x0000_s34819" name="Rovnice" r:id="rId3" imgW="736560" imgH="228600" progId="Equation.3">
              <p:embed/>
            </p:oleObj>
          </a:graphicData>
        </a:graphic>
      </p:graphicFrame>
      <p:grpSp>
        <p:nvGrpSpPr>
          <p:cNvPr id="30" name="Skupina 29"/>
          <p:cNvGrpSpPr/>
          <p:nvPr/>
        </p:nvGrpSpPr>
        <p:grpSpPr>
          <a:xfrm>
            <a:off x="928662" y="3714752"/>
            <a:ext cx="4000528" cy="3004074"/>
            <a:chOff x="1571604" y="3853926"/>
            <a:chExt cx="4000528" cy="3004074"/>
          </a:xfrm>
        </p:grpSpPr>
        <p:cxnSp>
          <p:nvCxnSpPr>
            <p:cNvPr id="18" name="Přímá spojovací čára 17"/>
            <p:cNvCxnSpPr/>
            <p:nvPr/>
          </p:nvCxnSpPr>
          <p:spPr>
            <a:xfrm rot="10800000">
              <a:off x="2554135" y="6474537"/>
              <a:ext cx="3017997" cy="1188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6200000" flipH="1">
              <a:off x="1256558" y="5151504"/>
              <a:ext cx="2620593" cy="25438"/>
            </a:xfrm>
            <a:prstGeom prst="line">
              <a:avLst/>
            </a:prstGeom>
            <a:ln w="127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/>
            <p:cNvSpPr txBox="1"/>
            <p:nvPr/>
          </p:nvSpPr>
          <p:spPr>
            <a:xfrm>
              <a:off x="5155857" y="6581500"/>
              <a:ext cx="405393" cy="276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 [s]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571604" y="3857628"/>
              <a:ext cx="948840" cy="359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 [m.s</a:t>
              </a:r>
              <a:r>
                <a:rPr lang="cs-CZ" baseline="30000" dirty="0" smtClean="0"/>
                <a:t>-1</a:t>
              </a:r>
              <a:r>
                <a:rPr lang="cs-CZ" dirty="0" smtClean="0"/>
                <a:t>]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2398032" y="6421055"/>
              <a:ext cx="227916" cy="276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  <p:cxnSp>
          <p:nvCxnSpPr>
            <p:cNvPr id="23" name="Přímá spojovací čára 22"/>
            <p:cNvCxnSpPr/>
            <p:nvPr/>
          </p:nvCxnSpPr>
          <p:spPr>
            <a:xfrm>
              <a:off x="2571736" y="4723403"/>
              <a:ext cx="2143140" cy="177743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ovéPole 25"/>
            <p:cNvSpPr txBox="1"/>
            <p:nvPr/>
          </p:nvSpPr>
          <p:spPr>
            <a:xfrm rot="2381186">
              <a:off x="3108378" y="5238581"/>
              <a:ext cx="13259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 = </a:t>
              </a:r>
              <a:r>
                <a:rPr lang="cs-CZ" dirty="0" smtClean="0">
                  <a:solidFill>
                    <a:srgbClr val="000000"/>
                  </a:solidFill>
                </a:rPr>
                <a:t>v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0</a:t>
              </a:r>
              <a:r>
                <a:rPr lang="cs-CZ" dirty="0" smtClean="0">
                  <a:solidFill>
                    <a:srgbClr val="000000"/>
                  </a:solidFill>
                </a:rPr>
                <a:t> -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 </a:t>
              </a:r>
              <a:r>
                <a:rPr lang="cs-CZ" dirty="0" smtClean="0"/>
                <a:t>a t</a:t>
              </a:r>
              <a:endParaRPr lang="cs-CZ" dirty="0"/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2214546" y="4572008"/>
              <a:ext cx="365126" cy="3597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dirty="0" smtClean="0">
                  <a:solidFill>
                    <a:srgbClr val="000000"/>
                  </a:solidFill>
                </a:rPr>
                <a:t>v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0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Automobil jedoucí rychlostí 72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začne </a:t>
            </a:r>
          </a:p>
          <a:p>
            <a:pPr>
              <a:buNone/>
            </a:pPr>
            <a:r>
              <a:rPr lang="cs-CZ" sz="2800" dirty="0" smtClean="0"/>
              <a:t>prudce brzdit a za dobu 4 s zastaví. Urči zrychlení</a:t>
            </a:r>
          </a:p>
          <a:p>
            <a:pPr>
              <a:buNone/>
            </a:pPr>
            <a:r>
              <a:rPr lang="cs-CZ" sz="2800" dirty="0" smtClean="0"/>
              <a:t>automobilu.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a = 5  m.s</a:t>
            </a:r>
            <a:r>
              <a:rPr lang="cs-CZ" sz="2800" baseline="30000" dirty="0" smtClean="0"/>
              <a:t>-2</a:t>
            </a:r>
            <a:r>
              <a:rPr lang="cs-CZ" sz="2800" dirty="0" smtClean="0"/>
              <a:t>  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3786190"/>
            <a:ext cx="2143140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Volný pád</a:t>
            </a:r>
            <a:endParaRPr lang="cs-CZ" sz="4000" b="1" dirty="0">
              <a:solidFill>
                <a:srgbClr val="E2002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rovnoměrně zrychlený pohyb s nulovou počáteční rychlostí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pic>
        <p:nvPicPr>
          <p:cNvPr id="48131" name="Picture 3" descr="C:\Documents and Settings\Slečna Hlaváčková\Plocha\Galileo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876"/>
            <a:ext cx="2500330" cy="304144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28596" y="3071810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Galileo Galilei (1564-1642)</a:t>
            </a:r>
            <a:endParaRPr lang="cs-CZ" dirty="0"/>
          </a:p>
        </p:txBody>
      </p:sp>
      <p:pic>
        <p:nvPicPr>
          <p:cNvPr id="55297" name="Picture 1" descr="C:\Documents and Settings\Slečna Hlaváčková\Plocha\mech_kin_0007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428868"/>
            <a:ext cx="4341219" cy="3078181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857588" y="5572140"/>
            <a:ext cx="5286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Slavná šikmá věž v italské Pise, z níž nechal tělesa různé hmotnosti volně padat. Galileo </a:t>
            </a:r>
            <a:r>
              <a:rPr lang="cs-CZ" i="1" dirty="0" err="1" smtClean="0"/>
              <a:t>Galiei</a:t>
            </a:r>
            <a:r>
              <a:rPr lang="cs-CZ" i="1" dirty="0" smtClean="0"/>
              <a:t> tím ověřoval vlastnosti volného pádu.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E2002B"/>
                </a:solidFill>
              </a:rPr>
              <a:t>Volný pád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/>
          <a:lstStyle/>
          <a:p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trajektorie</a:t>
            </a:r>
            <a:r>
              <a:rPr lang="cs-CZ" sz="2800" dirty="0" smtClean="0">
                <a:latin typeface="Arial" charset="0"/>
              </a:rPr>
              <a:t> volného pádu je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část svislé přímky</a:t>
            </a:r>
            <a:endParaRPr lang="cs-CZ" sz="1000" dirty="0" smtClean="0">
              <a:solidFill>
                <a:srgbClr val="FF0000"/>
              </a:solidFill>
              <a:latin typeface="Arial" charset="0"/>
            </a:endParaRPr>
          </a:p>
          <a:p>
            <a:pPr>
              <a:buNone/>
            </a:pPr>
            <a:endParaRPr lang="cs-CZ" sz="1100" dirty="0" smtClean="0">
              <a:solidFill>
                <a:srgbClr val="FF0000"/>
              </a:solidFill>
              <a:latin typeface="Arial" charset="0"/>
            </a:endParaRPr>
          </a:p>
          <a:p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zrychlení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=</a:t>
            </a:r>
            <a:r>
              <a:rPr lang="cs-CZ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TÍHOVÉ ZRYCHLENÍ g</a:t>
            </a:r>
          </a:p>
          <a:p>
            <a:pPr algn="ctr">
              <a:buNone/>
            </a:pPr>
            <a:endParaRPr lang="cs-CZ" sz="1800" dirty="0" smtClean="0">
              <a:solidFill>
                <a:srgbClr val="FF0000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marL="266700" lvl="0" indent="-266700" eaLnBrk="1" hangingPunct="1">
              <a:lnSpc>
                <a:spcPct val="80000"/>
              </a:lnSpc>
              <a:spcBef>
                <a:spcPct val="0"/>
              </a:spcBef>
            </a:pPr>
            <a:r>
              <a:rPr lang="cs-CZ" sz="2800" kern="1200" dirty="0" smtClean="0">
                <a:solidFill>
                  <a:srgbClr val="00B0F0"/>
                </a:solidFill>
                <a:latin typeface="Arial" charset="0"/>
              </a:rPr>
              <a:t>velikost</a:t>
            </a:r>
            <a:r>
              <a:rPr lang="cs-CZ" sz="2800" b="1" kern="1200" dirty="0" smtClean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cs-CZ" sz="2800" kern="1200" dirty="0" smtClean="0">
                <a:latin typeface="Arial" charset="0"/>
              </a:rPr>
              <a:t>závisí na zeměpisné poloze a nadmořské výšce</a:t>
            </a:r>
          </a:p>
          <a:p>
            <a:pPr marL="266700" lvl="0" indent="-26670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cs-CZ" sz="1600" kern="1200" dirty="0" smtClean="0"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kern="1200" dirty="0" smtClean="0">
                <a:latin typeface="Tahoma" pitchFamily="34" charset="0"/>
              </a:rPr>
              <a:t>v našich zeměpisných šířkách je </a:t>
            </a:r>
            <a:r>
              <a:rPr lang="cs-CZ" sz="2800" kern="1200" dirty="0" smtClean="0">
                <a:solidFill>
                  <a:srgbClr val="FF0000"/>
                </a:solidFill>
                <a:latin typeface="Tahoma" pitchFamily="34" charset="0"/>
              </a:rPr>
              <a:t>g = 9,81 m </a:t>
            </a:r>
            <a:r>
              <a:rPr lang="cs-CZ" sz="2800" kern="1200" dirty="0" smtClean="0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</a:t>
            </a:r>
            <a:r>
              <a:rPr lang="cs-CZ" sz="2800" kern="1200" dirty="0" smtClean="0">
                <a:solidFill>
                  <a:srgbClr val="FF0000"/>
                </a:solidFill>
                <a:latin typeface="Tahoma" pitchFamily="34" charset="0"/>
              </a:rPr>
              <a:t> s</a:t>
            </a:r>
            <a:r>
              <a:rPr lang="cs-CZ" sz="2800" kern="1200" baseline="30000" dirty="0" smtClean="0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–2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Arial" charset="0"/>
              </a:rPr>
              <a:t>tíhové zrychlení zaokrouhlujeme na hodnotu </a:t>
            </a:r>
          </a:p>
          <a:p>
            <a:pPr>
              <a:buNone/>
            </a:pPr>
            <a:r>
              <a:rPr lang="cs-CZ" sz="2800" dirty="0" smtClean="0">
                <a:latin typeface="Arial" charset="0"/>
              </a:rPr>
              <a:t>	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g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~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 10 m.s</a:t>
            </a:r>
            <a:r>
              <a:rPr lang="cs-CZ" sz="2800" baseline="30000" dirty="0" smtClean="0">
                <a:solidFill>
                  <a:srgbClr val="FF0000"/>
                </a:solidFill>
                <a:latin typeface="Arial" charset="0"/>
              </a:rPr>
              <a:t>-2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Arial" charset="0"/>
              </a:rPr>
              <a:t>hodnota normálního tíhového zrychlení </a:t>
            </a:r>
          </a:p>
          <a:p>
            <a:pPr>
              <a:buNone/>
            </a:pPr>
            <a:r>
              <a:rPr lang="cs-CZ" sz="2800" dirty="0" smtClean="0">
                <a:latin typeface="Arial" charset="0"/>
              </a:rPr>
              <a:t>	</a:t>
            </a:r>
            <a:r>
              <a:rPr lang="cs-CZ" sz="2800" dirty="0" err="1" smtClean="0">
                <a:latin typeface="Arial" charset="0"/>
              </a:rPr>
              <a:t>g</a:t>
            </a:r>
            <a:r>
              <a:rPr lang="cs-CZ" sz="2800" baseline="-25000" dirty="0" err="1" smtClean="0">
                <a:latin typeface="Arial" charset="0"/>
              </a:rPr>
              <a:t>n</a:t>
            </a:r>
            <a:r>
              <a:rPr lang="cs-CZ" sz="2800" dirty="0" smtClean="0">
                <a:latin typeface="Arial" charset="0"/>
              </a:rPr>
              <a:t> = 9,80665 m.s</a:t>
            </a:r>
            <a:r>
              <a:rPr lang="cs-CZ" sz="2800" baseline="30000" dirty="0" smtClean="0">
                <a:latin typeface="Arial" charset="0"/>
              </a:rPr>
              <a:t>-2</a:t>
            </a:r>
            <a:endParaRPr lang="cs-CZ" sz="2800" dirty="0" smtClean="0">
              <a:latin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6072198" y="2571744"/>
            <a:ext cx="21431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E2002B"/>
                </a:solidFill>
              </a:rPr>
              <a:t>Volný pád</a:t>
            </a:r>
            <a:endParaRPr lang="cs-CZ" dirty="0">
              <a:solidFill>
                <a:srgbClr val="E2002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velikost okamžité rychlosti: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cs-CZ" sz="2800" kern="1200" dirty="0" smtClean="0">
                <a:latin typeface="Arial" charset="0"/>
              </a:rPr>
              <a:t>dráha s volně padajícího tělesa: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endParaRPr lang="cs-CZ" sz="2800" kern="1200" dirty="0" smtClean="0">
              <a:latin typeface="Arial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642910" y="2500306"/>
          <a:ext cx="2057862" cy="776288"/>
        </p:xfrm>
        <a:graphic>
          <a:graphicData uri="http://schemas.openxmlformats.org/presentationml/2006/ole">
            <p:oleObj spid="_x0000_s50181" name="Rovnice" r:id="rId3" imgW="482400" imgH="177480" progId="Equation.3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641350" y="4286250"/>
          <a:ext cx="1800225" cy="1268413"/>
        </p:xfrm>
        <a:graphic>
          <a:graphicData uri="http://schemas.openxmlformats.org/presentationml/2006/ole">
            <p:oleObj spid="_x0000_s50182" name="Rovnice" r:id="rId4" imgW="571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Kdy a jakou rychlostí dopadne těleso volným</a:t>
            </a:r>
          </a:p>
          <a:p>
            <a:pPr>
              <a:buNone/>
            </a:pPr>
            <a:r>
              <a:rPr lang="cs-CZ" sz="2800" dirty="0" smtClean="0"/>
              <a:t>pádem z výšky 250 m?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t = 7,1 s</a:t>
            </a:r>
          </a:p>
          <a:p>
            <a:pPr>
              <a:buNone/>
            </a:pPr>
            <a:r>
              <a:rPr lang="cs-CZ" sz="2800" dirty="0" smtClean="0"/>
              <a:t>		     v = 70 m.s</a:t>
            </a:r>
            <a:r>
              <a:rPr lang="cs-CZ" sz="2800" baseline="30000" dirty="0" smtClean="0"/>
              <a:t>-1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357826"/>
            <a:ext cx="2000264" cy="107154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Vztažná soustava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1027" name="Tree"/>
          <p:cNvSpPr>
            <a:spLocks noEditPoints="1" noChangeArrowheads="1"/>
          </p:cNvSpPr>
          <p:nvPr/>
        </p:nvSpPr>
        <p:spPr bwMode="auto">
          <a:xfrm>
            <a:off x="2000232" y="2357430"/>
            <a:ext cx="1643074" cy="2714644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85720" y="1714488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66"/>
                </a:solidFill>
              </a:rPr>
              <a:t>Úkol: </a:t>
            </a:r>
            <a:r>
              <a:rPr lang="cs-CZ" sz="2800" dirty="0" smtClean="0">
                <a:latin typeface="+mn-lt"/>
              </a:rPr>
              <a:t>Urči vzhledem ke kterému tělesu jde o klid či pohyb.</a:t>
            </a:r>
            <a:endParaRPr lang="cs-CZ" sz="2800" dirty="0">
              <a:latin typeface="+mn-lt"/>
            </a:endParaRPr>
          </a:p>
        </p:txBody>
      </p:sp>
      <p:sp>
        <p:nvSpPr>
          <p:cNvPr id="10" name="Slunce 9"/>
          <p:cNvSpPr/>
          <p:nvPr/>
        </p:nvSpPr>
        <p:spPr>
          <a:xfrm>
            <a:off x="7429520" y="2285992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 rot="10800000">
            <a:off x="1214414" y="5786454"/>
            <a:ext cx="6429420" cy="1588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ree"/>
          <p:cNvSpPr>
            <a:spLocks noEditPoints="1" noChangeArrowheads="1"/>
          </p:cNvSpPr>
          <p:nvPr/>
        </p:nvSpPr>
        <p:spPr bwMode="auto">
          <a:xfrm>
            <a:off x="3357554" y="2786058"/>
            <a:ext cx="1809750" cy="2000264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30" name="Tree"/>
          <p:cNvSpPr>
            <a:spLocks noEditPoints="1" noChangeArrowheads="1"/>
          </p:cNvSpPr>
          <p:nvPr/>
        </p:nvSpPr>
        <p:spPr bwMode="auto">
          <a:xfrm>
            <a:off x="2714612" y="3214686"/>
            <a:ext cx="1809750" cy="209550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31" name="Tree"/>
          <p:cNvSpPr>
            <a:spLocks noEditPoints="1" noChangeArrowheads="1"/>
          </p:cNvSpPr>
          <p:nvPr/>
        </p:nvSpPr>
        <p:spPr bwMode="auto">
          <a:xfrm>
            <a:off x="928662" y="2285992"/>
            <a:ext cx="1809750" cy="2976577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1026" name="Picture 2" descr="C:\Program Files\Microsoft Office\MEDIA\CAGCAT10\j0212957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4500570"/>
            <a:ext cx="2000264" cy="125591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2002B"/>
                </a:solidFill>
              </a:rPr>
              <a:t>Skládání pohybů a rychlostí</a:t>
            </a:r>
            <a:endParaRPr lang="cs-CZ" b="1" dirty="0">
              <a:solidFill>
                <a:srgbClr val="E2002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r>
              <a:rPr lang="cs-CZ" sz="2800" dirty="0" smtClean="0"/>
              <a:t>těleso koná dva nebo více pohybů současně</a:t>
            </a:r>
          </a:p>
          <a:p>
            <a:pPr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princip nezávislosti pohybů: </a:t>
            </a:r>
          </a:p>
          <a:p>
            <a:pPr>
              <a:buNone/>
            </a:pPr>
            <a:r>
              <a:rPr lang="cs-CZ" sz="2800" dirty="0" smtClean="0"/>
              <a:t>	Koná-li těleso dva nebo více pohybů, je jeho výsledná poloha taková, jako kdyby konalo tyto pohyby postupně v libovolném pořadí.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skládání (součet) rychlostí: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Stejného směru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grpSp>
        <p:nvGrpSpPr>
          <p:cNvPr id="28" name="Skupina 27"/>
          <p:cNvGrpSpPr/>
          <p:nvPr/>
        </p:nvGrpSpPr>
        <p:grpSpPr>
          <a:xfrm>
            <a:off x="2500298" y="5263210"/>
            <a:ext cx="2643206" cy="1594790"/>
            <a:chOff x="2500298" y="5263210"/>
            <a:chExt cx="2643206" cy="1594790"/>
          </a:xfrm>
        </p:grpSpPr>
        <p:grpSp>
          <p:nvGrpSpPr>
            <p:cNvPr id="26" name="Skupina 25"/>
            <p:cNvGrpSpPr/>
            <p:nvPr/>
          </p:nvGrpSpPr>
          <p:grpSpPr>
            <a:xfrm>
              <a:off x="3821910" y="5263210"/>
              <a:ext cx="293700" cy="547757"/>
              <a:chOff x="3821910" y="5263210"/>
              <a:chExt cx="293700" cy="547757"/>
            </a:xfrm>
          </p:grpSpPr>
          <p:sp>
            <p:nvSpPr>
              <p:cNvPr id="22" name="TextovéPole 21"/>
              <p:cNvSpPr txBox="1"/>
              <p:nvPr/>
            </p:nvSpPr>
            <p:spPr bwMode="auto">
              <a:xfrm>
                <a:off x="3821910" y="5263210"/>
                <a:ext cx="293700" cy="547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cs-CZ" sz="2800" kern="0" dirty="0" smtClean="0">
                    <a:solidFill>
                      <a:srgbClr val="FF0000"/>
                    </a:solidFill>
                    <a:latin typeface="Arial"/>
                  </a:rPr>
                  <a:t>v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3" name="Přímá spojovací šipka 22"/>
              <p:cNvCxnSpPr/>
              <p:nvPr/>
            </p:nvCxnSpPr>
            <p:spPr bwMode="auto">
              <a:xfrm>
                <a:off x="3895324" y="5337998"/>
                <a:ext cx="220267" cy="166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2500298" y="5786744"/>
              <a:ext cx="2643206" cy="1071256"/>
              <a:chOff x="2500298" y="5786744"/>
              <a:chExt cx="2643206" cy="1071256"/>
            </a:xfrm>
          </p:grpSpPr>
          <p:grpSp>
            <p:nvGrpSpPr>
              <p:cNvPr id="21" name="Skupina 11"/>
              <p:cNvGrpSpPr>
                <a:grpSpLocks/>
              </p:cNvGrpSpPr>
              <p:nvPr/>
            </p:nvGrpSpPr>
            <p:grpSpPr bwMode="auto">
              <a:xfrm>
                <a:off x="2500298" y="5786744"/>
                <a:ext cx="2643206" cy="224363"/>
                <a:chOff x="1143000" y="2714625"/>
                <a:chExt cx="2071688" cy="142875"/>
              </a:xfrm>
            </p:grpSpPr>
            <p:cxnSp>
              <p:nvCxnSpPr>
                <p:cNvPr id="24" name="Přímá spojovací šipka 23"/>
                <p:cNvCxnSpPr/>
                <p:nvPr/>
              </p:nvCxnSpPr>
              <p:spPr bwMode="auto">
                <a:xfrm>
                  <a:off x="1143000" y="2786592"/>
                  <a:ext cx="2071688" cy="1058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Přímá spojovací čára 24"/>
                <p:cNvCxnSpPr/>
                <p:nvPr/>
              </p:nvCxnSpPr>
              <p:spPr bwMode="auto">
                <a:xfrm rot="5400000">
                  <a:off x="1072202" y="2785423"/>
                  <a:ext cx="142875" cy="1279"/>
                </a:xfrm>
                <a:prstGeom prst="line">
                  <a:avLst/>
                </a:prstGeom>
                <a:ln w="50800"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Skupina 37"/>
              <p:cNvGrpSpPr>
                <a:grpSpLocks/>
              </p:cNvGrpSpPr>
              <p:nvPr/>
            </p:nvGrpSpPr>
            <p:grpSpPr bwMode="auto">
              <a:xfrm>
                <a:off x="2500298" y="6160661"/>
                <a:ext cx="2643206" cy="697339"/>
                <a:chOff x="1143000" y="3143250"/>
                <a:chExt cx="2571750" cy="666102"/>
              </a:xfrm>
            </p:grpSpPr>
            <p:grpSp>
              <p:nvGrpSpPr>
                <p:cNvPr id="10" name="Skupina 28"/>
                <p:cNvGrpSpPr>
                  <a:grpSpLocks/>
                </p:cNvGrpSpPr>
                <p:nvPr/>
              </p:nvGrpSpPr>
              <p:grpSpPr bwMode="auto">
                <a:xfrm>
                  <a:off x="1143000" y="3143250"/>
                  <a:ext cx="2571750" cy="142875"/>
                  <a:chOff x="1143000" y="3143250"/>
                  <a:chExt cx="2571750" cy="142875"/>
                </a:xfrm>
              </p:grpSpPr>
              <p:cxnSp>
                <p:nvCxnSpPr>
                  <p:cNvPr id="17" name="Přímá spojovací šipka 16"/>
                  <p:cNvCxnSpPr/>
                  <p:nvPr/>
                </p:nvCxnSpPr>
                <p:spPr>
                  <a:xfrm>
                    <a:off x="2928938" y="3214688"/>
                    <a:ext cx="785812" cy="1587"/>
                  </a:xfrm>
                  <a:prstGeom prst="straightConnector1">
                    <a:avLst/>
                  </a:prstGeom>
                  <a:ln w="50800">
                    <a:solidFill>
                      <a:srgbClr val="FFFF00"/>
                    </a:solidFill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" name="Skupina 41"/>
                  <p:cNvGrpSpPr>
                    <a:grpSpLocks/>
                  </p:cNvGrpSpPr>
                  <p:nvPr/>
                </p:nvGrpSpPr>
                <p:grpSpPr bwMode="auto">
                  <a:xfrm>
                    <a:off x="1143000" y="3143250"/>
                    <a:ext cx="1785938" cy="142875"/>
                    <a:chOff x="1142976" y="3143247"/>
                    <a:chExt cx="1785950" cy="142875"/>
                  </a:xfrm>
                </p:grpSpPr>
                <p:cxnSp>
                  <p:nvCxnSpPr>
                    <p:cNvPr id="19" name="Přímá spojovací šipka 18"/>
                    <p:cNvCxnSpPr/>
                    <p:nvPr/>
                  </p:nvCxnSpPr>
                  <p:spPr>
                    <a:xfrm>
                      <a:off x="1142976" y="3214685"/>
                      <a:ext cx="1785950" cy="1587"/>
                    </a:xfrm>
                    <a:prstGeom prst="straightConnector1">
                      <a:avLst/>
                    </a:prstGeom>
                    <a:ln w="50800">
                      <a:solidFill>
                        <a:srgbClr val="12C027"/>
                      </a:solidFill>
                      <a:tailEnd type="arrow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Přímá spojovací čára 19"/>
                    <p:cNvCxnSpPr/>
                    <p:nvPr/>
                  </p:nvCxnSpPr>
                  <p:spPr bwMode="auto">
                    <a:xfrm rot="5400000">
                      <a:off x="1072332" y="3213891"/>
                      <a:ext cx="142875" cy="1588"/>
                    </a:xfrm>
                    <a:prstGeom prst="line">
                      <a:avLst/>
                    </a:prstGeom>
                    <a:ln w="50800">
                      <a:solidFill>
                        <a:srgbClr val="12C027"/>
                      </a:solidFill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1" name="Skupina 35"/>
                <p:cNvGrpSpPr>
                  <a:grpSpLocks/>
                </p:cNvGrpSpPr>
                <p:nvPr/>
              </p:nvGrpSpPr>
              <p:grpSpPr bwMode="auto">
                <a:xfrm>
                  <a:off x="1785942" y="3286132"/>
                  <a:ext cx="497252" cy="523220"/>
                  <a:chOff x="1785942" y="3286132"/>
                  <a:chExt cx="497252" cy="523220"/>
                </a:xfrm>
              </p:grpSpPr>
              <p:sp>
                <p:nvSpPr>
                  <p:cNvPr id="15" name="TextovéPole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85942" y="3286132"/>
                    <a:ext cx="497252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sz="2800" dirty="0" smtClean="0"/>
                      <a:t>v</a:t>
                    </a:r>
                    <a:r>
                      <a:rPr lang="cs-CZ" sz="2800" baseline="-25000" dirty="0" smtClean="0"/>
                      <a:t>1</a:t>
                    </a:r>
                    <a:endParaRPr lang="cs-CZ" sz="2800" dirty="0"/>
                  </a:p>
                </p:txBody>
              </p:sp>
              <p:cxnSp>
                <p:nvCxnSpPr>
                  <p:cNvPr id="16" name="Přímá spojovací šipka 15"/>
                  <p:cNvCxnSpPr/>
                  <p:nvPr/>
                </p:nvCxnSpPr>
                <p:spPr>
                  <a:xfrm>
                    <a:off x="1857375" y="3357563"/>
                    <a:ext cx="214313" cy="1587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" name="Skupina 36"/>
                <p:cNvGrpSpPr>
                  <a:grpSpLocks/>
                </p:cNvGrpSpPr>
                <p:nvPr/>
              </p:nvGrpSpPr>
              <p:grpSpPr bwMode="auto">
                <a:xfrm>
                  <a:off x="2928950" y="3286132"/>
                  <a:ext cx="497252" cy="523220"/>
                  <a:chOff x="2928950" y="3286132"/>
                  <a:chExt cx="497252" cy="523220"/>
                </a:xfrm>
              </p:grpSpPr>
              <p:sp>
                <p:nvSpPr>
                  <p:cNvPr id="13" name="TextovéPole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8950" y="3286132"/>
                    <a:ext cx="497252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sz="2800" dirty="0" smtClean="0"/>
                      <a:t>v</a:t>
                    </a:r>
                    <a:r>
                      <a:rPr lang="cs-CZ" sz="2800" baseline="-25000" dirty="0" smtClean="0"/>
                      <a:t>2</a:t>
                    </a:r>
                    <a:endParaRPr lang="cs-CZ" sz="2800" dirty="0"/>
                  </a:p>
                </p:txBody>
              </p:sp>
              <p:cxnSp>
                <p:nvCxnSpPr>
                  <p:cNvPr id="14" name="Přímá spojovací šipka 13"/>
                  <p:cNvCxnSpPr/>
                  <p:nvPr/>
                </p:nvCxnSpPr>
                <p:spPr>
                  <a:xfrm>
                    <a:off x="3071813" y="3357563"/>
                    <a:ext cx="214312" cy="1587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aphicFrame>
        <p:nvGraphicFramePr>
          <p:cNvPr id="194605" name="Object 45"/>
          <p:cNvGraphicFramePr>
            <a:graphicFrameLocks noChangeAspect="1"/>
          </p:cNvGraphicFramePr>
          <p:nvPr/>
        </p:nvGraphicFramePr>
        <p:xfrm>
          <a:off x="5929322" y="5286388"/>
          <a:ext cx="1739130" cy="1285860"/>
        </p:xfrm>
        <a:graphic>
          <a:graphicData uri="http://schemas.openxmlformats.org/presentationml/2006/ole">
            <p:oleObj spid="_x0000_s51202" name="Rovnice" r:id="rId3" imgW="6346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2002B"/>
                </a:solidFill>
              </a:rPr>
              <a:t>Skládání pohybů a rychlostí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cs-CZ" sz="2800" dirty="0" smtClean="0"/>
              <a:t>Opačného směru</a:t>
            </a:r>
          </a:p>
          <a:p>
            <a:pPr marL="514350" indent="-514350">
              <a:buFont typeface="+mj-lt"/>
              <a:buAutoNum type="arabicParenR" startAt="2"/>
            </a:pPr>
            <a:endParaRPr lang="cs-CZ" sz="2800" dirty="0" smtClean="0"/>
          </a:p>
          <a:p>
            <a:pPr marL="514350" indent="-514350">
              <a:buFont typeface="+mj-lt"/>
              <a:buAutoNum type="arabicParenR" startAt="2"/>
            </a:pPr>
            <a:endParaRPr lang="cs-CZ" sz="2800" dirty="0" smtClean="0"/>
          </a:p>
          <a:p>
            <a:pPr marL="514350" indent="-514350">
              <a:buFont typeface="+mj-lt"/>
              <a:buAutoNum type="arabicParenR" startAt="2"/>
            </a:pPr>
            <a:endParaRPr lang="cs-CZ" sz="2800" dirty="0" smtClean="0"/>
          </a:p>
          <a:p>
            <a:pPr marL="514350" indent="-514350">
              <a:buFont typeface="+mj-lt"/>
              <a:buAutoNum type="arabicParenR" startAt="2"/>
            </a:pPr>
            <a:endParaRPr lang="cs-CZ" sz="2800" dirty="0" smtClean="0"/>
          </a:p>
          <a:p>
            <a:pPr marL="514350" indent="-514350">
              <a:buFont typeface="+mj-lt"/>
              <a:buAutoNum type="arabicParenR" startAt="2"/>
            </a:pPr>
            <a:r>
              <a:rPr lang="cs-CZ" sz="2800" dirty="0" smtClean="0"/>
              <a:t>Kolmé</a:t>
            </a:r>
          </a:p>
          <a:p>
            <a:pPr marL="514350" indent="-514350">
              <a:buFont typeface="+mj-lt"/>
              <a:buAutoNum type="arabicParenR" startAt="2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grpSp>
        <p:nvGrpSpPr>
          <p:cNvPr id="26" name="Skupina 47"/>
          <p:cNvGrpSpPr>
            <a:grpSpLocks/>
          </p:cNvGrpSpPr>
          <p:nvPr/>
        </p:nvGrpSpPr>
        <p:grpSpPr bwMode="auto">
          <a:xfrm>
            <a:off x="857224" y="2500306"/>
            <a:ext cx="1857376" cy="1380476"/>
            <a:chOff x="928689" y="4786312"/>
            <a:chExt cx="1857376" cy="1380476"/>
          </a:xfrm>
        </p:grpSpPr>
        <p:grpSp>
          <p:nvGrpSpPr>
            <p:cNvPr id="27" name="Skupina 41"/>
            <p:cNvGrpSpPr>
              <a:grpSpLocks/>
            </p:cNvGrpSpPr>
            <p:nvPr/>
          </p:nvGrpSpPr>
          <p:grpSpPr bwMode="auto">
            <a:xfrm>
              <a:off x="928689" y="4786312"/>
              <a:ext cx="1857376" cy="573088"/>
              <a:chOff x="928689" y="4786312"/>
              <a:chExt cx="1857376" cy="573088"/>
            </a:xfrm>
          </p:grpSpPr>
          <p:grpSp>
            <p:nvGrpSpPr>
              <p:cNvPr id="35" name="Skupina 47"/>
              <p:cNvGrpSpPr>
                <a:grpSpLocks/>
              </p:cNvGrpSpPr>
              <p:nvPr/>
            </p:nvGrpSpPr>
            <p:grpSpPr bwMode="auto">
              <a:xfrm>
                <a:off x="928689" y="5357813"/>
                <a:ext cx="1857376" cy="1587"/>
                <a:chOff x="928662" y="5000636"/>
                <a:chExt cx="1857388" cy="1588"/>
              </a:xfrm>
            </p:grpSpPr>
            <p:cxnSp>
              <p:nvCxnSpPr>
                <p:cNvPr id="42" name="Přímá spojovací šipka 41"/>
                <p:cNvCxnSpPr/>
                <p:nvPr/>
              </p:nvCxnSpPr>
              <p:spPr>
                <a:xfrm rot="10800000">
                  <a:off x="928662" y="5000636"/>
                  <a:ext cx="785817" cy="1588"/>
                </a:xfrm>
                <a:prstGeom prst="straightConnector1">
                  <a:avLst/>
                </a:prstGeom>
                <a:ln w="50800">
                  <a:solidFill>
                    <a:srgbClr val="FFFF00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ovací šipka 42"/>
                <p:cNvCxnSpPr/>
                <p:nvPr/>
              </p:nvCxnSpPr>
              <p:spPr bwMode="auto">
                <a:xfrm flipV="1">
                  <a:off x="1714479" y="5000636"/>
                  <a:ext cx="1071571" cy="0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Skupina 40"/>
              <p:cNvGrpSpPr>
                <a:grpSpLocks/>
              </p:cNvGrpSpPr>
              <p:nvPr/>
            </p:nvGrpSpPr>
            <p:grpSpPr bwMode="auto">
              <a:xfrm>
                <a:off x="2143134" y="4786312"/>
                <a:ext cx="428625" cy="523875"/>
                <a:chOff x="2143134" y="4786312"/>
                <a:chExt cx="428625" cy="523875"/>
              </a:xfrm>
            </p:grpSpPr>
            <p:sp>
              <p:nvSpPr>
                <p:cNvPr id="40" name="TextovéPole 39"/>
                <p:cNvSpPr txBox="1"/>
                <p:nvPr/>
              </p:nvSpPr>
              <p:spPr>
                <a:xfrm>
                  <a:off x="2143134" y="4786312"/>
                  <a:ext cx="428625" cy="5238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 smtClean="0">
                      <a:solidFill>
                        <a:srgbClr val="FF0000"/>
                      </a:solidFill>
                      <a:latin typeface="Arial"/>
                    </a:rPr>
                    <a:t>v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1" name="Přímá spojovací šipka 40"/>
                <p:cNvCxnSpPr/>
                <p:nvPr/>
              </p:nvCxnSpPr>
              <p:spPr>
                <a:xfrm>
                  <a:off x="2214563" y="4857750"/>
                  <a:ext cx="214312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Skupina 39"/>
              <p:cNvGrpSpPr>
                <a:grpSpLocks/>
              </p:cNvGrpSpPr>
              <p:nvPr/>
            </p:nvGrpSpPr>
            <p:grpSpPr bwMode="auto">
              <a:xfrm>
                <a:off x="1214440" y="4786312"/>
                <a:ext cx="497252" cy="523220"/>
                <a:chOff x="1214440" y="4786312"/>
                <a:chExt cx="497252" cy="523220"/>
              </a:xfrm>
            </p:grpSpPr>
            <p:sp>
              <p:nvSpPr>
                <p:cNvPr id="38" name="TextovéPole 49"/>
                <p:cNvSpPr txBox="1">
                  <a:spLocks noChangeArrowheads="1"/>
                </p:cNvSpPr>
                <p:nvPr/>
              </p:nvSpPr>
              <p:spPr bwMode="auto">
                <a:xfrm>
                  <a:off x="1214440" y="4786312"/>
                  <a:ext cx="497252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 dirty="0" smtClean="0"/>
                    <a:t>v</a:t>
                  </a:r>
                  <a:r>
                    <a:rPr lang="cs-CZ" sz="2800" baseline="-25000" dirty="0" smtClean="0"/>
                    <a:t>2</a:t>
                  </a:r>
                  <a:endParaRPr lang="cs-CZ" sz="2800" dirty="0"/>
                </a:p>
              </p:txBody>
            </p:sp>
            <p:cxnSp>
              <p:nvCxnSpPr>
                <p:cNvPr id="39" name="Přímá spojovací šipka 38"/>
                <p:cNvCxnSpPr/>
                <p:nvPr/>
              </p:nvCxnSpPr>
              <p:spPr>
                <a:xfrm>
                  <a:off x="1285875" y="4857750"/>
                  <a:ext cx="214313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" name="Skupina 45"/>
            <p:cNvGrpSpPr>
              <a:grpSpLocks/>
            </p:cNvGrpSpPr>
            <p:nvPr/>
          </p:nvGrpSpPr>
          <p:grpSpPr bwMode="auto">
            <a:xfrm>
              <a:off x="1000125" y="5572125"/>
              <a:ext cx="1785938" cy="594663"/>
              <a:chOff x="1000125" y="5572125"/>
              <a:chExt cx="1785938" cy="594663"/>
            </a:xfrm>
          </p:grpSpPr>
          <p:sp>
            <p:nvSpPr>
              <p:cNvPr id="29" name="TextovéPole 50"/>
              <p:cNvSpPr txBox="1">
                <a:spLocks noChangeArrowheads="1"/>
              </p:cNvSpPr>
              <p:nvPr/>
            </p:nvSpPr>
            <p:spPr bwMode="auto">
              <a:xfrm>
                <a:off x="1571630" y="5643568"/>
                <a:ext cx="49725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 dirty="0" smtClean="0"/>
                  <a:t>v</a:t>
                </a:r>
                <a:r>
                  <a:rPr lang="cs-CZ" sz="2800" baseline="-25000" dirty="0" smtClean="0"/>
                  <a:t>1</a:t>
                </a:r>
                <a:endParaRPr lang="cs-CZ" sz="2800" dirty="0"/>
              </a:p>
            </p:txBody>
          </p:sp>
          <p:grpSp>
            <p:nvGrpSpPr>
              <p:cNvPr id="30" name="Skupina 42"/>
              <p:cNvGrpSpPr>
                <a:grpSpLocks/>
              </p:cNvGrpSpPr>
              <p:nvPr/>
            </p:nvGrpSpPr>
            <p:grpSpPr bwMode="auto">
              <a:xfrm>
                <a:off x="1000125" y="5572125"/>
                <a:ext cx="1785938" cy="144463"/>
                <a:chOff x="1000125" y="5572125"/>
                <a:chExt cx="1785938" cy="144463"/>
              </a:xfrm>
            </p:grpSpPr>
            <p:grpSp>
              <p:nvGrpSpPr>
                <p:cNvPr id="31" name="Skupina 42"/>
                <p:cNvGrpSpPr>
                  <a:grpSpLocks/>
                </p:cNvGrpSpPr>
                <p:nvPr/>
              </p:nvGrpSpPr>
              <p:grpSpPr bwMode="auto">
                <a:xfrm>
                  <a:off x="1000125" y="5572125"/>
                  <a:ext cx="1785938" cy="142875"/>
                  <a:chOff x="1142976" y="3143247"/>
                  <a:chExt cx="1860364" cy="142875"/>
                </a:xfrm>
              </p:grpSpPr>
              <p:cxnSp>
                <p:nvCxnSpPr>
                  <p:cNvPr id="33" name="Přímá spojovací šipka 32"/>
                  <p:cNvCxnSpPr/>
                  <p:nvPr/>
                </p:nvCxnSpPr>
                <p:spPr>
                  <a:xfrm>
                    <a:off x="1142976" y="3214685"/>
                    <a:ext cx="1860364" cy="0"/>
                  </a:xfrm>
                  <a:prstGeom prst="straightConnector1">
                    <a:avLst/>
                  </a:prstGeom>
                  <a:ln w="50800">
                    <a:solidFill>
                      <a:srgbClr val="12C027"/>
                    </a:solidFill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Přímá spojovací čára 33"/>
                  <p:cNvCxnSpPr/>
                  <p:nvPr/>
                </p:nvCxnSpPr>
                <p:spPr bwMode="auto">
                  <a:xfrm rot="5400000">
                    <a:off x="1072365" y="3213858"/>
                    <a:ext cx="142875" cy="1654"/>
                  </a:xfrm>
                  <a:prstGeom prst="line">
                    <a:avLst/>
                  </a:prstGeom>
                  <a:ln w="50800">
                    <a:solidFill>
                      <a:srgbClr val="12C027"/>
                    </a:solidFill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" name="Přímá spojovací šipka 31"/>
                <p:cNvCxnSpPr/>
                <p:nvPr/>
              </p:nvCxnSpPr>
              <p:spPr>
                <a:xfrm>
                  <a:off x="1643063" y="5715000"/>
                  <a:ext cx="214312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aphicFrame>
        <p:nvGraphicFramePr>
          <p:cNvPr id="194592" name="Object 32"/>
          <p:cNvGraphicFramePr>
            <a:graphicFrameLocks noChangeAspect="1"/>
          </p:cNvGraphicFramePr>
          <p:nvPr/>
        </p:nvGraphicFramePr>
        <p:xfrm>
          <a:off x="4071935" y="2500306"/>
          <a:ext cx="1857388" cy="1450475"/>
        </p:xfrm>
        <a:graphic>
          <a:graphicData uri="http://schemas.openxmlformats.org/presentationml/2006/ole">
            <p:oleObj spid="_x0000_s52226" name="Rovnice" r:id="rId3" imgW="634680" imgH="457200" progId="Equation.3">
              <p:embed/>
            </p:oleObj>
          </a:graphicData>
        </a:graphic>
      </p:graphicFrame>
      <p:grpSp>
        <p:nvGrpSpPr>
          <p:cNvPr id="45" name="Skupina 53"/>
          <p:cNvGrpSpPr>
            <a:grpSpLocks/>
          </p:cNvGrpSpPr>
          <p:nvPr/>
        </p:nvGrpSpPr>
        <p:grpSpPr bwMode="auto">
          <a:xfrm>
            <a:off x="2000232" y="4429132"/>
            <a:ext cx="1714511" cy="2214554"/>
            <a:chOff x="5143501" y="3143250"/>
            <a:chExt cx="1716087" cy="2452688"/>
          </a:xfrm>
        </p:grpSpPr>
        <p:grpSp>
          <p:nvGrpSpPr>
            <p:cNvPr id="46" name="Skupina 52"/>
            <p:cNvGrpSpPr>
              <a:grpSpLocks/>
            </p:cNvGrpSpPr>
            <p:nvPr/>
          </p:nvGrpSpPr>
          <p:grpSpPr bwMode="auto">
            <a:xfrm>
              <a:off x="5643563" y="3143250"/>
              <a:ext cx="1216025" cy="1787525"/>
              <a:chOff x="5643563" y="3143250"/>
              <a:chExt cx="1216025" cy="1787525"/>
            </a:xfrm>
          </p:grpSpPr>
          <p:grpSp>
            <p:nvGrpSpPr>
              <p:cNvPr id="53" name="Skupina 51"/>
              <p:cNvGrpSpPr>
                <a:grpSpLocks/>
              </p:cNvGrpSpPr>
              <p:nvPr/>
            </p:nvGrpSpPr>
            <p:grpSpPr bwMode="auto">
              <a:xfrm>
                <a:off x="5643563" y="3143250"/>
                <a:ext cx="1216025" cy="1787525"/>
                <a:chOff x="5643563" y="3143250"/>
                <a:chExt cx="1216025" cy="1787525"/>
              </a:xfrm>
            </p:grpSpPr>
            <p:cxnSp>
              <p:nvCxnSpPr>
                <p:cNvPr id="58" name="Přímá spojovací šipka 57"/>
                <p:cNvCxnSpPr/>
                <p:nvPr/>
              </p:nvCxnSpPr>
              <p:spPr>
                <a:xfrm rot="16200000">
                  <a:off x="4751388" y="4035425"/>
                  <a:ext cx="1785938" cy="1587"/>
                </a:xfrm>
                <a:prstGeom prst="straightConnector1">
                  <a:avLst/>
                </a:prstGeom>
                <a:ln w="50800">
                  <a:solidFill>
                    <a:srgbClr val="12C027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římá spojovací šipka 58"/>
                <p:cNvCxnSpPr/>
                <p:nvPr/>
              </p:nvCxnSpPr>
              <p:spPr>
                <a:xfrm>
                  <a:off x="5643563" y="4929188"/>
                  <a:ext cx="1214437" cy="1587"/>
                </a:xfrm>
                <a:prstGeom prst="straightConnector1">
                  <a:avLst/>
                </a:prstGeom>
                <a:ln w="50800">
                  <a:solidFill>
                    <a:srgbClr val="FFFF00"/>
                  </a:solidFill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Přímá spojovací čára 59"/>
                <p:cNvCxnSpPr/>
                <p:nvPr/>
              </p:nvCxnSpPr>
              <p:spPr>
                <a:xfrm rot="16200000">
                  <a:off x="5965825" y="4035425"/>
                  <a:ext cx="17859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Přímá spojovací čára 60"/>
                <p:cNvCxnSpPr/>
                <p:nvPr/>
              </p:nvCxnSpPr>
              <p:spPr>
                <a:xfrm rot="10800000" flipH="1" flipV="1">
                  <a:off x="5643563" y="3143250"/>
                  <a:ext cx="1214437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Přímá spojovací šipka 53"/>
              <p:cNvCxnSpPr/>
              <p:nvPr/>
            </p:nvCxnSpPr>
            <p:spPr bwMode="auto">
              <a:xfrm rot="5400000" flipH="1" flipV="1">
                <a:off x="5372100" y="3414713"/>
                <a:ext cx="1757363" cy="1214437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5" name="Skupina 45"/>
              <p:cNvGrpSpPr>
                <a:grpSpLocks/>
              </p:cNvGrpSpPr>
              <p:nvPr/>
            </p:nvGrpSpPr>
            <p:grpSpPr bwMode="auto">
              <a:xfrm>
                <a:off x="5929319" y="3524260"/>
                <a:ext cx="500062" cy="523875"/>
                <a:chOff x="5929319" y="3524260"/>
                <a:chExt cx="500062" cy="523875"/>
              </a:xfrm>
            </p:grpSpPr>
            <p:sp>
              <p:nvSpPr>
                <p:cNvPr id="56" name="TextovéPole 55"/>
                <p:cNvSpPr txBox="1"/>
                <p:nvPr/>
              </p:nvSpPr>
              <p:spPr>
                <a:xfrm>
                  <a:off x="5929319" y="3524260"/>
                  <a:ext cx="500062" cy="5238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 smtClean="0">
                      <a:solidFill>
                        <a:srgbClr val="FF0000"/>
                      </a:solidFill>
                      <a:latin typeface="Arial"/>
                    </a:rPr>
                    <a:t>v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57" name="Přímá spojovací šipka 56"/>
                <p:cNvCxnSpPr/>
                <p:nvPr/>
              </p:nvCxnSpPr>
              <p:spPr>
                <a:xfrm>
                  <a:off x="6000750" y="3571875"/>
                  <a:ext cx="214313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" name="Skupina 44"/>
            <p:cNvGrpSpPr>
              <a:grpSpLocks/>
            </p:cNvGrpSpPr>
            <p:nvPr/>
          </p:nvGrpSpPr>
          <p:grpSpPr bwMode="auto">
            <a:xfrm>
              <a:off x="5143501" y="3738574"/>
              <a:ext cx="497252" cy="523220"/>
              <a:chOff x="5143501" y="3738574"/>
              <a:chExt cx="497252" cy="523220"/>
            </a:xfrm>
          </p:grpSpPr>
          <p:sp>
            <p:nvSpPr>
              <p:cNvPr id="51" name="TextovéPole 38"/>
              <p:cNvSpPr txBox="1">
                <a:spLocks noChangeArrowheads="1"/>
              </p:cNvSpPr>
              <p:nvPr/>
            </p:nvSpPr>
            <p:spPr bwMode="auto">
              <a:xfrm>
                <a:off x="5143501" y="3738574"/>
                <a:ext cx="49725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 dirty="0" smtClean="0"/>
                  <a:t>v</a:t>
                </a:r>
                <a:r>
                  <a:rPr lang="cs-CZ" sz="2800" baseline="-25000" dirty="0" smtClean="0"/>
                  <a:t>1</a:t>
                </a:r>
                <a:endParaRPr lang="cs-CZ" sz="2800" dirty="0"/>
              </a:p>
            </p:txBody>
          </p:sp>
          <p:cxnSp>
            <p:nvCxnSpPr>
              <p:cNvPr id="52" name="Přímá spojovací šipka 51"/>
              <p:cNvCxnSpPr/>
              <p:nvPr/>
            </p:nvCxnSpPr>
            <p:spPr>
              <a:xfrm>
                <a:off x="5214938" y="3786188"/>
                <a:ext cx="214312" cy="15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Skupina 46"/>
            <p:cNvGrpSpPr>
              <a:grpSpLocks/>
            </p:cNvGrpSpPr>
            <p:nvPr/>
          </p:nvGrpSpPr>
          <p:grpSpPr bwMode="auto">
            <a:xfrm>
              <a:off x="6000757" y="5072063"/>
              <a:ext cx="497252" cy="523875"/>
              <a:chOff x="6000757" y="5072063"/>
              <a:chExt cx="497252" cy="523875"/>
            </a:xfrm>
          </p:grpSpPr>
          <p:sp>
            <p:nvSpPr>
              <p:cNvPr id="49" name="TextovéPole 39"/>
              <p:cNvSpPr txBox="1">
                <a:spLocks noChangeArrowheads="1"/>
              </p:cNvSpPr>
              <p:nvPr/>
            </p:nvSpPr>
            <p:spPr bwMode="auto">
              <a:xfrm>
                <a:off x="6000757" y="5072718"/>
                <a:ext cx="49725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 dirty="0" smtClean="0"/>
                  <a:t>v</a:t>
                </a:r>
                <a:r>
                  <a:rPr lang="cs-CZ" sz="2800" baseline="-25000" dirty="0" smtClean="0"/>
                  <a:t>2</a:t>
                </a:r>
                <a:endParaRPr lang="cs-CZ" sz="2800" dirty="0"/>
              </a:p>
            </p:txBody>
          </p:sp>
          <p:cxnSp>
            <p:nvCxnSpPr>
              <p:cNvPr id="50" name="Přímá spojovací šipka 49"/>
              <p:cNvCxnSpPr/>
              <p:nvPr/>
            </p:nvCxnSpPr>
            <p:spPr>
              <a:xfrm>
                <a:off x="6072188" y="5072063"/>
                <a:ext cx="214312" cy="15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99720" name="Object 40"/>
          <p:cNvGraphicFramePr>
            <a:graphicFrameLocks noChangeAspect="1"/>
          </p:cNvGraphicFramePr>
          <p:nvPr/>
        </p:nvGraphicFramePr>
        <p:xfrm>
          <a:off x="4643438" y="4572008"/>
          <a:ext cx="2143140" cy="1435301"/>
        </p:xfrm>
        <a:graphic>
          <a:graphicData uri="http://schemas.openxmlformats.org/presentationml/2006/ole">
            <p:oleObj spid="_x0000_s52227" name="Rovnice" r:id="rId4" imgW="86328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5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5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997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997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97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2002B"/>
                </a:solidFill>
              </a:rPr>
              <a:t>Skládání pohybů a rychlostí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arenR" startAt="4"/>
            </a:pPr>
            <a:r>
              <a:rPr lang="cs-CZ" dirty="0" smtClean="0"/>
              <a:t>Různoběžné</a:t>
            </a:r>
          </a:p>
          <a:p>
            <a:pPr marL="514350" indent="-51435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  <p:grpSp>
        <p:nvGrpSpPr>
          <p:cNvPr id="7" name="Skupina 57"/>
          <p:cNvGrpSpPr>
            <a:grpSpLocks/>
          </p:cNvGrpSpPr>
          <p:nvPr/>
        </p:nvGrpSpPr>
        <p:grpSpPr bwMode="auto">
          <a:xfrm>
            <a:off x="857224" y="2500306"/>
            <a:ext cx="2813050" cy="1880542"/>
            <a:chOff x="1258888" y="3429000"/>
            <a:chExt cx="2813050" cy="1880542"/>
          </a:xfrm>
        </p:grpSpPr>
        <p:grpSp>
          <p:nvGrpSpPr>
            <p:cNvPr id="8" name="Skupina 56"/>
            <p:cNvGrpSpPr>
              <a:grpSpLocks/>
            </p:cNvGrpSpPr>
            <p:nvPr/>
          </p:nvGrpSpPr>
          <p:grpSpPr bwMode="auto">
            <a:xfrm>
              <a:off x="1258888" y="3429000"/>
              <a:ext cx="2813050" cy="1287463"/>
              <a:chOff x="1258888" y="3429000"/>
              <a:chExt cx="2813050" cy="1287463"/>
            </a:xfrm>
          </p:grpSpPr>
          <p:cxnSp>
            <p:nvCxnSpPr>
              <p:cNvPr id="12" name="Přímá spojovací šipka 11"/>
              <p:cNvCxnSpPr/>
              <p:nvPr/>
            </p:nvCxnSpPr>
            <p:spPr>
              <a:xfrm rot="19062253">
                <a:off x="1258888" y="4054475"/>
                <a:ext cx="1857375" cy="1588"/>
              </a:xfrm>
              <a:prstGeom prst="straightConnector1">
                <a:avLst/>
              </a:prstGeom>
              <a:ln w="50800">
                <a:solidFill>
                  <a:srgbClr val="12C027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" name="Skupina 55"/>
              <p:cNvGrpSpPr>
                <a:grpSpLocks/>
              </p:cNvGrpSpPr>
              <p:nvPr/>
            </p:nvGrpSpPr>
            <p:grpSpPr bwMode="auto">
              <a:xfrm>
                <a:off x="1500188" y="3429000"/>
                <a:ext cx="2571750" cy="1287463"/>
                <a:chOff x="1500188" y="3429000"/>
                <a:chExt cx="2571750" cy="1287463"/>
              </a:xfrm>
            </p:grpSpPr>
            <p:cxnSp>
              <p:nvCxnSpPr>
                <p:cNvPr id="20" name="Přímá spojovací čára 19"/>
                <p:cNvCxnSpPr/>
                <p:nvPr/>
              </p:nvCxnSpPr>
              <p:spPr>
                <a:xfrm>
                  <a:off x="2857500" y="3429000"/>
                  <a:ext cx="1214438" cy="1588"/>
                </a:xfrm>
                <a:prstGeom prst="line">
                  <a:avLst/>
                </a:prstGeom>
                <a:ln w="127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21" name="Skupina 54"/>
                <p:cNvGrpSpPr>
                  <a:grpSpLocks/>
                </p:cNvGrpSpPr>
                <p:nvPr/>
              </p:nvGrpSpPr>
              <p:grpSpPr bwMode="auto">
                <a:xfrm>
                  <a:off x="1500188" y="3429000"/>
                  <a:ext cx="2571750" cy="1287463"/>
                  <a:chOff x="1500188" y="3429000"/>
                  <a:chExt cx="2571750" cy="1287463"/>
                </a:xfrm>
              </p:grpSpPr>
              <p:cxnSp>
                <p:nvCxnSpPr>
                  <p:cNvPr id="23" name="Přímá spojovací šipka 22"/>
                  <p:cNvCxnSpPr/>
                  <p:nvPr/>
                </p:nvCxnSpPr>
                <p:spPr>
                  <a:xfrm>
                    <a:off x="1500188" y="4714875"/>
                    <a:ext cx="1214437" cy="1588"/>
                  </a:xfrm>
                  <a:prstGeom prst="straightConnector1">
                    <a:avLst/>
                  </a:prstGeom>
                  <a:ln w="50800">
                    <a:solidFill>
                      <a:srgbClr val="FFFF00"/>
                    </a:solidFill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Přímá spojovací čára 15"/>
                  <p:cNvCxnSpPr/>
                  <p:nvPr/>
                </p:nvCxnSpPr>
                <p:spPr>
                  <a:xfrm flipV="1">
                    <a:off x="2714625" y="3429000"/>
                    <a:ext cx="1357313" cy="1285875"/>
                  </a:xfrm>
                  <a:prstGeom prst="line">
                    <a:avLst/>
                  </a:prstGeom>
                  <a:ln w="12700"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Přímá spojovací šipka 21"/>
                <p:cNvCxnSpPr/>
                <p:nvPr/>
              </p:nvCxnSpPr>
              <p:spPr bwMode="auto">
                <a:xfrm flipV="1">
                  <a:off x="1500188" y="3429000"/>
                  <a:ext cx="2571750" cy="1257300"/>
                </a:xfrm>
                <a:prstGeom prst="straightConnector1">
                  <a:avLst/>
                </a:prstGeom>
                <a:ln w="5080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Skupina 38"/>
              <p:cNvGrpSpPr>
                <a:grpSpLocks/>
              </p:cNvGrpSpPr>
              <p:nvPr/>
            </p:nvGrpSpPr>
            <p:grpSpPr bwMode="auto">
              <a:xfrm>
                <a:off x="2830524" y="3500438"/>
                <a:ext cx="500062" cy="523875"/>
                <a:chOff x="2830524" y="3500438"/>
                <a:chExt cx="500062" cy="523875"/>
              </a:xfrm>
            </p:grpSpPr>
            <p:sp>
              <p:nvSpPr>
                <p:cNvPr id="18" name="TextovéPole 17"/>
                <p:cNvSpPr txBox="1"/>
                <p:nvPr/>
              </p:nvSpPr>
              <p:spPr>
                <a:xfrm>
                  <a:off x="2830524" y="3500438"/>
                  <a:ext cx="500062" cy="5238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2800" kern="0" dirty="0" smtClean="0">
                      <a:solidFill>
                        <a:srgbClr val="FF0000"/>
                      </a:solidFill>
                      <a:latin typeface="Arial"/>
                    </a:rPr>
                    <a:t>v</a:t>
                  </a:r>
                  <a:endParaRPr lang="cs-CZ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9" name="Přímá spojovací šipka 18"/>
                <p:cNvCxnSpPr/>
                <p:nvPr/>
              </p:nvCxnSpPr>
              <p:spPr>
                <a:xfrm>
                  <a:off x="2857500" y="3571875"/>
                  <a:ext cx="214313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34"/>
              <p:cNvGrpSpPr>
                <a:grpSpLocks/>
              </p:cNvGrpSpPr>
              <p:nvPr/>
            </p:nvGrpSpPr>
            <p:grpSpPr bwMode="auto">
              <a:xfrm>
                <a:off x="1687516" y="3500438"/>
                <a:ext cx="497252" cy="523220"/>
                <a:chOff x="1616099" y="3500437"/>
                <a:chExt cx="497252" cy="523220"/>
              </a:xfrm>
            </p:grpSpPr>
            <p:sp>
              <p:nvSpPr>
                <p:cNvPr id="16" name="TextovéPole 22"/>
                <p:cNvSpPr txBox="1">
                  <a:spLocks noChangeArrowheads="1"/>
                </p:cNvSpPr>
                <p:nvPr/>
              </p:nvSpPr>
              <p:spPr bwMode="auto">
                <a:xfrm>
                  <a:off x="1616099" y="3500437"/>
                  <a:ext cx="497252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2800" dirty="0" smtClean="0"/>
                    <a:t>v</a:t>
                  </a:r>
                  <a:r>
                    <a:rPr lang="cs-CZ" sz="2800" baseline="-25000" dirty="0" smtClean="0"/>
                    <a:t>1</a:t>
                  </a:r>
                  <a:endParaRPr lang="cs-CZ" sz="2800" dirty="0"/>
                </a:p>
              </p:txBody>
            </p:sp>
            <p:cxnSp>
              <p:nvCxnSpPr>
                <p:cNvPr id="17" name="Přímá spojovací šipka 16"/>
                <p:cNvCxnSpPr/>
                <p:nvPr/>
              </p:nvCxnSpPr>
              <p:spPr>
                <a:xfrm>
                  <a:off x="1714521" y="3571874"/>
                  <a:ext cx="214312" cy="158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Skupina 37"/>
            <p:cNvGrpSpPr>
              <a:grpSpLocks/>
            </p:cNvGrpSpPr>
            <p:nvPr/>
          </p:nvGrpSpPr>
          <p:grpSpPr bwMode="auto">
            <a:xfrm>
              <a:off x="1616078" y="4786322"/>
              <a:ext cx="497252" cy="523220"/>
              <a:chOff x="1616078" y="4786322"/>
              <a:chExt cx="497252" cy="523220"/>
            </a:xfrm>
          </p:grpSpPr>
          <p:sp>
            <p:nvSpPr>
              <p:cNvPr id="10" name="TextovéPole 23"/>
              <p:cNvSpPr txBox="1">
                <a:spLocks noChangeArrowheads="1"/>
              </p:cNvSpPr>
              <p:nvPr/>
            </p:nvSpPr>
            <p:spPr bwMode="auto">
              <a:xfrm>
                <a:off x="1616078" y="4786322"/>
                <a:ext cx="49725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2800" dirty="0" smtClean="0"/>
                  <a:t>v</a:t>
                </a:r>
                <a:r>
                  <a:rPr lang="cs-CZ" sz="2800" baseline="-25000" dirty="0" smtClean="0"/>
                  <a:t>2</a:t>
                </a:r>
                <a:endParaRPr lang="cs-CZ" sz="2800" dirty="0"/>
              </a:p>
            </p:txBody>
          </p:sp>
          <p:cxnSp>
            <p:nvCxnSpPr>
              <p:cNvPr id="11" name="Přímá spojovací šipka 10"/>
              <p:cNvCxnSpPr/>
              <p:nvPr/>
            </p:nvCxnSpPr>
            <p:spPr>
              <a:xfrm>
                <a:off x="1785938" y="4857750"/>
                <a:ext cx="214312" cy="15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99772" name="Object 92"/>
          <p:cNvGraphicFramePr>
            <a:graphicFrameLocks noChangeAspect="1"/>
          </p:cNvGraphicFramePr>
          <p:nvPr/>
        </p:nvGraphicFramePr>
        <p:xfrm>
          <a:off x="4643438" y="2779350"/>
          <a:ext cx="2500330" cy="849670"/>
        </p:xfrm>
        <a:graphic>
          <a:graphicData uri="http://schemas.openxmlformats.org/presentationml/2006/ole">
            <p:oleObj spid="_x0000_s53250" name="Rovnice" r:id="rId3" imgW="6346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97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97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97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9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9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9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9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Motorový člun se pohybuje vzhledem ke klidné</a:t>
            </a:r>
          </a:p>
          <a:p>
            <a:pPr>
              <a:buNone/>
            </a:pPr>
            <a:r>
              <a:rPr lang="cs-CZ" sz="2800" dirty="0" smtClean="0"/>
              <a:t>vodě rychlostí 10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Proud řeky ho unáší</a:t>
            </a:r>
          </a:p>
          <a:p>
            <a:pPr>
              <a:buNone/>
            </a:pPr>
            <a:r>
              <a:rPr lang="cs-CZ" sz="2800" dirty="0" smtClean="0"/>
              <a:t>rychlostí 2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Urči výslednou rychlost člunu</a:t>
            </a:r>
          </a:p>
          <a:p>
            <a:pPr>
              <a:buNone/>
            </a:pPr>
            <a:r>
              <a:rPr lang="cs-CZ" sz="2800" dirty="0" smtClean="0"/>
              <a:t>(početně i graficky) vzhledem k břehu, jestliže pluje</a:t>
            </a:r>
          </a:p>
          <a:p>
            <a:pPr>
              <a:buNone/>
            </a:pPr>
            <a:r>
              <a:rPr lang="cs-CZ" sz="2800" dirty="0" smtClean="0"/>
              <a:t>a) po proudu</a:t>
            </a:r>
          </a:p>
          <a:p>
            <a:pPr>
              <a:buNone/>
            </a:pPr>
            <a:r>
              <a:rPr lang="cs-CZ" sz="2800" dirty="0" smtClean="0"/>
              <a:t>b) proti proudu </a:t>
            </a:r>
          </a:p>
          <a:p>
            <a:pPr marL="514350" indent="-514350">
              <a:buNone/>
            </a:pPr>
            <a:r>
              <a:rPr lang="cs-CZ" sz="2800" dirty="0" smtClean="0"/>
              <a:t>c) kolmo na směr proudu </a:t>
            </a:r>
          </a:p>
          <a:p>
            <a:pPr marL="514350" indent="-514350">
              <a:buAutoNum type="alphaLcParenR" startAt="3"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a) 12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b) 8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c) 10,2 m.s</a:t>
            </a:r>
            <a:r>
              <a:rPr lang="cs-CZ" sz="2800" baseline="30000" dirty="0" smtClean="0"/>
              <a:t>-1</a:t>
            </a: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786454"/>
            <a:ext cx="5429288" cy="64291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pohyb po kružnici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86808" cy="4929222"/>
          </a:xfrm>
        </p:spPr>
        <p:txBody>
          <a:bodyPr/>
          <a:lstStyle/>
          <a:p>
            <a:r>
              <a:rPr lang="cs-CZ" sz="2800" dirty="0" smtClean="0">
                <a:latin typeface="Arial" charset="0"/>
              </a:rPr>
              <a:t>je pohyb, při němž velikost rychlosti je konstantní a trajektorií je kružnice</a:t>
            </a:r>
          </a:p>
          <a:p>
            <a:r>
              <a:rPr lang="cs-CZ" sz="2800" dirty="0" smtClean="0">
                <a:latin typeface="Arial" charset="0"/>
              </a:rPr>
              <a:t>při tomto pohybu se mění směr vektoru okamžité</a:t>
            </a:r>
          </a:p>
          <a:p>
            <a:pPr>
              <a:buNone/>
            </a:pPr>
            <a:r>
              <a:rPr lang="cs-CZ" sz="2800" dirty="0" smtClean="0">
                <a:latin typeface="Arial" charset="0"/>
              </a:rPr>
              <a:t>	rychlosti</a:t>
            </a:r>
          </a:p>
          <a:p>
            <a:r>
              <a:rPr lang="cs-CZ" sz="2800" dirty="0" smtClean="0">
                <a:latin typeface="Arial" charset="0"/>
              </a:rPr>
              <a:t>rychlost má v každém okamžiku směr tečny ke kružnici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71472" y="4714884"/>
          <a:ext cx="4286250" cy="714375"/>
        </p:xfrm>
        <a:graphic>
          <a:graphicData uri="http://schemas.openxmlformats.org/presentationml/2006/ole">
            <p:oleObj spid="_x0000_s57350" name="Rovnice" r:id="rId3" imgW="12189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500034" y="1857364"/>
            <a:ext cx="4991100" cy="4646613"/>
            <a:chOff x="1247" y="164"/>
            <a:chExt cx="3144" cy="2927"/>
          </a:xfrm>
        </p:grpSpPr>
        <p:sp>
          <p:nvSpPr>
            <p:cNvPr id="8" name="Line 25"/>
            <p:cNvSpPr>
              <a:spLocks noChangeShapeType="1"/>
            </p:cNvSpPr>
            <p:nvPr/>
          </p:nvSpPr>
          <p:spPr bwMode="auto">
            <a:xfrm flipV="1">
              <a:off x="1247" y="164"/>
              <a:ext cx="1435" cy="1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 flipV="1">
              <a:off x="3152" y="1525"/>
              <a:ext cx="1239" cy="15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 rot="-2723436">
              <a:off x="1873" y="498"/>
              <a:ext cx="2072" cy="217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rot="-2723436">
              <a:off x="1970" y="1608"/>
              <a:ext cx="972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rot="-2723436">
              <a:off x="2908" y="460"/>
              <a:ext cx="0" cy="2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 rot="-2723436">
              <a:off x="2863" y="1521"/>
              <a:ext cx="83" cy="4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1519" y="1117"/>
              <a:ext cx="968" cy="19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>
              <a:off x="1565" y="799"/>
              <a:ext cx="617" cy="635"/>
            </a:xfrm>
            <a:prstGeom prst="line">
              <a:avLst/>
            </a:prstGeom>
            <a:noFill/>
            <a:ln w="1143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1973" y="2041"/>
              <a:ext cx="408" cy="799"/>
            </a:xfrm>
            <a:prstGeom prst="line">
              <a:avLst/>
            </a:prstGeom>
            <a:noFill/>
            <a:ln w="1143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3710" y="1726"/>
              <a:ext cx="531" cy="615"/>
            </a:xfrm>
            <a:prstGeom prst="line">
              <a:avLst/>
            </a:prstGeom>
            <a:noFill/>
            <a:ln w="1143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18" name="Object 13"/>
            <p:cNvGraphicFramePr>
              <a:graphicFrameLocks noChangeAspect="1"/>
            </p:cNvGraphicFramePr>
            <p:nvPr/>
          </p:nvGraphicFramePr>
          <p:xfrm>
            <a:off x="2232" y="1488"/>
            <a:ext cx="246" cy="267"/>
          </p:xfrm>
          <a:graphic>
            <a:graphicData uri="http://schemas.openxmlformats.org/presentationml/2006/ole">
              <p:oleObj spid="_x0000_s59394" name="Rovnice" r:id="rId3" imgW="114120" imgH="126720" progId="Equation.3">
                <p:embed/>
              </p:oleObj>
            </a:graphicData>
          </a:graphic>
        </p:graphicFrame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2112" y="754"/>
              <a:ext cx="88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>
                <a:solidFill>
                  <a:srgbClr val="FF0000"/>
                </a:solidFill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711" y="1583"/>
              <a:ext cx="33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4000">
                  <a:latin typeface="Arial" charset="0"/>
                </a:rPr>
                <a:t>O</a:t>
              </a: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586" y="235"/>
              <a:ext cx="93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4800" b="1">
                  <a:solidFill>
                    <a:srgbClr val="FF0000"/>
                  </a:solidFill>
                  <a:latin typeface="Arial" charset="0"/>
                </a:rPr>
                <a:t>HB</a:t>
              </a:r>
            </a:p>
          </p:txBody>
        </p:sp>
        <p:sp>
          <p:nvSpPr>
            <p:cNvPr id="22" name="Oval 17"/>
            <p:cNvSpPr>
              <a:spLocks noChangeArrowheads="1"/>
            </p:cNvSpPr>
            <p:nvPr/>
          </p:nvSpPr>
          <p:spPr bwMode="auto">
            <a:xfrm>
              <a:off x="2865" y="1508"/>
              <a:ext cx="88" cy="8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Arc 18"/>
            <p:cNvSpPr>
              <a:spLocks/>
            </p:cNvSpPr>
            <p:nvPr/>
          </p:nvSpPr>
          <p:spPr bwMode="auto">
            <a:xfrm rot="15789467" flipV="1">
              <a:off x="2377" y="346"/>
              <a:ext cx="1409" cy="1684"/>
            </a:xfrm>
            <a:custGeom>
              <a:avLst/>
              <a:gdLst>
                <a:gd name="T0" fmla="*/ 559 w 21600"/>
                <a:gd name="T1" fmla="*/ 0 h 30957"/>
                <a:gd name="T2" fmla="*/ 1208 w 21600"/>
                <a:gd name="T3" fmla="*/ 1684 h 30957"/>
                <a:gd name="T4" fmla="*/ 0 w 21600"/>
                <a:gd name="T5" fmla="*/ 1079 h 309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0957"/>
                <a:gd name="T11" fmla="*/ 21600 w 21600"/>
                <a:gd name="T12" fmla="*/ 30957 h 309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0957" fill="none" extrusionOk="0">
                  <a:moveTo>
                    <a:pt x="8563" y="-1"/>
                  </a:moveTo>
                  <a:cubicBezTo>
                    <a:pt x="16475" y="3416"/>
                    <a:pt x="21600" y="11210"/>
                    <a:pt x="21600" y="19830"/>
                  </a:cubicBezTo>
                  <a:cubicBezTo>
                    <a:pt x="21600" y="23750"/>
                    <a:pt x="20533" y="27596"/>
                    <a:pt x="18513" y="30956"/>
                  </a:cubicBezTo>
                </a:path>
                <a:path w="21600" h="30957" stroke="0" extrusionOk="0">
                  <a:moveTo>
                    <a:pt x="8563" y="-1"/>
                  </a:moveTo>
                  <a:cubicBezTo>
                    <a:pt x="16475" y="3416"/>
                    <a:pt x="21600" y="11210"/>
                    <a:pt x="21600" y="19830"/>
                  </a:cubicBezTo>
                  <a:cubicBezTo>
                    <a:pt x="21600" y="23750"/>
                    <a:pt x="20533" y="27596"/>
                    <a:pt x="18513" y="30956"/>
                  </a:cubicBezTo>
                  <a:lnTo>
                    <a:pt x="0" y="19830"/>
                  </a:lnTo>
                  <a:close/>
                </a:path>
              </a:pathLst>
            </a:custGeom>
            <a:noFill/>
            <a:ln w="76200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flipV="1">
              <a:off x="2928" y="1234"/>
              <a:ext cx="1043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198" y="255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2800" b="1" dirty="0">
                  <a:solidFill>
                    <a:srgbClr val="7030A0"/>
                  </a:solidFill>
                  <a:latin typeface="Arial" charset="0"/>
                </a:rPr>
                <a:t>s</a:t>
              </a:r>
            </a:p>
          </p:txBody>
        </p:sp>
        <p:graphicFrame>
          <p:nvGraphicFramePr>
            <p:cNvPr id="26" name="Object 21"/>
            <p:cNvGraphicFramePr>
              <a:graphicFrameLocks noChangeAspect="1"/>
            </p:cNvGraphicFramePr>
            <p:nvPr/>
          </p:nvGraphicFramePr>
          <p:xfrm>
            <a:off x="1746" y="2271"/>
            <a:ext cx="325" cy="433"/>
          </p:xfrm>
          <a:graphic>
            <a:graphicData uri="http://schemas.openxmlformats.org/presentationml/2006/ole">
              <p:oleObj spid="_x0000_s59395" name="Rovnice" r:id="rId4" imgW="126720" imgH="177480" progId="Equation.3">
                <p:embed/>
              </p:oleObj>
            </a:graphicData>
          </a:graphic>
        </p:graphicFrame>
        <p:graphicFrame>
          <p:nvGraphicFramePr>
            <p:cNvPr id="27" name="Object 22"/>
            <p:cNvGraphicFramePr>
              <a:graphicFrameLocks noChangeAspect="1"/>
            </p:cNvGraphicFramePr>
            <p:nvPr/>
          </p:nvGraphicFramePr>
          <p:xfrm>
            <a:off x="1698" y="689"/>
            <a:ext cx="287" cy="382"/>
          </p:xfrm>
          <a:graphic>
            <a:graphicData uri="http://schemas.openxmlformats.org/presentationml/2006/ole">
              <p:oleObj spid="_x0000_s59396" name="Rovnice" r:id="rId5" imgW="126720" imgH="177480" progId="Equation.3">
                <p:embed/>
              </p:oleObj>
            </a:graphicData>
          </a:graphic>
        </p:graphicFrame>
        <p:graphicFrame>
          <p:nvGraphicFramePr>
            <p:cNvPr id="28" name="Object 23"/>
            <p:cNvGraphicFramePr>
              <a:graphicFrameLocks noChangeAspect="1"/>
            </p:cNvGraphicFramePr>
            <p:nvPr/>
          </p:nvGraphicFramePr>
          <p:xfrm>
            <a:off x="3923" y="2021"/>
            <a:ext cx="343" cy="457"/>
          </p:xfrm>
          <a:graphic>
            <a:graphicData uri="http://schemas.openxmlformats.org/presentationml/2006/ole">
              <p:oleObj spid="_x0000_s59397" name="Rovnice" r:id="rId6" imgW="126720" imgH="177480" progId="Equation.3">
                <p:embed/>
              </p:oleObj>
            </a:graphicData>
          </a:graphic>
        </p:graphicFrame>
      </p:grpSp>
      <p:sp>
        <p:nvSpPr>
          <p:cNvPr id="29" name="TextovéPole 28"/>
          <p:cNvSpPr txBox="1"/>
          <p:nvPr/>
        </p:nvSpPr>
        <p:spPr>
          <a:xfrm>
            <a:off x="4429092" y="1928802"/>
            <a:ext cx="47149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rgbClr val="00B0F0"/>
                </a:solidFill>
              </a:rPr>
              <a:t>průvodič</a:t>
            </a:r>
            <a:r>
              <a:rPr lang="cs-CZ" sz="2800" dirty="0" smtClean="0">
                <a:solidFill>
                  <a:srgbClr val="00B0F0"/>
                </a:solidFill>
              </a:rPr>
              <a:t> r</a:t>
            </a:r>
            <a:r>
              <a:rPr lang="cs-CZ" sz="2800" dirty="0" smtClean="0"/>
              <a:t> - spojnice HB a              		 středu kružnice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  <p:grpSp>
        <p:nvGrpSpPr>
          <p:cNvPr id="7" name="Group 237"/>
          <p:cNvGrpSpPr>
            <a:grpSpLocks/>
          </p:cNvGrpSpPr>
          <p:nvPr/>
        </p:nvGrpSpPr>
        <p:grpSpPr bwMode="auto">
          <a:xfrm>
            <a:off x="357158" y="1785926"/>
            <a:ext cx="3857652" cy="4146813"/>
            <a:chOff x="2448" y="1917"/>
            <a:chExt cx="2700" cy="3027"/>
          </a:xfrm>
        </p:grpSpPr>
        <p:sp>
          <p:nvSpPr>
            <p:cNvPr id="8" name="Oval 163"/>
            <p:cNvSpPr>
              <a:spLocks noChangeArrowheads="1"/>
            </p:cNvSpPr>
            <p:nvPr/>
          </p:nvSpPr>
          <p:spPr bwMode="auto">
            <a:xfrm rot="-2362932">
              <a:off x="2892" y="1987"/>
              <a:ext cx="2256" cy="22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73"/>
            <p:cNvSpPr>
              <a:spLocks noChangeArrowheads="1"/>
            </p:cNvSpPr>
            <p:nvPr/>
          </p:nvSpPr>
          <p:spPr bwMode="auto">
            <a:xfrm>
              <a:off x="4653" y="1917"/>
              <a:ext cx="223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2400" b="1" dirty="0">
                  <a:solidFill>
                    <a:srgbClr val="7030A0"/>
                  </a:solidFill>
                  <a:latin typeface="Arial" charset="0"/>
                </a:rPr>
                <a:t>s</a:t>
              </a:r>
            </a:p>
          </p:txBody>
        </p:sp>
        <p:grpSp>
          <p:nvGrpSpPr>
            <p:cNvPr id="10" name="Group 228"/>
            <p:cNvGrpSpPr>
              <a:grpSpLocks/>
            </p:cNvGrpSpPr>
            <p:nvPr/>
          </p:nvGrpSpPr>
          <p:grpSpPr bwMode="auto">
            <a:xfrm>
              <a:off x="2448" y="1968"/>
              <a:ext cx="2608" cy="2976"/>
              <a:chOff x="2014" y="2087"/>
              <a:chExt cx="2608" cy="2976"/>
            </a:xfrm>
          </p:grpSpPr>
          <p:sp>
            <p:nvSpPr>
              <p:cNvPr id="11" name="Oval 166"/>
              <p:cNvSpPr>
                <a:spLocks noChangeArrowheads="1"/>
              </p:cNvSpPr>
              <p:nvPr/>
            </p:nvSpPr>
            <p:spPr bwMode="auto">
              <a:xfrm rot="-2362932">
                <a:off x="3489" y="3198"/>
                <a:ext cx="80" cy="36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Rectangle 168"/>
              <p:cNvSpPr>
                <a:spLocks noChangeArrowheads="1"/>
              </p:cNvSpPr>
              <p:nvPr/>
            </p:nvSpPr>
            <p:spPr bwMode="auto">
              <a:xfrm>
                <a:off x="3288" y="3309"/>
                <a:ext cx="30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cs-CZ" sz="4000" i="1" dirty="0">
                    <a:latin typeface="Arial" charset="0"/>
                  </a:rPr>
                  <a:t>O</a:t>
                </a:r>
              </a:p>
            </p:txBody>
          </p:sp>
          <p:sp>
            <p:nvSpPr>
              <p:cNvPr id="13" name="Oval 170"/>
              <p:cNvSpPr>
                <a:spLocks noChangeArrowheads="1"/>
              </p:cNvSpPr>
              <p:nvPr/>
            </p:nvSpPr>
            <p:spPr bwMode="auto">
              <a:xfrm>
                <a:off x="3483" y="3188"/>
                <a:ext cx="80" cy="7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graphicFrame>
            <p:nvGraphicFramePr>
              <p:cNvPr id="14" name="Object 174"/>
              <p:cNvGraphicFramePr>
                <a:graphicFrameLocks noChangeAspect="1"/>
              </p:cNvGraphicFramePr>
              <p:nvPr/>
            </p:nvGraphicFramePr>
            <p:xfrm>
              <a:off x="3964" y="2975"/>
              <a:ext cx="224" cy="237"/>
            </p:xfrm>
            <a:graphic>
              <a:graphicData uri="http://schemas.openxmlformats.org/presentationml/2006/ole">
                <p:oleObj spid="_x0000_s58370" name="Microsoft Equation 3.0" r:id="rId3" imgW="114120" imgH="126720" progId="Equation.3">
                  <p:embed/>
                </p:oleObj>
              </a:graphicData>
            </a:graphic>
          </p:graphicFrame>
          <p:graphicFrame>
            <p:nvGraphicFramePr>
              <p:cNvPr id="15" name="Object 176"/>
              <p:cNvGraphicFramePr>
                <a:graphicFrameLocks noChangeAspect="1"/>
              </p:cNvGraphicFramePr>
              <p:nvPr/>
            </p:nvGraphicFramePr>
            <p:xfrm>
              <a:off x="3408" y="2688"/>
              <a:ext cx="330" cy="374"/>
            </p:xfrm>
            <a:graphic>
              <a:graphicData uri="http://schemas.openxmlformats.org/presentationml/2006/ole">
                <p:oleObj spid="_x0000_s58371" name="Rovnice" r:id="rId4" imgW="177480" imgH="215640" progId="Equation.3">
                  <p:embed/>
                </p:oleObj>
              </a:graphicData>
            </a:graphic>
          </p:graphicFrame>
          <p:sp>
            <p:nvSpPr>
              <p:cNvPr id="16" name="Oval 182"/>
              <p:cNvSpPr>
                <a:spLocks noChangeArrowheads="1"/>
              </p:cNvSpPr>
              <p:nvPr/>
            </p:nvSpPr>
            <p:spPr bwMode="auto">
              <a:xfrm rot="-2362932">
                <a:off x="3489" y="3198"/>
                <a:ext cx="80" cy="36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Oval 185"/>
              <p:cNvSpPr>
                <a:spLocks noChangeArrowheads="1"/>
              </p:cNvSpPr>
              <p:nvPr/>
            </p:nvSpPr>
            <p:spPr bwMode="auto">
              <a:xfrm>
                <a:off x="3483" y="3188"/>
                <a:ext cx="80" cy="7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Line 186"/>
              <p:cNvSpPr>
                <a:spLocks noChangeShapeType="1"/>
              </p:cNvSpPr>
              <p:nvPr/>
            </p:nvSpPr>
            <p:spPr bwMode="auto">
              <a:xfrm flipV="1">
                <a:off x="3555" y="2544"/>
                <a:ext cx="909" cy="6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Line 198"/>
              <p:cNvSpPr>
                <a:spLocks noChangeShapeType="1"/>
              </p:cNvSpPr>
              <p:nvPr/>
            </p:nvSpPr>
            <p:spPr bwMode="auto">
              <a:xfrm rot="-2362932">
                <a:off x="2965" y="2403"/>
                <a:ext cx="226" cy="10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Oval 199"/>
              <p:cNvSpPr>
                <a:spLocks noChangeArrowheads="1"/>
              </p:cNvSpPr>
              <p:nvPr/>
            </p:nvSpPr>
            <p:spPr bwMode="auto">
              <a:xfrm rot="-2362932">
                <a:off x="3482" y="3214"/>
                <a:ext cx="80" cy="37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" name="Oval 203"/>
              <p:cNvSpPr>
                <a:spLocks noChangeArrowheads="1"/>
              </p:cNvSpPr>
              <p:nvPr/>
            </p:nvSpPr>
            <p:spPr bwMode="auto">
              <a:xfrm>
                <a:off x="3476" y="3204"/>
                <a:ext cx="80" cy="7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Oval 214"/>
              <p:cNvSpPr>
                <a:spLocks noChangeArrowheads="1"/>
              </p:cNvSpPr>
              <p:nvPr/>
            </p:nvSpPr>
            <p:spPr bwMode="auto">
              <a:xfrm rot="-2362932">
                <a:off x="3482" y="3214"/>
                <a:ext cx="80" cy="37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Rectangle 216"/>
              <p:cNvSpPr>
                <a:spLocks noChangeArrowheads="1"/>
              </p:cNvSpPr>
              <p:nvPr/>
            </p:nvSpPr>
            <p:spPr bwMode="auto">
              <a:xfrm>
                <a:off x="2014" y="2208"/>
                <a:ext cx="57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sz="4000" b="1" dirty="0">
                    <a:solidFill>
                      <a:srgbClr val="CC0000"/>
                    </a:solidFill>
                    <a:latin typeface="Arial" charset="0"/>
                  </a:rPr>
                  <a:t>HB</a:t>
                </a:r>
              </a:p>
            </p:txBody>
          </p:sp>
          <p:sp>
            <p:nvSpPr>
              <p:cNvPr id="24" name="Arc 219"/>
              <p:cNvSpPr>
                <a:spLocks/>
              </p:cNvSpPr>
              <p:nvPr/>
            </p:nvSpPr>
            <p:spPr bwMode="auto">
              <a:xfrm rot="15789467" flipV="1">
                <a:off x="2243" y="2683"/>
                <a:ext cx="2976" cy="1783"/>
              </a:xfrm>
              <a:custGeom>
                <a:avLst/>
                <a:gdLst>
                  <a:gd name="T0" fmla="*/ 2624 w 21600"/>
                  <a:gd name="T1" fmla="*/ 0 h 22293"/>
                  <a:gd name="T2" fmla="*/ 2841 w 21600"/>
                  <a:gd name="T3" fmla="*/ 1838 h 22293"/>
                  <a:gd name="T4" fmla="*/ 0 w 21600"/>
                  <a:gd name="T5" fmla="*/ 1019 h 2229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2293"/>
                  <a:gd name="T11" fmla="*/ 21600 w 21600"/>
                  <a:gd name="T12" fmla="*/ 22293 h 2229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2293" fill="none" extrusionOk="0">
                    <a:moveTo>
                      <a:pt x="17714" y="0"/>
                    </a:moveTo>
                    <a:cubicBezTo>
                      <a:pt x="20243" y="3625"/>
                      <a:pt x="21600" y="7938"/>
                      <a:pt x="21600" y="12359"/>
                    </a:cubicBezTo>
                    <a:cubicBezTo>
                      <a:pt x="21600" y="15816"/>
                      <a:pt x="20770" y="19223"/>
                      <a:pt x="19180" y="22293"/>
                    </a:cubicBezTo>
                  </a:path>
                  <a:path w="21600" h="22293" stroke="0" extrusionOk="0">
                    <a:moveTo>
                      <a:pt x="17714" y="0"/>
                    </a:moveTo>
                    <a:cubicBezTo>
                      <a:pt x="20243" y="3625"/>
                      <a:pt x="21600" y="7938"/>
                      <a:pt x="21600" y="12359"/>
                    </a:cubicBezTo>
                    <a:cubicBezTo>
                      <a:pt x="21600" y="15816"/>
                      <a:pt x="20770" y="19223"/>
                      <a:pt x="19180" y="22293"/>
                    </a:cubicBezTo>
                    <a:lnTo>
                      <a:pt x="0" y="12359"/>
                    </a:lnTo>
                    <a:close/>
                  </a:path>
                </a:pathLst>
              </a:custGeom>
              <a:noFill/>
              <a:ln w="7620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Arc 221"/>
              <p:cNvSpPr>
                <a:spLocks/>
              </p:cNvSpPr>
              <p:nvPr/>
            </p:nvSpPr>
            <p:spPr bwMode="auto">
              <a:xfrm>
                <a:off x="2975" y="2451"/>
                <a:ext cx="1034" cy="493"/>
              </a:xfrm>
              <a:custGeom>
                <a:avLst/>
                <a:gdLst>
                  <a:gd name="T0" fmla="*/ 0 w 42201"/>
                  <a:gd name="T1" fmla="*/ 357 h 21600"/>
                  <a:gd name="T2" fmla="*/ 1034 w 42201"/>
                  <a:gd name="T3" fmla="*/ 433 h 21600"/>
                  <a:gd name="T4" fmla="*/ 509 w 42201"/>
                  <a:gd name="T5" fmla="*/ 493 h 21600"/>
                  <a:gd name="T6" fmla="*/ 0 60000 65536"/>
                  <a:gd name="T7" fmla="*/ 0 60000 65536"/>
                  <a:gd name="T8" fmla="*/ 0 60000 65536"/>
                  <a:gd name="T9" fmla="*/ 0 w 42201"/>
                  <a:gd name="T10" fmla="*/ 0 h 21600"/>
                  <a:gd name="T11" fmla="*/ 42201 w 4220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201" h="21600" fill="none" extrusionOk="0">
                    <a:moveTo>
                      <a:pt x="-1" y="15631"/>
                    </a:moveTo>
                    <a:cubicBezTo>
                      <a:pt x="2660" y="6376"/>
                      <a:pt x="11128" y="-1"/>
                      <a:pt x="20759" y="0"/>
                    </a:cubicBezTo>
                    <a:cubicBezTo>
                      <a:pt x="31678" y="0"/>
                      <a:pt x="40881" y="8150"/>
                      <a:pt x="42200" y="18990"/>
                    </a:cubicBezTo>
                  </a:path>
                  <a:path w="42201" h="21600" stroke="0" extrusionOk="0">
                    <a:moveTo>
                      <a:pt x="-1" y="15631"/>
                    </a:moveTo>
                    <a:cubicBezTo>
                      <a:pt x="2660" y="6376"/>
                      <a:pt x="11128" y="-1"/>
                      <a:pt x="20759" y="0"/>
                    </a:cubicBezTo>
                    <a:cubicBezTo>
                      <a:pt x="31678" y="0"/>
                      <a:pt x="40881" y="8150"/>
                      <a:pt x="42200" y="18990"/>
                    </a:cubicBezTo>
                    <a:lnTo>
                      <a:pt x="20759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7" name="Oval 217"/>
              <p:cNvSpPr>
                <a:spLocks noChangeArrowheads="1"/>
              </p:cNvSpPr>
              <p:nvPr/>
            </p:nvSpPr>
            <p:spPr bwMode="auto">
              <a:xfrm>
                <a:off x="3476" y="3168"/>
                <a:ext cx="124" cy="11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graphicFrame>
            <p:nvGraphicFramePr>
              <p:cNvPr id="28" name="Object 227"/>
              <p:cNvGraphicFramePr>
                <a:graphicFrameLocks noChangeAspect="1"/>
              </p:cNvGraphicFramePr>
              <p:nvPr/>
            </p:nvGraphicFramePr>
            <p:xfrm>
              <a:off x="2896" y="2928"/>
              <a:ext cx="224" cy="237"/>
            </p:xfrm>
            <a:graphic>
              <a:graphicData uri="http://schemas.openxmlformats.org/presentationml/2006/ole">
                <p:oleObj spid="_x0000_s58372" name="Microsoft Equation 3.0" r:id="rId5" imgW="114120" imgH="126720" progId="Equation.3">
                  <p:embed/>
                </p:oleObj>
              </a:graphicData>
            </a:graphic>
          </p:graphicFrame>
        </p:grpSp>
      </p:grpSp>
      <p:sp>
        <p:nvSpPr>
          <p:cNvPr id="30" name="TextovéPole 29"/>
          <p:cNvSpPr txBox="1"/>
          <p:nvPr/>
        </p:nvSpPr>
        <p:spPr>
          <a:xfrm>
            <a:off x="357158" y="5072074"/>
            <a:ext cx="82868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spcBef>
                <a:spcPct val="50000"/>
              </a:spcBef>
            </a:pPr>
            <a:r>
              <a:rPr lang="cs-CZ" sz="2800" dirty="0" smtClean="0">
                <a:solidFill>
                  <a:srgbClr val="00B0F0"/>
                </a:solidFill>
              </a:rPr>
              <a:t>délka oblouku s </a:t>
            </a:r>
            <a:r>
              <a:rPr lang="cs-CZ" sz="2800" dirty="0" smtClean="0"/>
              <a:t>kružnice</a:t>
            </a:r>
            <a:endParaRPr lang="cs-CZ" sz="2800" dirty="0" smtClean="0"/>
          </a:p>
          <a:p>
            <a:pPr marL="449263" lvl="0" indent="-449263">
              <a:spcBef>
                <a:spcPct val="50000"/>
              </a:spcBef>
            </a:pPr>
            <a:r>
              <a:rPr lang="cs-CZ" sz="2800" dirty="0" smtClean="0">
                <a:solidFill>
                  <a:srgbClr val="00B0F0"/>
                </a:solidFill>
              </a:rPr>
              <a:t>úhlová dráha</a:t>
            </a:r>
            <a:r>
              <a:rPr lang="el-GR" sz="2800" dirty="0" smtClean="0">
                <a:solidFill>
                  <a:srgbClr val="00B0F0"/>
                </a:solidFill>
              </a:rPr>
              <a:t> φ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  <a:r>
              <a:rPr lang="cs-CZ" sz="2800" dirty="0" smtClean="0"/>
              <a:t>- středový úhel opsaný </a:t>
            </a:r>
            <a:r>
              <a:rPr lang="cs-CZ" sz="2800" dirty="0" err="1" smtClean="0"/>
              <a:t>průvodičem</a:t>
            </a:r>
            <a:r>
              <a:rPr lang="cs-CZ" sz="2800" dirty="0" smtClean="0"/>
              <a:t> 			HB za dobu t</a:t>
            </a:r>
            <a:endParaRPr lang="cs-CZ" dirty="0"/>
          </a:p>
        </p:txBody>
      </p:sp>
      <p:graphicFrame>
        <p:nvGraphicFramePr>
          <p:cNvPr id="201743" name="Object 15"/>
          <p:cNvGraphicFramePr>
            <a:graphicFrameLocks noChangeAspect="1"/>
          </p:cNvGraphicFramePr>
          <p:nvPr/>
        </p:nvGraphicFramePr>
        <p:xfrm>
          <a:off x="5286380" y="2000240"/>
          <a:ext cx="1747838" cy="1589087"/>
        </p:xfrm>
        <a:graphic>
          <a:graphicData uri="http://schemas.openxmlformats.org/presentationml/2006/ole">
            <p:oleObj spid="_x0000_s58374" name="Microsoft Equation 3.0" r:id="rId6" imgW="444240" imgH="444240" progId="Equation.3">
              <p:embed/>
            </p:oleObj>
          </a:graphicData>
        </a:graphic>
      </p:graphicFrame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1" name="Oval 224"/>
          <p:cNvSpPr>
            <a:spLocks noChangeArrowheads="1"/>
          </p:cNvSpPr>
          <p:nvPr/>
        </p:nvSpPr>
        <p:spPr bwMode="auto">
          <a:xfrm>
            <a:off x="1254419" y="2446238"/>
            <a:ext cx="114301" cy="101376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4857752" y="4143380"/>
            <a:ext cx="271464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l-G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φ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latin typeface="Arial" charset="0"/>
              </a:rPr>
              <a:t>Je-li s = 2</a:t>
            </a:r>
            <a:r>
              <a:rPr lang="el-GR" sz="2800" dirty="0" smtClean="0">
                <a:latin typeface="Arial" charset="0"/>
                <a:cs typeface="Arial" charset="0"/>
              </a:rPr>
              <a:t>π</a:t>
            </a:r>
            <a:r>
              <a:rPr lang="cs-CZ" sz="2800" dirty="0" smtClean="0">
                <a:latin typeface="Arial" charset="0"/>
                <a:cs typeface="Arial" charset="0"/>
              </a:rPr>
              <a:t>r. </a:t>
            </a:r>
          </a:p>
          <a:p>
            <a:pPr>
              <a:buNone/>
            </a:pPr>
            <a:endParaRPr lang="cs-CZ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cs-CZ" sz="2800" dirty="0" smtClean="0">
                <a:latin typeface="Arial" charset="0"/>
                <a:cs typeface="Arial" charset="0"/>
              </a:rPr>
              <a:t>Úhlu 360° odpovídá </a:t>
            </a:r>
            <a:r>
              <a:rPr lang="cs-CZ" sz="2800" dirty="0" smtClean="0">
                <a:latin typeface="Arial" charset="0"/>
              </a:rPr>
              <a:t>2</a:t>
            </a:r>
            <a:r>
              <a:rPr lang="el-GR" sz="2800" dirty="0" smtClean="0">
                <a:latin typeface="Arial" charset="0"/>
              </a:rPr>
              <a:t>π</a:t>
            </a:r>
            <a:r>
              <a:rPr lang="cs-CZ" sz="2800" dirty="0" smtClean="0">
                <a:latin typeface="Arial" charset="0"/>
              </a:rPr>
              <a:t>  radiánů.</a:t>
            </a:r>
          </a:p>
          <a:p>
            <a:pPr>
              <a:buNone/>
            </a:pPr>
            <a:endParaRPr lang="cs-CZ" sz="2800" dirty="0" smtClean="0">
              <a:latin typeface="Arial" charset="0"/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úhlová rychlost </a:t>
            </a:r>
            <a:r>
              <a:rPr lang="el-GR" sz="2800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ω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 </a:t>
            </a:r>
            <a:r>
              <a:rPr lang="cs-CZ" sz="2800" dirty="0" smtClean="0">
                <a:latin typeface="Arial" charset="0"/>
                <a:cs typeface="Arial" charset="0"/>
              </a:rPr>
              <a:t>– </a:t>
            </a:r>
          </a:p>
          <a:p>
            <a:pPr>
              <a:buNone/>
            </a:pPr>
            <a:endParaRPr lang="cs-CZ" sz="28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cs-CZ" sz="2800" dirty="0" smtClean="0">
                <a:latin typeface="Arial" charset="0"/>
                <a:cs typeface="Arial" charset="0"/>
              </a:rPr>
              <a:t>vektor      je kolmý k rovině kružnice a leží na přímce</a:t>
            </a:r>
          </a:p>
          <a:p>
            <a:pPr>
              <a:buNone/>
            </a:pPr>
            <a:r>
              <a:rPr lang="cs-CZ" sz="2800" dirty="0" smtClean="0">
                <a:latin typeface="Arial" charset="0"/>
                <a:cs typeface="Arial" charset="0"/>
              </a:rPr>
              <a:t>procházející jejím středem</a:t>
            </a:r>
          </a:p>
          <a:p>
            <a:pPr>
              <a:buNone/>
            </a:pPr>
            <a:endParaRPr lang="cs-CZ" sz="2800" dirty="0" smtClean="0">
              <a:latin typeface="Arial" charset="0"/>
              <a:cs typeface="Arial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2643174" y="1857364"/>
            <a:ext cx="978408" cy="34175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" name="Object 1028"/>
          <p:cNvGraphicFramePr>
            <a:graphicFrameLocks noChangeAspect="1"/>
          </p:cNvGraphicFramePr>
          <p:nvPr/>
        </p:nvGraphicFramePr>
        <p:xfrm>
          <a:off x="1428728" y="4500570"/>
          <a:ext cx="403225" cy="471487"/>
        </p:xfrm>
        <a:graphic>
          <a:graphicData uri="http://schemas.openxmlformats.org/presentationml/2006/ole">
            <p:oleObj spid="_x0000_s60419" name="Microsoft Equation 3.0" r:id="rId3" imgW="152280" imgH="177480" progId="Equation.3">
              <p:embed/>
            </p:oleObj>
          </a:graphicData>
        </a:graphic>
      </p:graphicFrame>
      <p:graphicFrame>
        <p:nvGraphicFramePr>
          <p:cNvPr id="412672" name="Object 1024"/>
          <p:cNvGraphicFramePr>
            <a:graphicFrameLocks noChangeAspect="1"/>
          </p:cNvGraphicFramePr>
          <p:nvPr/>
        </p:nvGraphicFramePr>
        <p:xfrm>
          <a:off x="3643306" y="3071810"/>
          <a:ext cx="1571636" cy="1248261"/>
        </p:xfrm>
        <a:graphic>
          <a:graphicData uri="http://schemas.openxmlformats.org/presentationml/2006/ole">
            <p:oleObj spid="_x0000_s60420" name="Rovnice" r:id="rId4" imgW="495000" imgH="393480" progId="Equation.3">
              <p:embed/>
            </p:oleObj>
          </a:graphicData>
        </a:graphic>
      </p:graphicFrame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786182" y="1643050"/>
          <a:ext cx="2071702" cy="785818"/>
        </p:xfrm>
        <a:graphic>
          <a:graphicData uri="http://schemas.openxmlformats.org/presentationml/2006/ole">
            <p:oleObj spid="_x0000_s60422" name="Rovnice" r:id="rId5" imgW="863280" imgH="393480" progId="Equation.3">
              <p:embed/>
            </p:oleObj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5857884" y="1785926"/>
          <a:ext cx="642943" cy="409146"/>
        </p:xfrm>
        <a:graphic>
          <a:graphicData uri="http://schemas.openxmlformats.org/presentationml/2006/ole">
            <p:oleObj spid="_x0000_s60423" name="Rovnice" r:id="rId6" imgW="279360" imgH="177480" progId="Equation.3">
              <p:embed/>
            </p:oleObj>
          </a:graphicData>
        </a:graphic>
      </p:graphicFrame>
      <p:sp>
        <p:nvSpPr>
          <p:cNvPr id="14" name="Obdélník 13"/>
          <p:cNvSpPr/>
          <p:nvPr/>
        </p:nvSpPr>
        <p:spPr>
          <a:xfrm>
            <a:off x="5500694" y="3357562"/>
            <a:ext cx="264320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l-G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rad.s</a:t>
            </a:r>
            <a:r>
              <a:rPr lang="en-US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Úhlová rychlost </a:t>
            </a:r>
            <a:r>
              <a:rPr lang="el-GR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ω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cs-CZ" sz="2800" b="1" kern="1200" dirty="0" smtClean="0">
                <a:solidFill>
                  <a:srgbClr val="CC0000"/>
                </a:solidFill>
                <a:latin typeface="Arial" charset="0"/>
              </a:rPr>
              <a:t>PRAVIDLO PRAVÉ RUKY: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cs-CZ" sz="2800" kern="1200" dirty="0" smtClean="0">
                <a:solidFill>
                  <a:srgbClr val="CC0000"/>
                </a:solidFill>
                <a:latin typeface="Arial" charset="0"/>
              </a:rPr>
              <a:t>Jestliže prsty pravé ruky obrácené dlaní ke středu kružnice ukazují směr okamžité rychlosti HB, udává vztyčený palec směr vektoru úhlové rychlosti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  <p:grpSp>
        <p:nvGrpSpPr>
          <p:cNvPr id="41" name="Skupina 40"/>
          <p:cNvGrpSpPr/>
          <p:nvPr/>
        </p:nvGrpSpPr>
        <p:grpSpPr>
          <a:xfrm>
            <a:off x="2143108" y="3429000"/>
            <a:ext cx="4714907" cy="3429000"/>
            <a:chOff x="2000232" y="3429000"/>
            <a:chExt cx="4714907" cy="3429000"/>
          </a:xfrm>
        </p:grpSpPr>
        <p:grpSp>
          <p:nvGrpSpPr>
            <p:cNvPr id="22" name="Group 154"/>
            <p:cNvGrpSpPr>
              <a:grpSpLocks/>
            </p:cNvGrpSpPr>
            <p:nvPr/>
          </p:nvGrpSpPr>
          <p:grpSpPr bwMode="auto">
            <a:xfrm>
              <a:off x="2000232" y="3429000"/>
              <a:ext cx="4714907" cy="3429000"/>
              <a:chOff x="2336" y="1616"/>
              <a:chExt cx="3402" cy="2540"/>
            </a:xfrm>
          </p:grpSpPr>
          <p:grpSp>
            <p:nvGrpSpPr>
              <p:cNvPr id="23" name="Group 153"/>
              <p:cNvGrpSpPr>
                <a:grpSpLocks/>
              </p:cNvGrpSpPr>
              <p:nvPr/>
            </p:nvGrpSpPr>
            <p:grpSpPr bwMode="auto">
              <a:xfrm>
                <a:off x="2336" y="1616"/>
                <a:ext cx="3402" cy="2540"/>
                <a:chOff x="2336" y="1616"/>
                <a:chExt cx="3402" cy="2540"/>
              </a:xfrm>
            </p:grpSpPr>
            <p:sp>
              <p:nvSpPr>
                <p:cNvPr id="25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3833" y="2569"/>
                  <a:ext cx="1905" cy="11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" name="Line 139"/>
                <p:cNvSpPr>
                  <a:spLocks noChangeShapeType="1"/>
                </p:cNvSpPr>
                <p:nvPr/>
              </p:nvSpPr>
              <p:spPr bwMode="auto">
                <a:xfrm>
                  <a:off x="3696" y="1616"/>
                  <a:ext cx="46" cy="25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7" name="Oval 140"/>
                <p:cNvSpPr>
                  <a:spLocks noChangeArrowheads="1"/>
                </p:cNvSpPr>
                <p:nvPr/>
              </p:nvSpPr>
              <p:spPr bwMode="auto">
                <a:xfrm>
                  <a:off x="2336" y="1980"/>
                  <a:ext cx="2721" cy="145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8" name="Oval 141"/>
                <p:cNvSpPr>
                  <a:spLocks noChangeArrowheads="1"/>
                </p:cNvSpPr>
                <p:nvPr/>
              </p:nvSpPr>
              <p:spPr bwMode="auto">
                <a:xfrm>
                  <a:off x="3652" y="2660"/>
                  <a:ext cx="91" cy="91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9" name="Rectangle 142"/>
                <p:cNvSpPr>
                  <a:spLocks noChangeArrowheads="1"/>
                </p:cNvSpPr>
                <p:nvPr/>
              </p:nvSpPr>
              <p:spPr bwMode="auto">
                <a:xfrm>
                  <a:off x="3379" y="2750"/>
                  <a:ext cx="31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cs-CZ" sz="4000" dirty="0">
                      <a:latin typeface="Arial" charset="0"/>
                    </a:rPr>
                    <a:t>O</a:t>
                  </a:r>
                </a:p>
              </p:txBody>
            </p:sp>
            <p:sp>
              <p:nvSpPr>
                <p:cNvPr id="30" name="Rectangle 143"/>
                <p:cNvSpPr>
                  <a:spLocks noChangeArrowheads="1"/>
                </p:cNvSpPr>
                <p:nvPr/>
              </p:nvSpPr>
              <p:spPr bwMode="auto">
                <a:xfrm>
                  <a:off x="4343" y="2659"/>
                  <a:ext cx="578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sz="4000" b="1" dirty="0">
                      <a:solidFill>
                        <a:srgbClr val="CC0000"/>
                      </a:solidFill>
                      <a:latin typeface="Arial" charset="0"/>
                    </a:rPr>
                    <a:t>HB</a:t>
                  </a:r>
                </a:p>
              </p:txBody>
            </p:sp>
            <p:graphicFrame>
              <p:nvGraphicFramePr>
                <p:cNvPr id="31" name="Object 145"/>
                <p:cNvGraphicFramePr>
                  <a:graphicFrameLocks noChangeAspect="1"/>
                </p:cNvGraphicFramePr>
                <p:nvPr/>
              </p:nvGraphicFramePr>
              <p:xfrm>
                <a:off x="4014" y="2569"/>
                <a:ext cx="248" cy="318"/>
              </p:xfrm>
              <a:graphic>
                <a:graphicData uri="http://schemas.openxmlformats.org/presentationml/2006/ole">
                  <p:oleObj spid="_x0000_s62469" name="Rovnice" r:id="rId3" imgW="126720" imgH="164880" progId="Equation.3">
                    <p:embed/>
                  </p:oleObj>
                </a:graphicData>
              </a:graphic>
            </p:graphicFrame>
            <p:sp>
              <p:nvSpPr>
                <p:cNvPr id="32" name="Line 147"/>
                <p:cNvSpPr>
                  <a:spLocks noChangeShapeType="1"/>
                </p:cNvSpPr>
                <p:nvPr/>
              </p:nvSpPr>
              <p:spPr bwMode="auto">
                <a:xfrm>
                  <a:off x="3728" y="2727"/>
                  <a:ext cx="901" cy="499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3" name="Oval 148"/>
                <p:cNvSpPr>
                  <a:spLocks noChangeArrowheads="1"/>
                </p:cNvSpPr>
                <p:nvPr/>
              </p:nvSpPr>
              <p:spPr bwMode="auto">
                <a:xfrm>
                  <a:off x="4559" y="3204"/>
                  <a:ext cx="81" cy="74"/>
                </a:xfrm>
                <a:prstGeom prst="ellipse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34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4650" y="2796"/>
                  <a:ext cx="635" cy="409"/>
                </a:xfrm>
                <a:prstGeom prst="line">
                  <a:avLst/>
                </a:prstGeom>
                <a:noFill/>
                <a:ln w="104775">
                  <a:solidFill>
                    <a:srgbClr val="008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graphicFrame>
              <p:nvGraphicFramePr>
                <p:cNvPr id="35" name="Object 150"/>
                <p:cNvGraphicFramePr>
                  <a:graphicFrameLocks noChangeAspect="1"/>
                </p:cNvGraphicFramePr>
                <p:nvPr/>
              </p:nvGraphicFramePr>
              <p:xfrm>
                <a:off x="4888" y="3023"/>
                <a:ext cx="306" cy="428"/>
              </p:xfrm>
              <a:graphic>
                <a:graphicData uri="http://schemas.openxmlformats.org/presentationml/2006/ole">
                  <p:oleObj spid="_x0000_s62470" name="Rovnice" r:id="rId4" imgW="126720" imgH="177480" progId="Equation.3">
                    <p:embed/>
                  </p:oleObj>
                </a:graphicData>
              </a:graphic>
            </p:graphicFrame>
          </p:grpSp>
          <p:graphicFrame>
            <p:nvGraphicFramePr>
              <p:cNvPr id="24" name="Object 134"/>
              <p:cNvGraphicFramePr>
                <a:graphicFrameLocks noChangeAspect="1"/>
              </p:cNvGraphicFramePr>
              <p:nvPr/>
            </p:nvGraphicFramePr>
            <p:xfrm>
              <a:off x="2880" y="3640"/>
              <a:ext cx="1466" cy="421"/>
            </p:xfrm>
            <a:graphic>
              <a:graphicData uri="http://schemas.openxmlformats.org/presentationml/2006/ole">
                <p:oleObj spid="_x0000_s62471" name="Visio" r:id="rId5" imgW="1886712" imgH="541325" progId="">
                  <p:embed/>
                </p:oleObj>
              </a:graphicData>
            </a:graphic>
          </p:graphicFrame>
        </p:grpSp>
        <p:grpSp>
          <p:nvGrpSpPr>
            <p:cNvPr id="37" name="Group 151"/>
            <p:cNvGrpSpPr>
              <a:grpSpLocks/>
            </p:cNvGrpSpPr>
            <p:nvPr/>
          </p:nvGrpSpPr>
          <p:grpSpPr bwMode="auto">
            <a:xfrm>
              <a:off x="3929057" y="4143380"/>
              <a:ext cx="425450" cy="720725"/>
              <a:chOff x="3697" y="2387"/>
              <a:chExt cx="268" cy="454"/>
            </a:xfrm>
          </p:grpSpPr>
          <p:sp>
            <p:nvSpPr>
              <p:cNvPr id="38" name="Line 144"/>
              <p:cNvSpPr>
                <a:spLocks noChangeShapeType="1"/>
              </p:cNvSpPr>
              <p:nvPr/>
            </p:nvSpPr>
            <p:spPr bwMode="auto">
              <a:xfrm flipH="1" flipV="1">
                <a:off x="3697" y="2387"/>
                <a:ext cx="0" cy="454"/>
              </a:xfrm>
              <a:prstGeom prst="line">
                <a:avLst/>
              </a:prstGeom>
              <a:noFill/>
              <a:ln w="76200">
                <a:solidFill>
                  <a:srgbClr val="7030A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" name="Rectangle 146"/>
              <p:cNvSpPr>
                <a:spLocks noChangeArrowheads="1"/>
              </p:cNvSpPr>
              <p:nvPr/>
            </p:nvSpPr>
            <p:spPr bwMode="auto">
              <a:xfrm>
                <a:off x="3742" y="2478"/>
                <a:ext cx="22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l-GR" sz="2800" b="1" dirty="0">
                    <a:solidFill>
                      <a:srgbClr val="7030A0"/>
                    </a:solidFill>
                    <a:latin typeface="Arial" charset="0"/>
                    <a:cs typeface="Arial" charset="0"/>
                  </a:rPr>
                  <a:t>ω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okamžitá rychlost    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3214678" y="1714488"/>
            <a:ext cx="293700" cy="523220"/>
            <a:chOff x="3821910" y="5263210"/>
            <a:chExt cx="293700" cy="523220"/>
          </a:xfrm>
        </p:grpSpPr>
        <p:sp>
          <p:nvSpPr>
            <p:cNvPr id="9" name="TextovéPole 8"/>
            <p:cNvSpPr txBox="1"/>
            <p:nvPr/>
          </p:nvSpPr>
          <p:spPr bwMode="auto">
            <a:xfrm>
              <a:off x="3821910" y="5263210"/>
              <a:ext cx="2937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cs-CZ" sz="2800" kern="0" dirty="0" smtClean="0">
                  <a:solidFill>
                    <a:srgbClr val="00B0F0"/>
                  </a:solidFill>
                  <a:latin typeface="Arial"/>
                </a:rPr>
                <a:t>v</a:t>
              </a:r>
              <a:endParaRPr lang="cs-CZ" dirty="0">
                <a:solidFill>
                  <a:srgbClr val="00B0F0"/>
                </a:solidFill>
              </a:endParaRPr>
            </a:p>
          </p:txBody>
        </p:sp>
        <p:cxnSp>
          <p:nvCxnSpPr>
            <p:cNvPr id="10" name="Přímá spojovací šipka 9"/>
            <p:cNvCxnSpPr/>
            <p:nvPr/>
          </p:nvCxnSpPr>
          <p:spPr bwMode="auto">
            <a:xfrm>
              <a:off x="3895324" y="5337998"/>
              <a:ext cx="220267" cy="1661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7686" name="Object 6"/>
          <p:cNvGraphicFramePr>
            <a:graphicFrameLocks noChangeAspect="1"/>
          </p:cNvGraphicFramePr>
          <p:nvPr/>
        </p:nvGraphicFramePr>
        <p:xfrm>
          <a:off x="428596" y="2428868"/>
          <a:ext cx="6927415" cy="1403349"/>
        </p:xfrm>
        <a:graphic>
          <a:graphicData uri="http://schemas.openxmlformats.org/presentationml/2006/ole">
            <p:oleObj spid="_x0000_s63490" name="Microsoft Equation 3.0" r:id="rId3" imgW="1803240" imgH="393480" progId="Equation.3">
              <p:embed/>
            </p:oleObj>
          </a:graphicData>
        </a:graphic>
      </p:graphicFrame>
      <p:sp>
        <p:nvSpPr>
          <p:cNvPr id="12" name="Obdélník 11"/>
          <p:cNvSpPr/>
          <p:nvPr/>
        </p:nvSpPr>
        <p:spPr>
          <a:xfrm>
            <a:off x="285720" y="5000636"/>
            <a:ext cx="785818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ct val="30000"/>
              </a:spcBef>
              <a:buFontTx/>
              <a:buChar char="-"/>
            </a:pPr>
            <a:r>
              <a:rPr lang="cs-CZ" sz="2800" dirty="0" smtClean="0">
                <a:latin typeface="+mn-lt"/>
              </a:rPr>
              <a:t>směr rychlosti se mění, je jím tečna ke kružnici v daném bodě</a:t>
            </a:r>
            <a:endParaRPr lang="cs-CZ" sz="2800" dirty="0">
              <a:latin typeface="+mn-lt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571868" y="5623270"/>
          <a:ext cx="1071570" cy="995029"/>
        </p:xfrm>
        <a:graphic>
          <a:graphicData uri="http://schemas.openxmlformats.org/presentationml/2006/ole">
            <p:oleObj spid="_x0000_s63493" name="Rovnice" r:id="rId4" imgW="393480" imgH="393480" progId="Equation.3">
              <p:embed/>
            </p:oleObj>
          </a:graphicData>
        </a:graphic>
      </p:graphicFrame>
      <p:graphicFrame>
        <p:nvGraphicFramePr>
          <p:cNvPr id="412672" name="Object 1024"/>
          <p:cNvGraphicFramePr>
            <a:graphicFrameLocks noChangeAspect="1"/>
          </p:cNvGraphicFramePr>
          <p:nvPr/>
        </p:nvGraphicFramePr>
        <p:xfrm>
          <a:off x="5357818" y="5572140"/>
          <a:ext cx="1143008" cy="1072081"/>
        </p:xfrm>
        <a:graphic>
          <a:graphicData uri="http://schemas.openxmlformats.org/presentationml/2006/ole">
            <p:oleObj spid="_x0000_s63496" name="Rovnice" r:id="rId5" imgW="419040" imgH="393480" progId="Equation.3">
              <p:embed/>
            </p:oleObj>
          </a:graphicData>
        </a:graphic>
      </p:graphicFrame>
      <p:sp>
        <p:nvSpPr>
          <p:cNvPr id="14" name="Obdélník 13"/>
          <p:cNvSpPr/>
          <p:nvPr/>
        </p:nvSpPr>
        <p:spPr>
          <a:xfrm>
            <a:off x="428596" y="4143380"/>
            <a:ext cx="264320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.s</a:t>
            </a:r>
            <a:r>
              <a:rPr lang="en-US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Vztažná soustava – </a:t>
            </a:r>
            <a:r>
              <a:rPr lang="cs-CZ" sz="2800" dirty="0" smtClean="0"/>
              <a:t>těleso je spojeno se 				     soustavou souřadnic</a:t>
            </a:r>
          </a:p>
          <a:p>
            <a:pPr marL="514350" lvl="0" indent="-51435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Poloha hmotného bodu: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0000"/>
                </a:solidFill>
              </a:rPr>
              <a:t>pomocí kartézské soustavy souřadnic</a:t>
            </a:r>
          </a:p>
          <a:p>
            <a:pPr>
              <a:buClr>
                <a:srgbClr val="00B0F0"/>
              </a:buClr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2FC9FF"/>
              </a:solidFill>
            </a:endParaRPr>
          </a:p>
          <a:p>
            <a:pPr marL="514350" lvl="0" indent="-514350">
              <a:buFontTx/>
              <a:buAutoNum type="alphaLcParenR" startAt="2"/>
            </a:pPr>
            <a:r>
              <a:rPr lang="cs-CZ" sz="2800" dirty="0" smtClean="0">
                <a:solidFill>
                  <a:srgbClr val="000000"/>
                </a:solidFill>
              </a:rPr>
              <a:t>pomocí polohového vektoru</a:t>
            </a:r>
          </a:p>
          <a:p>
            <a:pPr>
              <a:buNone/>
            </a:pPr>
            <a:endParaRPr lang="cs-CZ" dirty="0">
              <a:solidFill>
                <a:srgbClr val="2FC9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1714480" y="3643314"/>
            <a:ext cx="2657536" cy="1643074"/>
            <a:chOff x="2000232" y="4714884"/>
            <a:chExt cx="2657536" cy="1643074"/>
          </a:xfrm>
        </p:grpSpPr>
        <p:cxnSp>
          <p:nvCxnSpPr>
            <p:cNvPr id="8" name="Přímá spojovací čára 7"/>
            <p:cNvCxnSpPr/>
            <p:nvPr/>
          </p:nvCxnSpPr>
          <p:spPr>
            <a:xfrm rot="5400000">
              <a:off x="2178827" y="5250669"/>
              <a:ext cx="1071570" cy="1588"/>
            </a:xfrm>
            <a:prstGeom prst="line">
              <a:avLst/>
            </a:prstGeom>
            <a:ln w="1905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Skupina 27"/>
            <p:cNvGrpSpPr/>
            <p:nvPr/>
          </p:nvGrpSpPr>
          <p:grpSpPr>
            <a:xfrm>
              <a:off x="2000232" y="4714884"/>
              <a:ext cx="2657536" cy="1643074"/>
              <a:chOff x="2000232" y="4714884"/>
              <a:chExt cx="2657536" cy="1643074"/>
            </a:xfrm>
          </p:grpSpPr>
          <p:cxnSp>
            <p:nvCxnSpPr>
              <p:cNvPr id="10" name="Přímá spojovací čára 9"/>
              <p:cNvCxnSpPr/>
              <p:nvPr/>
            </p:nvCxnSpPr>
            <p:spPr>
              <a:xfrm rot="5400000">
                <a:off x="2143108" y="5786454"/>
                <a:ext cx="571504" cy="57150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ovací čára 10"/>
              <p:cNvCxnSpPr/>
              <p:nvPr/>
            </p:nvCxnSpPr>
            <p:spPr>
              <a:xfrm>
                <a:off x="2714612" y="5786454"/>
                <a:ext cx="1928826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ovéPole 11"/>
              <p:cNvSpPr txBox="1"/>
              <p:nvPr/>
            </p:nvSpPr>
            <p:spPr>
              <a:xfrm>
                <a:off x="4357686" y="5786454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x</a:t>
                </a:r>
                <a:endParaRPr lang="cs-CZ" dirty="0"/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2000232" y="585789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z</a:t>
                </a:r>
                <a:endParaRPr lang="cs-CZ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2714612" y="4714884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y</a:t>
                </a:r>
                <a:endParaRPr lang="cs-CZ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2500298" y="5500702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0</a:t>
                </a:r>
                <a:endParaRPr lang="cs-CZ" dirty="0"/>
              </a:p>
            </p:txBody>
          </p:sp>
          <p:grpSp>
            <p:nvGrpSpPr>
              <p:cNvPr id="16" name="Skupina 26"/>
              <p:cNvGrpSpPr/>
              <p:nvPr/>
            </p:nvGrpSpPr>
            <p:grpSpPr>
              <a:xfrm>
                <a:off x="2500298" y="5072074"/>
                <a:ext cx="1571636" cy="928694"/>
                <a:chOff x="2500298" y="5072074"/>
                <a:chExt cx="1571636" cy="928694"/>
              </a:xfrm>
            </p:grpSpPr>
            <p:grpSp>
              <p:nvGrpSpPr>
                <p:cNvPr id="17" name="Skupina 25"/>
                <p:cNvGrpSpPr/>
                <p:nvPr/>
              </p:nvGrpSpPr>
              <p:grpSpPr>
                <a:xfrm>
                  <a:off x="2500298" y="5143512"/>
                  <a:ext cx="1571636" cy="857256"/>
                  <a:chOff x="2500298" y="5143512"/>
                  <a:chExt cx="1571636" cy="857256"/>
                </a:xfrm>
              </p:grpSpPr>
              <p:sp>
                <p:nvSpPr>
                  <p:cNvPr id="19" name="Krychle 18"/>
                  <p:cNvSpPr/>
                  <p:nvPr/>
                </p:nvSpPr>
                <p:spPr>
                  <a:xfrm>
                    <a:off x="2500298" y="5143512"/>
                    <a:ext cx="1571636" cy="857256"/>
                  </a:xfrm>
                  <a:prstGeom prst="cub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00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20" name="Vývojový diagram: spojka 19"/>
                  <p:cNvSpPr/>
                  <p:nvPr/>
                </p:nvSpPr>
                <p:spPr>
                  <a:xfrm flipV="1">
                    <a:off x="3811901" y="5312107"/>
                    <a:ext cx="45719" cy="45719"/>
                  </a:xfrm>
                  <a:prstGeom prst="flowChartConnector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</p:grpSp>
            <p:sp>
              <p:nvSpPr>
                <p:cNvPr id="18" name="TextovéPole 17"/>
                <p:cNvSpPr txBox="1"/>
                <p:nvPr/>
              </p:nvSpPr>
              <p:spPr>
                <a:xfrm>
                  <a:off x="3571868" y="5072074"/>
                  <a:ext cx="33855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dirty="0" smtClean="0"/>
                    <a:t>A</a:t>
                  </a:r>
                  <a:endParaRPr lang="cs-CZ" dirty="0"/>
                </a:p>
              </p:txBody>
            </p:sp>
          </p:grpSp>
        </p:grpSp>
      </p:grpSp>
      <p:grpSp>
        <p:nvGrpSpPr>
          <p:cNvPr id="21" name="Skupina 20"/>
          <p:cNvGrpSpPr/>
          <p:nvPr/>
        </p:nvGrpSpPr>
        <p:grpSpPr>
          <a:xfrm>
            <a:off x="5357818" y="5072074"/>
            <a:ext cx="2657536" cy="1643074"/>
            <a:chOff x="1500166" y="2571744"/>
            <a:chExt cx="2657536" cy="1643074"/>
          </a:xfrm>
        </p:grpSpPr>
        <p:grpSp>
          <p:nvGrpSpPr>
            <p:cNvPr id="22" name="Skupina 6"/>
            <p:cNvGrpSpPr/>
            <p:nvPr/>
          </p:nvGrpSpPr>
          <p:grpSpPr>
            <a:xfrm>
              <a:off x="1500166" y="2571744"/>
              <a:ext cx="2657536" cy="1643074"/>
              <a:chOff x="2000232" y="4714884"/>
              <a:chExt cx="2657536" cy="1643074"/>
            </a:xfrm>
          </p:grpSpPr>
          <p:cxnSp>
            <p:nvCxnSpPr>
              <p:cNvPr id="25" name="Přímá spojovací čára 24"/>
              <p:cNvCxnSpPr/>
              <p:nvPr/>
            </p:nvCxnSpPr>
            <p:spPr>
              <a:xfrm rot="5400000">
                <a:off x="2178827" y="5250669"/>
                <a:ext cx="107157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Skupina 27"/>
              <p:cNvGrpSpPr/>
              <p:nvPr/>
            </p:nvGrpSpPr>
            <p:grpSpPr>
              <a:xfrm>
                <a:off x="2000232" y="4714884"/>
                <a:ext cx="2657536" cy="1643074"/>
                <a:chOff x="2000232" y="4714884"/>
                <a:chExt cx="2657536" cy="1643074"/>
              </a:xfrm>
            </p:grpSpPr>
            <p:cxnSp>
              <p:nvCxnSpPr>
                <p:cNvPr id="27" name="Přímá spojovací čára 26"/>
                <p:cNvCxnSpPr/>
                <p:nvPr/>
              </p:nvCxnSpPr>
              <p:spPr>
                <a:xfrm rot="5400000">
                  <a:off x="2143108" y="5786454"/>
                  <a:ext cx="571504" cy="57150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Přímá spojovací čára 27"/>
                <p:cNvCxnSpPr/>
                <p:nvPr/>
              </p:nvCxnSpPr>
              <p:spPr>
                <a:xfrm>
                  <a:off x="2714612" y="5786454"/>
                  <a:ext cx="1928826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ovéPole 28"/>
                <p:cNvSpPr txBox="1"/>
                <p:nvPr/>
              </p:nvSpPr>
              <p:spPr>
                <a:xfrm>
                  <a:off x="4357686" y="5786454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dirty="0" smtClean="0"/>
                    <a:t>x</a:t>
                  </a:r>
                  <a:endParaRPr lang="cs-CZ" dirty="0"/>
                </a:p>
              </p:txBody>
            </p:sp>
            <p:sp>
              <p:nvSpPr>
                <p:cNvPr id="30" name="TextovéPole 29"/>
                <p:cNvSpPr txBox="1"/>
                <p:nvPr/>
              </p:nvSpPr>
              <p:spPr>
                <a:xfrm>
                  <a:off x="2000232" y="5857892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dirty="0" smtClean="0"/>
                    <a:t>z</a:t>
                  </a:r>
                  <a:endParaRPr lang="cs-CZ" dirty="0"/>
                </a:p>
              </p:txBody>
            </p:sp>
            <p:sp>
              <p:nvSpPr>
                <p:cNvPr id="31" name="TextovéPole 30"/>
                <p:cNvSpPr txBox="1"/>
                <p:nvPr/>
              </p:nvSpPr>
              <p:spPr>
                <a:xfrm>
                  <a:off x="2714612" y="4714884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dirty="0" smtClean="0"/>
                    <a:t>y</a:t>
                  </a:r>
                  <a:endParaRPr lang="cs-CZ" dirty="0"/>
                </a:p>
              </p:txBody>
            </p:sp>
            <p:sp>
              <p:nvSpPr>
                <p:cNvPr id="32" name="TextovéPole 31"/>
                <p:cNvSpPr txBox="1"/>
                <p:nvPr/>
              </p:nvSpPr>
              <p:spPr>
                <a:xfrm>
                  <a:off x="2643174" y="5715016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dirty="0" smtClean="0"/>
                    <a:t>0</a:t>
                  </a:r>
                  <a:endParaRPr lang="cs-CZ" dirty="0"/>
                </a:p>
              </p:txBody>
            </p:sp>
            <p:grpSp>
              <p:nvGrpSpPr>
                <p:cNvPr id="33" name="Skupina 26"/>
                <p:cNvGrpSpPr/>
                <p:nvPr/>
              </p:nvGrpSpPr>
              <p:grpSpPr>
                <a:xfrm>
                  <a:off x="2500298" y="5072074"/>
                  <a:ext cx="1571636" cy="928694"/>
                  <a:chOff x="2500298" y="5072074"/>
                  <a:chExt cx="1571636" cy="928694"/>
                </a:xfrm>
              </p:grpSpPr>
              <p:grpSp>
                <p:nvGrpSpPr>
                  <p:cNvPr id="34" name="Skupina 25"/>
                  <p:cNvGrpSpPr/>
                  <p:nvPr/>
                </p:nvGrpSpPr>
                <p:grpSpPr>
                  <a:xfrm>
                    <a:off x="2500298" y="5143512"/>
                    <a:ext cx="1571636" cy="857256"/>
                    <a:chOff x="2500298" y="5143512"/>
                    <a:chExt cx="1571636" cy="857256"/>
                  </a:xfrm>
                </p:grpSpPr>
                <p:sp>
                  <p:nvSpPr>
                    <p:cNvPr id="36" name="Krychle 35"/>
                    <p:cNvSpPr/>
                    <p:nvPr/>
                  </p:nvSpPr>
                  <p:spPr>
                    <a:xfrm>
                      <a:off x="2500298" y="5143512"/>
                      <a:ext cx="1571636" cy="857256"/>
                    </a:xfrm>
                    <a:prstGeom prst="cub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00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7" name="Vývojový diagram: spojka 36"/>
                    <p:cNvSpPr/>
                    <p:nvPr/>
                  </p:nvSpPr>
                  <p:spPr>
                    <a:xfrm flipV="1">
                      <a:off x="3811901" y="5312107"/>
                      <a:ext cx="45719" cy="45719"/>
                    </a:xfrm>
                    <a:prstGeom prst="flowChartConnector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</p:grpSp>
              <p:sp>
                <p:nvSpPr>
                  <p:cNvPr id="35" name="TextovéPole 34"/>
                  <p:cNvSpPr txBox="1"/>
                  <p:nvPr/>
                </p:nvSpPr>
                <p:spPr>
                  <a:xfrm>
                    <a:off x="3571868" y="5072074"/>
                    <a:ext cx="33855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dirty="0" smtClean="0"/>
                      <a:t>A</a:t>
                    </a:r>
                    <a:endParaRPr lang="cs-CZ" dirty="0"/>
                  </a:p>
                </p:txBody>
              </p:sp>
            </p:grpSp>
          </p:grpSp>
        </p:grpSp>
        <p:cxnSp>
          <p:nvCxnSpPr>
            <p:cNvPr id="23" name="Přímá spojovací šipka 22"/>
            <p:cNvCxnSpPr/>
            <p:nvPr/>
          </p:nvCxnSpPr>
          <p:spPr>
            <a:xfrm flipV="1">
              <a:off x="2214546" y="3214686"/>
              <a:ext cx="1143008" cy="428628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2571736" y="3143248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r</a:t>
              </a:r>
              <a:endParaRPr lang="cs-CZ" b="1" dirty="0"/>
            </a:p>
          </p:txBody>
        </p:sp>
      </p:grpSp>
      <p:sp>
        <p:nvSpPr>
          <p:cNvPr id="55" name="TextovéPole 54"/>
          <p:cNvSpPr txBox="1"/>
          <p:nvPr/>
        </p:nvSpPr>
        <p:spPr>
          <a:xfrm>
            <a:off x="3929058" y="3929066"/>
            <a:ext cx="130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 = [x ,y, z]</a:t>
            </a:r>
            <a:endParaRPr lang="cs-CZ" dirty="0"/>
          </a:p>
        </p:txBody>
      </p:sp>
      <p:graphicFrame>
        <p:nvGraphicFramePr>
          <p:cNvPr id="59" name="Objekt 5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Rovnice" r:id="rId3" imgW="114120" imgH="215640" progId="Equation.3">
              <p:embed/>
            </p:oleObj>
          </a:graphicData>
        </a:graphic>
      </p:graphicFrame>
      <p:graphicFrame>
        <p:nvGraphicFramePr>
          <p:cNvPr id="60" name="Objekt 5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1" name="Rovnice" r:id="rId4" imgW="114120" imgH="215640" progId="Equation.3">
              <p:embed/>
            </p:oleObj>
          </a:graphicData>
        </a:graphic>
      </p:graphicFrame>
      <p:graphicFrame>
        <p:nvGraphicFramePr>
          <p:cNvPr id="64" name="Objekt 6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055" name="Rovnice" r:id="rId5" imgW="114120" imgH="215640" progId="Equation.3">
              <p:embed/>
            </p:oleObj>
          </a:graphicData>
        </a:graphic>
      </p:graphicFrame>
      <p:graphicFrame>
        <p:nvGraphicFramePr>
          <p:cNvPr id="2057" name="Zástupný symbol pro obsah 24"/>
          <p:cNvGraphicFramePr>
            <a:graphicFrameLocks noChangeAspect="1"/>
          </p:cNvGraphicFramePr>
          <p:nvPr/>
        </p:nvGraphicFramePr>
        <p:xfrm>
          <a:off x="2071670" y="5857892"/>
          <a:ext cx="2905125" cy="654050"/>
        </p:xfrm>
        <a:graphic>
          <a:graphicData uri="http://schemas.openxmlformats.org/presentationml/2006/ole">
            <p:oleObj spid="_x0000_s2057" name="Rovnice" r:id="rId6" imgW="137160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Rovnoměrný 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dostředivé zrychlení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40</a:t>
            </a:fld>
            <a:endParaRPr lang="cs-CZ" dirty="0"/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4513" name="Object 1"/>
          <p:cNvGraphicFramePr>
            <a:graphicFrameLocks noChangeAspect="1"/>
          </p:cNvGraphicFramePr>
          <p:nvPr/>
        </p:nvGraphicFramePr>
        <p:xfrm>
          <a:off x="3662363" y="1714500"/>
          <a:ext cx="533400" cy="688975"/>
        </p:xfrm>
        <a:graphic>
          <a:graphicData uri="http://schemas.openxmlformats.org/presentationml/2006/ole">
            <p:oleObj spid="_x0000_s64513" name="Rovnice" r:id="rId3" imgW="177480" imgH="228600" progId="Equation.3">
              <p:embed/>
            </p:oleObj>
          </a:graphicData>
        </a:graphic>
      </p:graphicFrame>
      <p:cxnSp>
        <p:nvCxnSpPr>
          <p:cNvPr id="64515" name="AutoShape 3"/>
          <p:cNvCxnSpPr>
            <a:cxnSpLocks noChangeShapeType="1"/>
          </p:cNvCxnSpPr>
          <p:nvPr/>
        </p:nvCxnSpPr>
        <p:spPr bwMode="auto">
          <a:xfrm>
            <a:off x="3786182" y="1857364"/>
            <a:ext cx="21431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</p:cxnSp>
      <p:grpSp>
        <p:nvGrpSpPr>
          <p:cNvPr id="51" name="Skupina 50"/>
          <p:cNvGrpSpPr/>
          <p:nvPr/>
        </p:nvGrpSpPr>
        <p:grpSpPr>
          <a:xfrm>
            <a:off x="3786182" y="2000240"/>
            <a:ext cx="4041775" cy="3380581"/>
            <a:chOff x="3786182" y="2000240"/>
            <a:chExt cx="4041775" cy="3380581"/>
          </a:xfrm>
        </p:grpSpPr>
        <p:grpSp>
          <p:nvGrpSpPr>
            <p:cNvPr id="40" name="Group 36"/>
            <p:cNvGrpSpPr>
              <a:grpSpLocks/>
            </p:cNvGrpSpPr>
            <p:nvPr/>
          </p:nvGrpSpPr>
          <p:grpSpPr bwMode="auto">
            <a:xfrm>
              <a:off x="4643438" y="2643182"/>
              <a:ext cx="576263" cy="792163"/>
              <a:chOff x="4014" y="2341"/>
              <a:chExt cx="363" cy="499"/>
            </a:xfrm>
          </p:grpSpPr>
          <p:graphicFrame>
            <p:nvGraphicFramePr>
              <p:cNvPr id="41" name="Object 37"/>
              <p:cNvGraphicFramePr>
                <a:graphicFrameLocks noChangeAspect="1"/>
              </p:cNvGraphicFramePr>
              <p:nvPr/>
            </p:nvGraphicFramePr>
            <p:xfrm>
              <a:off x="4105" y="2341"/>
              <a:ext cx="243" cy="313"/>
            </p:xfrm>
            <a:graphic>
              <a:graphicData uri="http://schemas.openxmlformats.org/presentationml/2006/ole">
                <p:oleObj spid="_x0000_s64522" name="Rovnice" r:id="rId4" imgW="177480" imgH="228600" progId="Equation.3">
                  <p:embed/>
                </p:oleObj>
              </a:graphicData>
            </a:graphic>
          </p:graphicFrame>
          <p:sp>
            <p:nvSpPr>
              <p:cNvPr id="42" name="Line 38"/>
              <p:cNvSpPr>
                <a:spLocks noChangeShapeType="1"/>
              </p:cNvSpPr>
              <p:nvPr/>
            </p:nvSpPr>
            <p:spPr bwMode="auto">
              <a:xfrm>
                <a:off x="4014" y="2478"/>
                <a:ext cx="363" cy="362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8" name="Skupina 47"/>
            <p:cNvGrpSpPr/>
            <p:nvPr/>
          </p:nvGrpSpPr>
          <p:grpSpPr>
            <a:xfrm>
              <a:off x="3786182" y="2000240"/>
              <a:ext cx="4041775" cy="3380581"/>
              <a:chOff x="3786182" y="2000240"/>
              <a:chExt cx="4041775" cy="3380581"/>
            </a:xfrm>
          </p:grpSpPr>
          <p:grpSp>
            <p:nvGrpSpPr>
              <p:cNvPr id="37" name="Group 52"/>
              <p:cNvGrpSpPr>
                <a:grpSpLocks/>
              </p:cNvGrpSpPr>
              <p:nvPr/>
            </p:nvGrpSpPr>
            <p:grpSpPr bwMode="auto">
              <a:xfrm>
                <a:off x="6215074" y="3000372"/>
                <a:ext cx="719138" cy="647700"/>
                <a:chOff x="4876" y="2568"/>
                <a:chExt cx="453" cy="408"/>
              </a:xfrm>
            </p:grpSpPr>
            <p:sp>
              <p:nvSpPr>
                <p:cNvPr id="38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4876" y="2840"/>
                  <a:ext cx="453" cy="136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graphicFrame>
              <p:nvGraphicFramePr>
                <p:cNvPr id="39" name="Object 54"/>
                <p:cNvGraphicFramePr>
                  <a:graphicFrameLocks noChangeAspect="1"/>
                </p:cNvGraphicFramePr>
                <p:nvPr/>
              </p:nvGraphicFramePr>
              <p:xfrm>
                <a:off x="5012" y="2568"/>
                <a:ext cx="247" cy="318"/>
              </p:xfrm>
              <a:graphic>
                <a:graphicData uri="http://schemas.openxmlformats.org/presentationml/2006/ole">
                  <p:oleObj spid="_x0000_s64521" name="Rovnice" r:id="rId5" imgW="177480" imgH="228600" progId="Equation.3">
                    <p:embed/>
                  </p:oleObj>
                </a:graphicData>
              </a:graphic>
            </p:graphicFrame>
          </p:grpSp>
          <p:grpSp>
            <p:nvGrpSpPr>
              <p:cNvPr id="50" name="Skupina 49"/>
              <p:cNvGrpSpPr/>
              <p:nvPr/>
            </p:nvGrpSpPr>
            <p:grpSpPr>
              <a:xfrm>
                <a:off x="3786182" y="2000240"/>
                <a:ext cx="4041775" cy="3380581"/>
                <a:chOff x="2500298" y="2714620"/>
                <a:chExt cx="4041775" cy="3380581"/>
              </a:xfrm>
            </p:grpSpPr>
            <p:graphicFrame>
              <p:nvGraphicFramePr>
                <p:cNvPr id="44" name="Object 24"/>
                <p:cNvGraphicFramePr>
                  <a:graphicFrameLocks noChangeAspect="1"/>
                </p:cNvGraphicFramePr>
                <p:nvPr/>
              </p:nvGraphicFramePr>
              <p:xfrm>
                <a:off x="2500298" y="3286124"/>
                <a:ext cx="515937" cy="638175"/>
              </p:xfrm>
              <a:graphic>
                <a:graphicData uri="http://schemas.openxmlformats.org/presentationml/2006/ole">
                  <p:oleObj spid="_x0000_s64523" name="Rovnice" r:id="rId6" imgW="177480" imgH="215640" progId="Equation.3">
                    <p:embed/>
                  </p:oleObj>
                </a:graphicData>
              </a:graphic>
            </p:graphicFrame>
            <p:grpSp>
              <p:nvGrpSpPr>
                <p:cNvPr id="49" name="Skupina 48"/>
                <p:cNvGrpSpPr/>
                <p:nvPr/>
              </p:nvGrpSpPr>
              <p:grpSpPr>
                <a:xfrm>
                  <a:off x="2714612" y="2714620"/>
                  <a:ext cx="3827461" cy="3380581"/>
                  <a:chOff x="2714612" y="2714618"/>
                  <a:chExt cx="3827461" cy="3380581"/>
                </a:xfrm>
              </p:grpSpPr>
              <p:grpSp>
                <p:nvGrpSpPr>
                  <p:cNvPr id="46" name="Skupina 45"/>
                  <p:cNvGrpSpPr/>
                  <p:nvPr/>
                </p:nvGrpSpPr>
                <p:grpSpPr>
                  <a:xfrm>
                    <a:off x="2885265" y="2714618"/>
                    <a:ext cx="3656808" cy="3380581"/>
                    <a:chOff x="2885265" y="2714618"/>
                    <a:chExt cx="3656808" cy="3380581"/>
                  </a:xfrm>
                </p:grpSpPr>
                <p:sp>
                  <p:nvSpPr>
                    <p:cNvPr id="9" name="Oval 13"/>
                    <p:cNvSpPr>
                      <a:spLocks noChangeArrowheads="1"/>
                    </p:cNvSpPr>
                    <p:nvPr/>
                  </p:nvSpPr>
                  <p:spPr bwMode="auto">
                    <a:xfrm rot="18876564">
                      <a:off x="2849546" y="3201980"/>
                      <a:ext cx="2928938" cy="2857500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40060" y="2714618"/>
                      <a:ext cx="3402013" cy="2438400"/>
                      <a:chOff x="2057" y="979"/>
                      <a:chExt cx="2143" cy="1536"/>
                    </a:xfrm>
                  </p:grpSpPr>
                  <p:sp>
                    <p:nvSpPr>
                      <p:cNvPr id="15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 rot="18876564" flipV="1">
                        <a:off x="2507" y="1374"/>
                        <a:ext cx="12" cy="91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6" name="Oval 15"/>
                      <p:cNvSpPr>
                        <a:spLocks noChangeArrowheads="1"/>
                      </p:cNvSpPr>
                      <p:nvPr/>
                    </p:nvSpPr>
                    <p:spPr bwMode="auto">
                      <a:xfrm rot="-2723436">
                        <a:off x="2786" y="2118"/>
                        <a:ext cx="76" cy="36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9525">
                        <a:solidFill>
                          <a:srgbClr val="CC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graphicFrame>
                    <p:nvGraphicFramePr>
                      <p:cNvPr id="19" name="Object 18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2372" y="1908"/>
                      <a:ext cx="205" cy="238"/>
                    </p:xfrm>
                    <a:graphic>
                      <a:graphicData uri="http://schemas.openxmlformats.org/presentationml/2006/ole">
                        <p:oleObj spid="_x0000_s64515" name="Rovnice" r:id="rId7" imgW="114120" imgH="126720" progId="Equation.3">
                          <p:embed/>
                        </p:oleObj>
                      </a:graphicData>
                    </a:graphic>
                  </p:graphicFrame>
                  <p:sp>
                    <p:nvSpPr>
                      <p:cNvPr id="20" name="Rectangle 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7" y="1534"/>
                        <a:ext cx="514" cy="32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cs-CZ" sz="2800" b="1" dirty="0">
                            <a:solidFill>
                              <a:schemeClr val="tx2"/>
                            </a:solidFill>
                            <a:latin typeface="Arial" charset="0"/>
                          </a:rPr>
                          <a:t>B</a:t>
                        </a:r>
                      </a:p>
                    </p:txBody>
                  </p:sp>
                  <p:sp>
                    <p:nvSpPr>
                      <p:cNvPr id="21" name="Oval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1" y="2085"/>
                        <a:ext cx="73" cy="7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" name="Arc 21"/>
                      <p:cNvSpPr>
                        <a:spLocks/>
                      </p:cNvSpPr>
                      <p:nvPr/>
                    </p:nvSpPr>
                    <p:spPr bwMode="auto">
                      <a:xfrm rot="15789467" flipV="1">
                        <a:off x="2323" y="1125"/>
                        <a:ext cx="1230" cy="1419"/>
                      </a:xfrm>
                      <a:custGeom>
                        <a:avLst/>
                        <a:gdLst>
                          <a:gd name="T0" fmla="*/ 490 w 21600"/>
                          <a:gd name="T1" fmla="*/ 0 h 31330"/>
                          <a:gd name="T2" fmla="*/ 1041 w 21600"/>
                          <a:gd name="T3" fmla="*/ 1419 h 31330"/>
                          <a:gd name="T4" fmla="*/ 0 w 21600"/>
                          <a:gd name="T5" fmla="*/ 897 h 31330"/>
                          <a:gd name="T6" fmla="*/ 0 60000 65536"/>
                          <a:gd name="T7" fmla="*/ 0 60000 65536"/>
                          <a:gd name="T8" fmla="*/ 0 60000 65536"/>
                          <a:gd name="T9" fmla="*/ 0 w 21600"/>
                          <a:gd name="T10" fmla="*/ 0 h 31330"/>
                          <a:gd name="T11" fmla="*/ 21600 w 21600"/>
                          <a:gd name="T12" fmla="*/ 31330 h 3133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600" h="31330" fill="none" extrusionOk="0">
                            <a:moveTo>
                              <a:pt x="8600" y="-1"/>
                            </a:moveTo>
                            <a:cubicBezTo>
                              <a:pt x="16493" y="3425"/>
                              <a:pt x="21600" y="11209"/>
                              <a:pt x="21600" y="19814"/>
                            </a:cubicBezTo>
                            <a:cubicBezTo>
                              <a:pt x="21600" y="23889"/>
                              <a:pt x="20446" y="27882"/>
                              <a:pt x="18274" y="31330"/>
                            </a:cubicBezTo>
                          </a:path>
                          <a:path w="21600" h="31330" stroke="0" extrusionOk="0">
                            <a:moveTo>
                              <a:pt x="8600" y="-1"/>
                            </a:moveTo>
                            <a:cubicBezTo>
                              <a:pt x="16493" y="3425"/>
                              <a:pt x="21600" y="11209"/>
                              <a:pt x="21600" y="19814"/>
                            </a:cubicBezTo>
                            <a:cubicBezTo>
                              <a:pt x="21600" y="23889"/>
                              <a:pt x="20446" y="27882"/>
                              <a:pt x="18274" y="31330"/>
                            </a:cubicBezTo>
                            <a:lnTo>
                              <a:pt x="0" y="19814"/>
                            </a:lnTo>
                            <a:close/>
                          </a:path>
                        </a:pathLst>
                      </a:custGeom>
                      <a:noFill/>
                      <a:ln w="762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3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44" y="1859"/>
                        <a:ext cx="869" cy="26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4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979"/>
                        <a:ext cx="213" cy="29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cs-CZ" sz="2400" dirty="0">
                            <a:latin typeface="Arial" charset="0"/>
                          </a:rPr>
                          <a:t>s</a:t>
                        </a:r>
                      </a:p>
                    </p:txBody>
                  </p:sp>
                  <p:sp>
                    <p:nvSpPr>
                      <p:cNvPr id="26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85" y="1698"/>
                        <a:ext cx="515" cy="32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cs-CZ" sz="2800" b="1" dirty="0">
                            <a:solidFill>
                              <a:schemeClr val="tx2"/>
                            </a:solidFill>
                            <a:latin typeface="Arial" charset="0"/>
                          </a:rPr>
                          <a:t>A</a:t>
                        </a:r>
                      </a:p>
                    </p:txBody>
                  </p:sp>
                  <p:graphicFrame>
                    <p:nvGraphicFramePr>
                      <p:cNvPr id="27" name="Object 26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3041" y="2060"/>
                      <a:ext cx="211" cy="238"/>
                    </p:xfrm>
                    <a:graphic>
                      <a:graphicData uri="http://schemas.openxmlformats.org/presentationml/2006/ole">
                        <p:oleObj spid="_x0000_s64517" name="Rovnice" r:id="rId8" imgW="114120" imgH="126720" progId="Equation.3">
                          <p:embed/>
                        </p:oleObj>
                      </a:graphicData>
                    </a:graphic>
                  </p:graphicFrame>
                  <p:sp>
                    <p:nvSpPr>
                      <p:cNvPr id="28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5" y="2110"/>
                        <a:ext cx="515" cy="40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cs-CZ" sz="3600" b="1" dirty="0">
                            <a:latin typeface="Arial" charset="0"/>
                          </a:rPr>
                          <a:t>O</a:t>
                        </a:r>
                      </a:p>
                    </p:txBody>
                  </p:sp>
                  <p:graphicFrame>
                    <p:nvGraphicFramePr>
                      <p:cNvPr id="29" name="Object 28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2734" y="1744"/>
                      <a:ext cx="396" cy="297"/>
                    </p:xfrm>
                    <a:graphic>
                      <a:graphicData uri="http://schemas.openxmlformats.org/presentationml/2006/ole">
                        <p:oleObj spid="_x0000_s64518" name="Rovnice" r:id="rId9" imgW="291960" imgH="215640" progId="Equation.3">
                          <p:embed/>
                        </p:oleObj>
                      </a:graphicData>
                    </a:graphic>
                  </p:graphicFrame>
                  <p:graphicFrame>
                    <p:nvGraphicFramePr>
                      <p:cNvPr id="30" name="Object 29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3628" y="1369"/>
                      <a:ext cx="305" cy="376"/>
                    </p:xfrm>
                    <a:graphic>
                      <a:graphicData uri="http://schemas.openxmlformats.org/presentationml/2006/ole">
                        <p:oleObj spid="_x0000_s64519" name="Rovnice" r:id="rId10" imgW="177480" imgH="215640" progId="Equation.3">
                          <p:embed/>
                        </p:oleObj>
                      </a:graphicData>
                    </a:graphic>
                  </p:graphicFrame>
                  <p:sp>
                    <p:nvSpPr>
                      <p:cNvPr id="31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488" y="1357"/>
                        <a:ext cx="199" cy="502"/>
                      </a:xfrm>
                      <a:prstGeom prst="line">
                        <a:avLst/>
                      </a:prstGeom>
                      <a:noFill/>
                      <a:ln w="76200">
                        <a:solidFill>
                          <a:srgbClr val="00B0F0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34" name="Oval 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36" y="1846"/>
                        <a:ext cx="75" cy="75"/>
                      </a:xfrm>
                      <a:prstGeom prst="ellipse">
                        <a:avLst/>
                      </a:prstGeom>
                      <a:solidFill>
                        <a:schemeClr val="tx2"/>
                      </a:solidFill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36" name="Arc 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2" y="1560"/>
                        <a:ext cx="827" cy="430"/>
                      </a:xfrm>
                      <a:custGeom>
                        <a:avLst/>
                        <a:gdLst>
                          <a:gd name="T0" fmla="*/ 0 w 40894"/>
                          <a:gd name="T1" fmla="*/ 218 h 23486"/>
                          <a:gd name="T2" fmla="*/ 825 w 40894"/>
                          <a:gd name="T3" fmla="*/ 430 h 23486"/>
                          <a:gd name="T4" fmla="*/ 390 w 40894"/>
                          <a:gd name="T5" fmla="*/ 395 h 23486"/>
                          <a:gd name="T6" fmla="*/ 0 60000 65536"/>
                          <a:gd name="T7" fmla="*/ 0 60000 65536"/>
                          <a:gd name="T8" fmla="*/ 0 60000 65536"/>
                          <a:gd name="T9" fmla="*/ 0 w 40894"/>
                          <a:gd name="T10" fmla="*/ 0 h 23486"/>
                          <a:gd name="T11" fmla="*/ 40894 w 40894"/>
                          <a:gd name="T12" fmla="*/ 23486 h 23486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40894" h="23486" fill="none" extrusionOk="0">
                            <a:moveTo>
                              <a:pt x="0" y="11888"/>
                            </a:moveTo>
                            <a:cubicBezTo>
                              <a:pt x="3669" y="4599"/>
                              <a:pt x="11133" y="-1"/>
                              <a:pt x="19294" y="0"/>
                            </a:cubicBezTo>
                            <a:cubicBezTo>
                              <a:pt x="31223" y="0"/>
                              <a:pt x="40894" y="9670"/>
                              <a:pt x="40894" y="21600"/>
                            </a:cubicBezTo>
                            <a:cubicBezTo>
                              <a:pt x="40894" y="22229"/>
                              <a:pt x="40866" y="22858"/>
                              <a:pt x="40811" y="23485"/>
                            </a:cubicBezTo>
                          </a:path>
                          <a:path w="40894" h="23486" stroke="0" extrusionOk="0">
                            <a:moveTo>
                              <a:pt x="0" y="11888"/>
                            </a:moveTo>
                            <a:cubicBezTo>
                              <a:pt x="3669" y="4599"/>
                              <a:pt x="11133" y="-1"/>
                              <a:pt x="19294" y="0"/>
                            </a:cubicBezTo>
                            <a:cubicBezTo>
                              <a:pt x="31223" y="0"/>
                              <a:pt x="40894" y="9670"/>
                              <a:pt x="40894" y="21600"/>
                            </a:cubicBezTo>
                            <a:cubicBezTo>
                              <a:pt x="40894" y="22229"/>
                              <a:pt x="40866" y="22858"/>
                              <a:pt x="40811" y="23485"/>
                            </a:cubicBezTo>
                            <a:lnTo>
                              <a:pt x="19294" y="21600"/>
                            </a:lnTo>
                            <a:close/>
                          </a:path>
                        </a:pathLst>
                      </a:cu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</p:grpSp>
              </p:grpSp>
              <p:sp>
                <p:nvSpPr>
                  <p:cNvPr id="43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3286116" y="3500438"/>
                    <a:ext cx="119063" cy="119063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45" name="Line 30"/>
                  <p:cNvSpPr>
                    <a:spLocks noChangeShapeType="1"/>
                  </p:cNvSpPr>
                  <p:nvPr/>
                </p:nvSpPr>
                <p:spPr bwMode="auto">
                  <a:xfrm rot="16200000" flipH="1" flipV="1">
                    <a:off x="2648727" y="3637762"/>
                    <a:ext cx="714381" cy="582612"/>
                  </a:xfrm>
                  <a:prstGeom prst="line">
                    <a:avLst/>
                  </a:prstGeom>
                  <a:noFill/>
                  <a:ln w="76200">
                    <a:solidFill>
                      <a:srgbClr val="00B0F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</p:grpSp>
      <p:grpSp>
        <p:nvGrpSpPr>
          <p:cNvPr id="54" name="Group 57"/>
          <p:cNvGrpSpPr>
            <a:grpSpLocks/>
          </p:cNvGrpSpPr>
          <p:nvPr/>
        </p:nvGrpSpPr>
        <p:grpSpPr bwMode="auto">
          <a:xfrm>
            <a:off x="500034" y="5357826"/>
            <a:ext cx="7056438" cy="720725"/>
            <a:chOff x="476" y="3067"/>
            <a:chExt cx="4445" cy="454"/>
          </a:xfrm>
        </p:grpSpPr>
        <p:sp>
          <p:nvSpPr>
            <p:cNvPr id="55" name="Text Box 40"/>
            <p:cNvSpPr txBox="1">
              <a:spLocks noChangeArrowheads="1"/>
            </p:cNvSpPr>
            <p:nvPr/>
          </p:nvSpPr>
          <p:spPr bwMode="auto">
            <a:xfrm>
              <a:off x="476" y="3158"/>
              <a:ext cx="4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66700" marR="0" lvl="0" indent="-266700" algn="just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cs-CZ" sz="2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charset="0"/>
                </a:rPr>
                <a:t>vektor kolmý k vektoru okamžité rychlosti</a:t>
              </a:r>
            </a:p>
          </p:txBody>
        </p:sp>
        <p:graphicFrame>
          <p:nvGraphicFramePr>
            <p:cNvPr id="56" name="Object 41"/>
            <p:cNvGraphicFramePr>
              <a:graphicFrameLocks noChangeAspect="1"/>
            </p:cNvGraphicFramePr>
            <p:nvPr/>
          </p:nvGraphicFramePr>
          <p:xfrm>
            <a:off x="4286" y="3067"/>
            <a:ext cx="635" cy="454"/>
          </p:xfrm>
          <a:graphic>
            <a:graphicData uri="http://schemas.openxmlformats.org/presentationml/2006/ole">
              <p:oleObj spid="_x0000_s64525" name="Rovnice" r:id="rId11" imgW="444240" imgH="228600" progId="Equation.3">
                <p:embed/>
              </p:oleObj>
            </a:graphicData>
          </a:graphic>
        </p:graphicFrame>
      </p:grpSp>
      <p:grpSp>
        <p:nvGrpSpPr>
          <p:cNvPr id="47" name="Skupina 46"/>
          <p:cNvGrpSpPr/>
          <p:nvPr/>
        </p:nvGrpSpPr>
        <p:grpSpPr>
          <a:xfrm>
            <a:off x="500034" y="5857892"/>
            <a:ext cx="8358246" cy="818855"/>
            <a:chOff x="500034" y="5857892"/>
            <a:chExt cx="8358246" cy="818855"/>
          </a:xfrm>
        </p:grpSpPr>
        <p:sp>
          <p:nvSpPr>
            <p:cNvPr id="57" name="Rectangle 42"/>
            <p:cNvSpPr>
              <a:spLocks noChangeArrowheads="1"/>
            </p:cNvSpPr>
            <p:nvPr/>
          </p:nvSpPr>
          <p:spPr bwMode="auto">
            <a:xfrm>
              <a:off x="500034" y="5857892"/>
              <a:ext cx="78581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cs-CZ" sz="2400" dirty="0" smtClean="0">
                  <a:solidFill>
                    <a:schemeClr val="tx2"/>
                  </a:solidFill>
                  <a:latin typeface="Arial" charset="0"/>
                </a:rPr>
                <a:t> směřuje </a:t>
              </a:r>
              <a:r>
                <a:rPr lang="cs-CZ" sz="2400" dirty="0">
                  <a:solidFill>
                    <a:schemeClr val="tx2"/>
                  </a:solidFill>
                  <a:latin typeface="Arial" charset="0"/>
                </a:rPr>
                <a:t>do středu kružnice, po níž se HB  pohybuje</a:t>
              </a:r>
            </a:p>
          </p:txBody>
        </p:sp>
        <p:sp>
          <p:nvSpPr>
            <p:cNvPr id="58" name="Rectangle 47"/>
            <p:cNvSpPr>
              <a:spLocks noChangeArrowheads="1"/>
            </p:cNvSpPr>
            <p:nvPr/>
          </p:nvSpPr>
          <p:spPr bwMode="auto">
            <a:xfrm>
              <a:off x="500034" y="6215082"/>
              <a:ext cx="83582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66700" indent="-266700">
                <a:buFont typeface="Arial" pitchFamily="34" charset="0"/>
                <a:buChar char="•"/>
              </a:pPr>
              <a:r>
                <a:rPr lang="cs-CZ" sz="2400" dirty="0" smtClean="0">
                  <a:solidFill>
                    <a:schemeClr val="tx2"/>
                  </a:solidFill>
                  <a:latin typeface="Arial" charset="0"/>
                </a:rPr>
                <a:t>velikost  </a:t>
              </a:r>
              <a:r>
                <a:rPr lang="cs-CZ" sz="2400" dirty="0">
                  <a:solidFill>
                    <a:schemeClr val="tx2"/>
                  </a:solidFill>
                  <a:latin typeface="Arial" charset="0"/>
                </a:rPr>
                <a:t>a</a:t>
              </a:r>
              <a:r>
                <a:rPr lang="cs-CZ" sz="2400" baseline="-25000" dirty="0">
                  <a:solidFill>
                    <a:schemeClr val="tx2"/>
                  </a:solidFill>
                  <a:latin typeface="Arial" charset="0"/>
                </a:rPr>
                <a:t>d</a:t>
              </a:r>
              <a:r>
                <a:rPr lang="cs-CZ" sz="2400" dirty="0">
                  <a:solidFill>
                    <a:schemeClr val="tx2"/>
                  </a:solidFill>
                  <a:latin typeface="Arial" charset="0"/>
                </a:rPr>
                <a:t> je konstantní, směr se však  neustále mění</a:t>
              </a:r>
            </a:p>
          </p:txBody>
        </p:sp>
      </p:grpSp>
      <p:graphicFrame>
        <p:nvGraphicFramePr>
          <p:cNvPr id="59" name="Objekt 58"/>
          <p:cNvGraphicFramePr>
            <a:graphicFrameLocks noChangeAspect="1"/>
          </p:cNvGraphicFramePr>
          <p:nvPr/>
        </p:nvGraphicFramePr>
        <p:xfrm>
          <a:off x="785786" y="3143248"/>
          <a:ext cx="2786082" cy="1294939"/>
        </p:xfrm>
        <a:graphic>
          <a:graphicData uri="http://schemas.openxmlformats.org/presentationml/2006/ole">
            <p:oleObj spid="_x0000_s64526" name="Rovnice" r:id="rId12" imgW="901440" imgH="419040" progId="Equation.3">
              <p:embed/>
            </p:oleObj>
          </a:graphicData>
        </a:graphic>
      </p:graphicFrame>
      <p:sp>
        <p:nvSpPr>
          <p:cNvPr id="52" name="Obdélník 51"/>
          <p:cNvSpPr/>
          <p:nvPr/>
        </p:nvSpPr>
        <p:spPr>
          <a:xfrm>
            <a:off x="857224" y="4714884"/>
            <a:ext cx="264320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3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.s</a:t>
            </a:r>
            <a:r>
              <a:rPr lang="en-US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41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- Mechanika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CSc.</a:t>
            </a:r>
          </a:p>
          <a:p>
            <a:r>
              <a:rPr lang="cs-CZ" sz="2100" dirty="0" smtClean="0"/>
              <a:t>doc. RNDr. Miroslava Široká, CSc.</a:t>
            </a:r>
          </a:p>
          <a:p>
            <a:pPr>
              <a:buNone/>
            </a:pPr>
            <a:r>
              <a:rPr lang="cs-CZ" sz="2100" b="1" dirty="0" smtClean="0"/>
              <a:t>Fyzika v příkladech a testových otázkách</a:t>
            </a:r>
          </a:p>
          <a:p>
            <a:r>
              <a:rPr lang="cs-CZ" sz="2100" dirty="0" smtClean="0"/>
              <a:t>Roman </a:t>
            </a:r>
            <a:r>
              <a:rPr lang="cs-CZ" sz="2100" dirty="0" err="1" smtClean="0"/>
              <a:t>Kubínek</a:t>
            </a:r>
            <a:r>
              <a:rPr lang="cs-CZ" sz="2100" dirty="0" smtClean="0"/>
              <a:t>, Hana Kolářová</a:t>
            </a:r>
          </a:p>
          <a:p>
            <a:pPr>
              <a:buNone/>
            </a:pPr>
            <a:r>
              <a:rPr lang="cs-CZ" sz="2100" b="1" dirty="0" smtClean="0"/>
              <a:t>Odmaturuj! z fyziky</a:t>
            </a:r>
          </a:p>
          <a:p>
            <a:r>
              <a:rPr lang="cs-CZ" sz="2100" dirty="0" smtClean="0"/>
              <a:t>Ing. </a:t>
            </a:r>
            <a:r>
              <a:rPr lang="cs-CZ" sz="2100" dirty="0" err="1" smtClean="0"/>
              <a:t>Pavol</a:t>
            </a:r>
            <a:r>
              <a:rPr lang="cs-CZ" sz="2100" dirty="0" smtClean="0"/>
              <a:t> </a:t>
            </a:r>
            <a:r>
              <a:rPr lang="cs-CZ" sz="2100" dirty="0" err="1" smtClean="0"/>
              <a:t>Tarábek</a:t>
            </a:r>
            <a:r>
              <a:rPr lang="cs-CZ" sz="2100" dirty="0" smtClean="0"/>
              <a:t>, CSc.</a:t>
            </a:r>
          </a:p>
          <a:p>
            <a:r>
              <a:rPr lang="cs-CZ" sz="2100" dirty="0" smtClean="0"/>
              <a:t>Mgr. Petra Červinková</a:t>
            </a:r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Trajektorie hmotného bodu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86346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Trajektorie</a:t>
            </a:r>
            <a:r>
              <a:rPr lang="cs-CZ" sz="2800" dirty="0" smtClean="0"/>
              <a:t> = množina bodů, kterými těleso          </a:t>
            </a:r>
          </a:p>
          <a:p>
            <a:pPr>
              <a:buNone/>
            </a:pPr>
            <a:r>
              <a:rPr lang="cs-CZ" sz="2800" dirty="0" smtClean="0"/>
              <a:t>                     při pohybu prochází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Podle tvaru trajektorie dělíme pohyby na: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přímočaré   </a:t>
            </a:r>
          </a:p>
          <a:p>
            <a:pPr marL="514350" indent="-514350">
              <a:buNone/>
            </a:pPr>
            <a:r>
              <a:rPr lang="cs-CZ" sz="2800" dirty="0" smtClean="0"/>
              <a:t>	např. těleso volně padající k zemi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cs-CZ" sz="2800" dirty="0" smtClean="0"/>
              <a:t>křivočaré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	  </a:t>
            </a:r>
            <a:r>
              <a:rPr lang="cs-CZ" sz="2800" dirty="0" smtClean="0"/>
              <a:t>např. pohyb sedačky na horské dráze</a:t>
            </a:r>
            <a:endParaRPr lang="cs-CZ" dirty="0" smtClean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8" name="Volný tvar 7"/>
          <p:cNvSpPr/>
          <p:nvPr/>
        </p:nvSpPr>
        <p:spPr>
          <a:xfrm>
            <a:off x="3000364" y="5357826"/>
            <a:ext cx="1733266" cy="534537"/>
          </a:xfrm>
          <a:custGeom>
            <a:avLst/>
            <a:gdLst>
              <a:gd name="connsiteX0" fmla="*/ 0 w 1733266"/>
              <a:gd name="connsiteY0" fmla="*/ 286603 h 534537"/>
              <a:gd name="connsiteX1" fmla="*/ 518615 w 1733266"/>
              <a:gd name="connsiteY1" fmla="*/ 54591 h 534537"/>
              <a:gd name="connsiteX2" fmla="*/ 941695 w 1733266"/>
              <a:gd name="connsiteY2" fmla="*/ 532262 h 534537"/>
              <a:gd name="connsiteX3" fmla="*/ 1392072 w 1733266"/>
              <a:gd name="connsiteY3" fmla="*/ 40943 h 534537"/>
              <a:gd name="connsiteX4" fmla="*/ 1733266 w 1733266"/>
              <a:gd name="connsiteY4" fmla="*/ 286603 h 53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266" h="534537">
                <a:moveTo>
                  <a:pt x="0" y="286603"/>
                </a:moveTo>
                <a:cubicBezTo>
                  <a:pt x="180833" y="150125"/>
                  <a:pt x="361666" y="13648"/>
                  <a:pt x="518615" y="54591"/>
                </a:cubicBezTo>
                <a:cubicBezTo>
                  <a:pt x="675564" y="95534"/>
                  <a:pt x="796119" y="534537"/>
                  <a:pt x="941695" y="532262"/>
                </a:cubicBezTo>
                <a:cubicBezTo>
                  <a:pt x="1087271" y="529987"/>
                  <a:pt x="1260144" y="81886"/>
                  <a:pt x="1392072" y="40943"/>
                </a:cubicBezTo>
                <a:cubicBezTo>
                  <a:pt x="1524000" y="0"/>
                  <a:pt x="1628633" y="143301"/>
                  <a:pt x="1733266" y="286603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3071802" y="4572008"/>
            <a:ext cx="150019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Dráha hmotného bodu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Dráha</a:t>
            </a:r>
            <a:r>
              <a:rPr lang="cs-CZ" sz="2800" dirty="0" smtClean="0">
                <a:solidFill>
                  <a:schemeClr val="tx2"/>
                </a:solidFill>
              </a:rPr>
              <a:t> = délka trajektorie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		   - fyzikální veličina</a:t>
            </a:r>
          </a:p>
          <a:p>
            <a:pPr>
              <a:buNone/>
            </a:pPr>
            <a:r>
              <a:rPr lang="cs-CZ" dirty="0" smtClean="0"/>
              <a:t>		   </a:t>
            </a:r>
            <a:r>
              <a:rPr lang="cs-CZ" sz="2800" dirty="0" smtClean="0"/>
              <a:t>- značka s </a:t>
            </a:r>
          </a:p>
          <a:p>
            <a:pPr>
              <a:buNone/>
            </a:pPr>
            <a:r>
              <a:rPr lang="cs-CZ" sz="2800" dirty="0" smtClean="0"/>
              <a:t>		   - základní jednotka metr (m)</a:t>
            </a:r>
          </a:p>
          <a:p>
            <a:pPr>
              <a:buNone/>
            </a:pPr>
            <a:r>
              <a:rPr lang="cs-CZ" sz="2800" dirty="0" smtClean="0"/>
              <a:t>		   - je funkcí času s = </a:t>
            </a:r>
            <a:r>
              <a:rPr lang="cs-CZ" sz="2800" dirty="0" err="1" smtClean="0"/>
              <a:t>s</a:t>
            </a:r>
            <a:r>
              <a:rPr lang="cs-CZ" sz="2800" dirty="0" smtClean="0"/>
              <a:t>(t)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pSp>
        <p:nvGrpSpPr>
          <p:cNvPr id="56" name="Skupina 55"/>
          <p:cNvGrpSpPr/>
          <p:nvPr/>
        </p:nvGrpSpPr>
        <p:grpSpPr>
          <a:xfrm>
            <a:off x="357158" y="5072074"/>
            <a:ext cx="3053198" cy="512208"/>
            <a:chOff x="357158" y="2786058"/>
            <a:chExt cx="3053198" cy="512208"/>
          </a:xfrm>
        </p:grpSpPr>
        <p:grpSp>
          <p:nvGrpSpPr>
            <p:cNvPr id="55" name="Skupina 54"/>
            <p:cNvGrpSpPr/>
            <p:nvPr/>
          </p:nvGrpSpPr>
          <p:grpSpPr>
            <a:xfrm>
              <a:off x="500034" y="2786058"/>
              <a:ext cx="2714644" cy="142876"/>
              <a:chOff x="500034" y="2786058"/>
              <a:chExt cx="2714644" cy="142876"/>
            </a:xfrm>
          </p:grpSpPr>
          <p:cxnSp>
            <p:nvCxnSpPr>
              <p:cNvPr id="9" name="Přímá spojovací čára 8"/>
              <p:cNvCxnSpPr/>
              <p:nvPr/>
            </p:nvCxnSpPr>
            <p:spPr>
              <a:xfrm>
                <a:off x="500034" y="2857496"/>
                <a:ext cx="2713604" cy="1588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ovací čára 22"/>
              <p:cNvCxnSpPr/>
              <p:nvPr/>
            </p:nvCxnSpPr>
            <p:spPr>
              <a:xfrm rot="5400000">
                <a:off x="429116" y="2856976"/>
                <a:ext cx="142876" cy="1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ovací čára 25"/>
              <p:cNvCxnSpPr/>
              <p:nvPr/>
            </p:nvCxnSpPr>
            <p:spPr>
              <a:xfrm rot="5400000">
                <a:off x="3142720" y="2856976"/>
                <a:ext cx="142876" cy="1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ovéPole 52"/>
            <p:cNvSpPr txBox="1"/>
            <p:nvPr/>
          </p:nvSpPr>
          <p:spPr>
            <a:xfrm>
              <a:off x="357158" y="292893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A</a:t>
              </a:r>
              <a:endParaRPr lang="cs-CZ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3071802" y="292893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B</a:t>
              </a:r>
              <a:endParaRPr lang="cs-CZ" dirty="0"/>
            </a:p>
          </p:txBody>
        </p:sp>
      </p:grpSp>
      <p:grpSp>
        <p:nvGrpSpPr>
          <p:cNvPr id="59" name="Skupina 58"/>
          <p:cNvGrpSpPr/>
          <p:nvPr/>
        </p:nvGrpSpPr>
        <p:grpSpPr>
          <a:xfrm>
            <a:off x="4786314" y="3929066"/>
            <a:ext cx="3481826" cy="2083844"/>
            <a:chOff x="4572000" y="2071678"/>
            <a:chExt cx="3481826" cy="2083844"/>
          </a:xfrm>
        </p:grpSpPr>
        <p:grpSp>
          <p:nvGrpSpPr>
            <p:cNvPr id="52" name="Skupina 51"/>
            <p:cNvGrpSpPr/>
            <p:nvPr/>
          </p:nvGrpSpPr>
          <p:grpSpPr>
            <a:xfrm>
              <a:off x="4714876" y="2071678"/>
              <a:ext cx="3144066" cy="1714512"/>
              <a:chOff x="4143372" y="2357430"/>
              <a:chExt cx="3144066" cy="1714512"/>
            </a:xfrm>
          </p:grpSpPr>
          <p:cxnSp>
            <p:nvCxnSpPr>
              <p:cNvPr id="48" name="Přímá spojovací čára 47"/>
              <p:cNvCxnSpPr/>
              <p:nvPr/>
            </p:nvCxnSpPr>
            <p:spPr>
              <a:xfrm rot="5400000">
                <a:off x="7215603" y="2428471"/>
                <a:ext cx="142876" cy="79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Skupina 50"/>
              <p:cNvGrpSpPr/>
              <p:nvPr/>
            </p:nvGrpSpPr>
            <p:grpSpPr>
              <a:xfrm>
                <a:off x="4143372" y="2428868"/>
                <a:ext cx="3143272" cy="1643074"/>
                <a:chOff x="4143372" y="2428868"/>
                <a:chExt cx="3143272" cy="1643074"/>
              </a:xfrm>
            </p:grpSpPr>
            <p:cxnSp>
              <p:nvCxnSpPr>
                <p:cNvPr id="32" name="Zakřivená spojovací čára 31"/>
                <p:cNvCxnSpPr/>
                <p:nvPr/>
              </p:nvCxnSpPr>
              <p:spPr>
                <a:xfrm flipV="1">
                  <a:off x="4143372" y="2428868"/>
                  <a:ext cx="3143272" cy="1571636"/>
                </a:xfrm>
                <a:prstGeom prst="curvedConnector3">
                  <a:avLst>
                    <a:gd name="adj1" fmla="val 50000"/>
                  </a:avLst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Přímá spojovací čára 35"/>
                <p:cNvCxnSpPr/>
                <p:nvPr/>
              </p:nvCxnSpPr>
              <p:spPr>
                <a:xfrm rot="5400000">
                  <a:off x="4072331" y="4000107"/>
                  <a:ext cx="142876" cy="79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ovací čára 49"/>
                <p:cNvCxnSpPr/>
                <p:nvPr/>
              </p:nvCxnSpPr>
              <p:spPr>
                <a:xfrm flipV="1">
                  <a:off x="4143372" y="2428868"/>
                  <a:ext cx="3143272" cy="157163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7" name="TextovéPole 56"/>
            <p:cNvSpPr txBox="1"/>
            <p:nvPr/>
          </p:nvSpPr>
          <p:spPr>
            <a:xfrm>
              <a:off x="4572000" y="3786190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A</a:t>
              </a:r>
              <a:endParaRPr lang="cs-CZ" dirty="0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7715272" y="221455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B</a:t>
              </a:r>
              <a:endParaRPr lang="cs-CZ" dirty="0"/>
            </a:p>
          </p:txBody>
        </p:sp>
      </p:grpSp>
      <p:sp>
        <p:nvSpPr>
          <p:cNvPr id="60" name="TextovéPole 59"/>
          <p:cNvSpPr txBox="1"/>
          <p:nvPr/>
        </p:nvSpPr>
        <p:spPr>
          <a:xfrm>
            <a:off x="1000100" y="5786454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 = |AB|</a:t>
            </a:r>
            <a:endParaRPr lang="cs-CZ" sz="28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072198" y="5857892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 ≠ |AB|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Rychlost hmotného bodu</a:t>
            </a:r>
            <a:endParaRPr lang="cs-CZ" dirty="0">
              <a:solidFill>
                <a:srgbClr val="005A9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Rychlost </a:t>
            </a:r>
            <a:r>
              <a:rPr lang="cs-CZ" sz="2800" dirty="0" smtClean="0"/>
              <a:t>- značka v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		</a:t>
            </a:r>
            <a:r>
              <a:rPr lang="cs-CZ" sz="2800" dirty="0" smtClean="0"/>
              <a:t>      - základní jednotka m/s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Převodní vztah 1 m.s</a:t>
            </a:r>
            <a:r>
              <a:rPr lang="cs-CZ" sz="2800" baseline="30000" dirty="0" smtClean="0"/>
              <a:t>-1 </a:t>
            </a:r>
            <a:r>
              <a:rPr lang="cs-CZ" sz="2800" dirty="0" smtClean="0"/>
              <a:t>= 3,6 km.h</a:t>
            </a:r>
            <a:r>
              <a:rPr lang="cs-CZ" sz="2800" baseline="30000" dirty="0" smtClean="0"/>
              <a:t>-1</a:t>
            </a:r>
          </a:p>
          <a:p>
            <a:pPr>
              <a:buNone/>
            </a:pPr>
            <a:endParaRPr lang="cs-CZ" sz="2800" baseline="30000" dirty="0" smtClean="0"/>
          </a:p>
          <a:p>
            <a:pPr>
              <a:buNone/>
            </a:pPr>
            <a:endParaRPr lang="cs-CZ" sz="800" baseline="30000" dirty="0" smtClean="0"/>
          </a:p>
          <a:p>
            <a:pPr marL="514350" indent="-514350">
              <a:buNone/>
            </a:pPr>
            <a:r>
              <a:rPr lang="cs-CZ" sz="2800" dirty="0" smtClean="0"/>
              <a:t>a) </a:t>
            </a:r>
            <a:r>
              <a:rPr lang="cs-CZ" sz="2800" dirty="0" smtClean="0">
                <a:solidFill>
                  <a:srgbClr val="FF0000"/>
                </a:solidFill>
              </a:rPr>
              <a:t>Průměrná rychlost </a:t>
            </a:r>
            <a:r>
              <a:rPr lang="cs-CZ" sz="2800" dirty="0" smtClean="0"/>
              <a:t>– skalár</a:t>
            </a:r>
          </a:p>
          <a:p>
            <a:pPr marL="514350" indent="-514350">
              <a:buNone/>
            </a:pPr>
            <a:endParaRPr lang="cs-CZ" sz="105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cs-CZ" sz="4400" dirty="0" smtClean="0"/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3825" cy="352425"/>
          </a:xfrm>
          <a:prstGeom prst="rect">
            <a:avLst/>
          </a:prstGeom>
          <a:noFill/>
        </p:spPr>
      </p:pic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142976" y="4929198"/>
          <a:ext cx="1285884" cy="1171778"/>
        </p:xfrm>
        <a:graphic>
          <a:graphicData uri="http://schemas.openxmlformats.org/presentationml/2006/ole">
            <p:oleObj spid="_x0000_s22533" name="Rovnice" r:id="rId4" imgW="431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algn="l"/>
            <a:r>
              <a:rPr lang="cs-CZ" sz="2800" dirty="0" smtClean="0">
                <a:solidFill>
                  <a:schemeClr val="tx1"/>
                </a:solidFill>
              </a:rPr>
              <a:t>b) </a:t>
            </a:r>
            <a:r>
              <a:rPr lang="cs-CZ" sz="2800" dirty="0" smtClean="0">
                <a:solidFill>
                  <a:srgbClr val="FF0000"/>
                </a:solidFill>
              </a:rPr>
              <a:t>Okamžitá rychlost </a:t>
            </a:r>
            <a:r>
              <a:rPr lang="cs-CZ" sz="2800" dirty="0" smtClean="0"/>
              <a:t>- vektor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571472" y="1785926"/>
            <a:ext cx="3429024" cy="3286148"/>
            <a:chOff x="113" y="1448"/>
            <a:chExt cx="3039" cy="2650"/>
          </a:xfrm>
        </p:grpSpPr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113" y="1448"/>
              <a:ext cx="18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600">
                  <a:latin typeface="Arial" charset="0"/>
                </a:rPr>
                <a:t>y</a:t>
              </a: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748" y="1616"/>
              <a:ext cx="23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2400">
                  <a:latin typeface="Arial" charset="0"/>
                </a:rPr>
                <a:t>A</a:t>
              </a:r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 flipV="1">
              <a:off x="351" y="1481"/>
              <a:ext cx="0" cy="23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11" name="Object 20"/>
            <p:cNvGraphicFramePr>
              <a:graphicFrameLocks noChangeAspect="1"/>
            </p:cNvGraphicFramePr>
            <p:nvPr/>
          </p:nvGraphicFramePr>
          <p:xfrm>
            <a:off x="385" y="2296"/>
            <a:ext cx="169" cy="417"/>
          </p:xfrm>
          <a:graphic>
            <a:graphicData uri="http://schemas.openxmlformats.org/presentationml/2006/ole">
              <p:oleObj spid="_x0000_s25602" name="Rovnice" r:id="rId3" imgW="126720" imgH="215640" progId="Equation.3">
                <p:embed/>
              </p:oleObj>
            </a:graphicData>
          </a:graphic>
        </p:graphicFrame>
        <p:sp>
          <p:nvSpPr>
            <p:cNvPr id="12" name="Line 21"/>
            <p:cNvSpPr>
              <a:spLocks noChangeShapeType="1"/>
            </p:cNvSpPr>
            <p:nvPr/>
          </p:nvSpPr>
          <p:spPr bwMode="auto">
            <a:xfrm>
              <a:off x="351" y="3854"/>
              <a:ext cx="28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206" y="3854"/>
              <a:ext cx="187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600">
                  <a:latin typeface="Arial" charset="0"/>
                </a:rPr>
                <a:t>0</a:t>
              </a: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2925" y="3899"/>
              <a:ext cx="18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1600" dirty="0">
                  <a:latin typeface="Arial" charset="0"/>
                </a:rPr>
                <a:t>x</a:t>
              </a:r>
            </a:p>
          </p:txBody>
        </p:sp>
        <p:sp>
          <p:nvSpPr>
            <p:cNvPr id="15" name="Arc 24"/>
            <p:cNvSpPr>
              <a:spLocks/>
            </p:cNvSpPr>
            <p:nvPr/>
          </p:nvSpPr>
          <p:spPr bwMode="auto">
            <a:xfrm>
              <a:off x="447" y="1965"/>
              <a:ext cx="1839" cy="1749"/>
            </a:xfrm>
            <a:custGeom>
              <a:avLst/>
              <a:gdLst>
                <a:gd name="G0" fmla="+- 3214 0 0"/>
                <a:gd name="G1" fmla="+- 21600 0 0"/>
                <a:gd name="G2" fmla="+- 21600 0 0"/>
                <a:gd name="T0" fmla="*/ 0 w 24814"/>
                <a:gd name="T1" fmla="*/ 240 h 24593"/>
                <a:gd name="T2" fmla="*/ 24606 w 24814"/>
                <a:gd name="T3" fmla="*/ 24593 h 24593"/>
                <a:gd name="T4" fmla="*/ 3214 w 24814"/>
                <a:gd name="T5" fmla="*/ 21600 h 24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814" h="24593" fill="none" extrusionOk="0">
                  <a:moveTo>
                    <a:pt x="0" y="240"/>
                  </a:moveTo>
                  <a:cubicBezTo>
                    <a:pt x="1063" y="80"/>
                    <a:pt x="2138" y="-1"/>
                    <a:pt x="3214" y="0"/>
                  </a:cubicBezTo>
                  <a:cubicBezTo>
                    <a:pt x="15143" y="0"/>
                    <a:pt x="24814" y="9670"/>
                    <a:pt x="24814" y="21600"/>
                  </a:cubicBezTo>
                  <a:cubicBezTo>
                    <a:pt x="24814" y="22601"/>
                    <a:pt x="24744" y="23601"/>
                    <a:pt x="24605" y="24592"/>
                  </a:cubicBezTo>
                </a:path>
                <a:path w="24814" h="24593" stroke="0" extrusionOk="0">
                  <a:moveTo>
                    <a:pt x="0" y="240"/>
                  </a:moveTo>
                  <a:cubicBezTo>
                    <a:pt x="1063" y="80"/>
                    <a:pt x="2138" y="-1"/>
                    <a:pt x="3214" y="0"/>
                  </a:cubicBezTo>
                  <a:cubicBezTo>
                    <a:pt x="15143" y="0"/>
                    <a:pt x="24814" y="9670"/>
                    <a:pt x="24814" y="21600"/>
                  </a:cubicBezTo>
                  <a:cubicBezTo>
                    <a:pt x="24814" y="22601"/>
                    <a:pt x="24744" y="23601"/>
                    <a:pt x="24605" y="24592"/>
                  </a:cubicBezTo>
                  <a:lnTo>
                    <a:pt x="3214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Oval 25"/>
            <p:cNvSpPr>
              <a:spLocks noChangeArrowheads="1"/>
            </p:cNvSpPr>
            <p:nvPr/>
          </p:nvSpPr>
          <p:spPr bwMode="auto">
            <a:xfrm>
              <a:off x="834" y="1940"/>
              <a:ext cx="48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000">
                <a:latin typeface="Arial" charset="0"/>
              </a:endParaRPr>
            </a:p>
          </p:txBody>
        </p:sp>
        <p:sp>
          <p:nvSpPr>
            <p:cNvPr id="17" name="Oval 26"/>
            <p:cNvSpPr>
              <a:spLocks noChangeArrowheads="1"/>
            </p:cNvSpPr>
            <p:nvPr/>
          </p:nvSpPr>
          <p:spPr bwMode="auto">
            <a:xfrm>
              <a:off x="1897" y="2475"/>
              <a:ext cx="48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1910" y="2160"/>
              <a:ext cx="24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400">
                  <a:latin typeface="Arial" charset="0"/>
                </a:rPr>
                <a:t>B</a:t>
              </a:r>
            </a:p>
          </p:txBody>
        </p:sp>
        <p:sp>
          <p:nvSpPr>
            <p:cNvPr id="19" name="Line 28"/>
            <p:cNvSpPr>
              <a:spLocks noChangeShapeType="1"/>
            </p:cNvSpPr>
            <p:nvPr/>
          </p:nvSpPr>
          <p:spPr bwMode="auto">
            <a:xfrm flipV="1">
              <a:off x="351" y="2016"/>
              <a:ext cx="483" cy="18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V="1">
              <a:off x="351" y="2475"/>
              <a:ext cx="1546" cy="137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21" name="Object 30"/>
            <p:cNvGraphicFramePr>
              <a:graphicFrameLocks noChangeAspect="1"/>
            </p:cNvGraphicFramePr>
            <p:nvPr/>
          </p:nvGraphicFramePr>
          <p:xfrm>
            <a:off x="1292" y="3030"/>
            <a:ext cx="164" cy="400"/>
          </p:xfrm>
          <a:graphic>
            <a:graphicData uri="http://schemas.openxmlformats.org/presentationml/2006/ole">
              <p:oleObj spid="_x0000_s25603" name="Rovnice" r:id="rId4" imgW="139680" imgH="215640" progId="Equation.3">
                <p:embed/>
              </p:oleObj>
            </a:graphicData>
          </a:graphic>
        </p:graphicFrame>
        <p:sp>
          <p:nvSpPr>
            <p:cNvPr id="22" name="Line 31"/>
            <p:cNvSpPr>
              <a:spLocks noChangeShapeType="1"/>
            </p:cNvSpPr>
            <p:nvPr/>
          </p:nvSpPr>
          <p:spPr bwMode="auto">
            <a:xfrm>
              <a:off x="834" y="2016"/>
              <a:ext cx="1063" cy="459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23" name="Object 32"/>
            <p:cNvGraphicFramePr>
              <a:graphicFrameLocks noChangeAspect="1"/>
            </p:cNvGraphicFramePr>
            <p:nvPr/>
          </p:nvGraphicFramePr>
          <p:xfrm>
            <a:off x="929" y="2216"/>
            <a:ext cx="454" cy="443"/>
          </p:xfrm>
          <a:graphic>
            <a:graphicData uri="http://schemas.openxmlformats.org/presentationml/2006/ole">
              <p:oleObj spid="_x0000_s25604" name="Rovnice" r:id="rId5" imgW="190440" imgH="164880" progId="Equation.3">
                <p:embed/>
              </p:oleObj>
            </a:graphicData>
          </a:graphic>
        </p:graphicFrame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448" y="1940"/>
              <a:ext cx="2028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880" y="1979"/>
              <a:ext cx="821" cy="76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26" name="Object 35"/>
            <p:cNvGraphicFramePr>
              <a:graphicFrameLocks noChangeAspect="1"/>
            </p:cNvGraphicFramePr>
            <p:nvPr/>
          </p:nvGraphicFramePr>
          <p:xfrm>
            <a:off x="1187" y="1557"/>
            <a:ext cx="134" cy="400"/>
          </p:xfrm>
          <a:graphic>
            <a:graphicData uri="http://schemas.openxmlformats.org/presentationml/2006/ole">
              <p:oleObj spid="_x0000_s25605" name="Rovnice" r:id="rId6" imgW="114120" imgH="215640" progId="Equation.3">
                <p:embed/>
              </p:oleObj>
            </a:graphicData>
          </a:graphic>
        </p:graphicFrame>
        <p:graphicFrame>
          <p:nvGraphicFramePr>
            <p:cNvPr id="27" name="Object 36"/>
            <p:cNvGraphicFramePr>
              <a:graphicFrameLocks noChangeAspect="1"/>
            </p:cNvGraphicFramePr>
            <p:nvPr/>
          </p:nvGraphicFramePr>
          <p:xfrm>
            <a:off x="1216" y="1557"/>
            <a:ext cx="173" cy="383"/>
          </p:xfrm>
          <a:graphic>
            <a:graphicData uri="http://schemas.openxmlformats.org/presentationml/2006/ole">
              <p:oleObj spid="_x0000_s25606" name="Rovnice" r:id="rId7" imgW="126720" imgH="177480" progId="Equation.3">
                <p:embed/>
              </p:oleObj>
            </a:graphicData>
          </a:graphic>
        </p:graphicFrame>
      </p:grpSp>
      <p:grpSp>
        <p:nvGrpSpPr>
          <p:cNvPr id="29" name="Group 41"/>
          <p:cNvGrpSpPr>
            <a:grpSpLocks/>
          </p:cNvGrpSpPr>
          <p:nvPr/>
        </p:nvGrpSpPr>
        <p:grpSpPr bwMode="auto">
          <a:xfrm>
            <a:off x="4857752" y="2643182"/>
            <a:ext cx="3571900" cy="948697"/>
            <a:chOff x="3152" y="1469"/>
            <a:chExt cx="2291" cy="664"/>
          </a:xfrm>
        </p:grpSpPr>
        <p:graphicFrame>
          <p:nvGraphicFramePr>
            <p:cNvPr id="30" name="Object 42"/>
            <p:cNvGraphicFramePr>
              <a:graphicFrameLocks noChangeAspect="1"/>
            </p:cNvGraphicFramePr>
            <p:nvPr/>
          </p:nvGraphicFramePr>
          <p:xfrm>
            <a:off x="3152" y="1469"/>
            <a:ext cx="272" cy="419"/>
          </p:xfrm>
          <a:graphic>
            <a:graphicData uri="http://schemas.openxmlformats.org/presentationml/2006/ole">
              <p:oleObj spid="_x0000_s25607" name="Rovnice" r:id="rId8" imgW="139680" imgH="215640" progId="Equation.3">
                <p:embed/>
              </p:oleObj>
            </a:graphicData>
          </a:graphic>
        </p:graphicFrame>
        <p:sp>
          <p:nvSpPr>
            <p:cNvPr id="31" name="Text Box 43"/>
            <p:cNvSpPr txBox="1">
              <a:spLocks noChangeArrowheads="1"/>
            </p:cNvSpPr>
            <p:nvPr/>
          </p:nvSpPr>
          <p:spPr bwMode="auto">
            <a:xfrm>
              <a:off x="3425" y="1551"/>
              <a:ext cx="201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71450" indent="-171450">
                <a:spcBef>
                  <a:spcPct val="50000"/>
                </a:spcBef>
              </a:pPr>
              <a:r>
                <a:rPr lang="cs-CZ" sz="1600" b="1" dirty="0">
                  <a:latin typeface="Arial" charset="0"/>
                </a:rPr>
                <a:t>- </a:t>
              </a:r>
              <a:r>
                <a:rPr lang="cs-CZ" sz="2400" dirty="0">
                  <a:latin typeface="Arial" charset="0"/>
                </a:rPr>
                <a:t>určuje</a:t>
              </a:r>
              <a:r>
                <a:rPr lang="cs-CZ" sz="2400" b="1" dirty="0">
                  <a:latin typeface="Arial" charset="0"/>
                </a:rPr>
                <a:t> </a:t>
              </a:r>
              <a:r>
                <a:rPr lang="cs-CZ" sz="2400" b="1" dirty="0">
                  <a:solidFill>
                    <a:srgbClr val="FF0000"/>
                  </a:solidFill>
                  <a:latin typeface="Arial" charset="0"/>
                </a:rPr>
                <a:t>polohu HB v bodě B</a:t>
              </a:r>
            </a:p>
          </p:txBody>
        </p:sp>
      </p:grpSp>
      <p:grpSp>
        <p:nvGrpSpPr>
          <p:cNvPr id="32" name="Group 38"/>
          <p:cNvGrpSpPr>
            <a:grpSpLocks/>
          </p:cNvGrpSpPr>
          <p:nvPr/>
        </p:nvGrpSpPr>
        <p:grpSpPr bwMode="auto">
          <a:xfrm>
            <a:off x="4857752" y="1643050"/>
            <a:ext cx="3500462" cy="944435"/>
            <a:chOff x="3185" y="890"/>
            <a:chExt cx="2257" cy="600"/>
          </a:xfrm>
        </p:grpSpPr>
        <p:graphicFrame>
          <p:nvGraphicFramePr>
            <p:cNvPr id="33" name="Object 39"/>
            <p:cNvGraphicFramePr>
              <a:graphicFrameLocks noChangeAspect="1"/>
            </p:cNvGraphicFramePr>
            <p:nvPr/>
          </p:nvGraphicFramePr>
          <p:xfrm>
            <a:off x="3185" y="890"/>
            <a:ext cx="239" cy="408"/>
          </p:xfrm>
          <a:graphic>
            <a:graphicData uri="http://schemas.openxmlformats.org/presentationml/2006/ole">
              <p:oleObj spid="_x0000_s25608" name="Rovnice" r:id="rId9" imgW="126720" imgH="215640" progId="Equation.3">
                <p:embed/>
              </p:oleObj>
            </a:graphicData>
          </a:graphic>
        </p:graphicFrame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3424" y="962"/>
              <a:ext cx="2018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71450" indent="-171450">
                <a:spcBef>
                  <a:spcPct val="50000"/>
                </a:spcBef>
              </a:pPr>
              <a:r>
                <a:rPr lang="cs-CZ" sz="2400" b="1" dirty="0">
                  <a:latin typeface="Arial" charset="0"/>
                </a:rPr>
                <a:t>- </a:t>
              </a:r>
              <a:r>
                <a:rPr lang="cs-CZ" sz="2400" dirty="0">
                  <a:latin typeface="Arial" charset="0"/>
                </a:rPr>
                <a:t>určuje</a:t>
              </a:r>
              <a:r>
                <a:rPr lang="cs-CZ" sz="2400" b="1" dirty="0">
                  <a:latin typeface="Arial" charset="0"/>
                </a:rPr>
                <a:t> </a:t>
              </a:r>
              <a:r>
                <a:rPr lang="cs-CZ" sz="2400" b="1" dirty="0">
                  <a:solidFill>
                    <a:srgbClr val="FF0000"/>
                  </a:solidFill>
                  <a:latin typeface="Arial" charset="0"/>
                </a:rPr>
                <a:t>polohu HB v bodě A</a:t>
              </a:r>
            </a:p>
          </p:txBody>
        </p:sp>
      </p:grpSp>
      <p:grpSp>
        <p:nvGrpSpPr>
          <p:cNvPr id="35" name="Group 44"/>
          <p:cNvGrpSpPr>
            <a:grpSpLocks/>
          </p:cNvGrpSpPr>
          <p:nvPr/>
        </p:nvGrpSpPr>
        <p:grpSpPr bwMode="auto">
          <a:xfrm>
            <a:off x="4786314" y="3643314"/>
            <a:ext cx="4037042" cy="1201075"/>
            <a:chOff x="3060" y="2183"/>
            <a:chExt cx="2723" cy="786"/>
          </a:xfrm>
        </p:grpSpPr>
        <p:grpSp>
          <p:nvGrpSpPr>
            <p:cNvPr id="36" name="Group 45"/>
            <p:cNvGrpSpPr>
              <a:grpSpLocks/>
            </p:cNvGrpSpPr>
            <p:nvPr/>
          </p:nvGrpSpPr>
          <p:grpSpPr bwMode="auto">
            <a:xfrm>
              <a:off x="3060" y="2206"/>
              <a:ext cx="410" cy="317"/>
              <a:chOff x="2998" y="1979"/>
              <a:chExt cx="410" cy="317"/>
            </a:xfrm>
          </p:grpSpPr>
          <p:graphicFrame>
            <p:nvGraphicFramePr>
              <p:cNvPr id="38" name="Object 46"/>
              <p:cNvGraphicFramePr>
                <a:graphicFrameLocks noChangeAspect="1"/>
              </p:cNvGraphicFramePr>
              <p:nvPr/>
            </p:nvGraphicFramePr>
            <p:xfrm>
              <a:off x="3198" y="1979"/>
              <a:ext cx="210" cy="272"/>
            </p:xfrm>
            <a:graphic>
              <a:graphicData uri="http://schemas.openxmlformats.org/presentationml/2006/ole">
                <p:oleObj spid="_x0000_s25609" name="Rovnice" r:id="rId10" imgW="126720" imgH="164880" progId="Equation.3">
                  <p:embed/>
                </p:oleObj>
              </a:graphicData>
            </a:graphic>
          </p:graphicFrame>
          <p:sp>
            <p:nvSpPr>
              <p:cNvPr id="39" name="Rectangle 47"/>
              <p:cNvSpPr>
                <a:spLocks noChangeArrowheads="1"/>
              </p:cNvSpPr>
              <p:nvPr/>
            </p:nvSpPr>
            <p:spPr bwMode="auto">
              <a:xfrm>
                <a:off x="2998" y="2008"/>
                <a:ext cx="24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l-GR" sz="2400" i="1" dirty="0">
                    <a:latin typeface="Arial" charset="0"/>
                  </a:rPr>
                  <a:t>Δ</a:t>
                </a:r>
                <a:endParaRPr lang="cs-CZ" sz="2400" i="1" dirty="0">
                  <a:latin typeface="Arial" charset="0"/>
                </a:endParaRPr>
              </a:p>
            </p:txBody>
          </p:sp>
        </p:grp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266" y="2183"/>
              <a:ext cx="2517" cy="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61950" indent="-361950">
                <a:spcBef>
                  <a:spcPct val="50000"/>
                </a:spcBef>
              </a:pPr>
              <a:r>
                <a:rPr lang="cs-CZ" sz="1600" b="1" dirty="0">
                  <a:latin typeface="Arial" charset="0"/>
                </a:rPr>
                <a:t>   -</a:t>
              </a:r>
              <a:r>
                <a:rPr lang="cs-CZ" sz="2400" b="1" dirty="0">
                  <a:latin typeface="Arial" charset="0"/>
                </a:rPr>
                <a:t> </a:t>
              </a:r>
              <a:r>
                <a:rPr lang="cs-CZ" sz="2400" b="1" dirty="0">
                  <a:solidFill>
                    <a:srgbClr val="FF0000"/>
                  </a:solidFill>
                  <a:latin typeface="Arial" charset="0"/>
                </a:rPr>
                <a:t>změna polohového vektoru</a:t>
              </a:r>
              <a:r>
                <a:rPr lang="cs-CZ" sz="2400" dirty="0">
                  <a:latin typeface="Arial" charset="0"/>
                </a:rPr>
                <a:t>, k níž dojde při pohybu HB </a:t>
              </a:r>
              <a:r>
                <a:rPr lang="cs-CZ" sz="2400" dirty="0" smtClean="0">
                  <a:latin typeface="Arial" charset="0"/>
                </a:rPr>
                <a:t>za </a:t>
              </a:r>
              <a:r>
                <a:rPr lang="cs-CZ" sz="2400" dirty="0">
                  <a:latin typeface="Arial" charset="0"/>
                </a:rPr>
                <a:t>dobu </a:t>
              </a:r>
              <a:r>
                <a:rPr lang="el-GR" sz="2400" i="1" dirty="0">
                  <a:latin typeface="Arial" charset="0"/>
                </a:rPr>
                <a:t>Δ</a:t>
              </a:r>
              <a:r>
                <a:rPr lang="cs-CZ" sz="2400" i="1" dirty="0">
                  <a:latin typeface="Arial" charset="0"/>
                </a:rPr>
                <a:t>t</a:t>
              </a:r>
              <a:r>
                <a:rPr lang="cs-CZ" sz="2400" dirty="0">
                  <a:latin typeface="Arial" charset="0"/>
                </a:rPr>
                <a:t> </a:t>
              </a:r>
            </a:p>
          </p:txBody>
        </p:sp>
      </p:grp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5500694" y="4786322"/>
          <a:ext cx="1658938" cy="469900"/>
        </p:xfrm>
        <a:graphic>
          <a:graphicData uri="http://schemas.openxmlformats.org/presentationml/2006/ole">
            <p:oleObj spid="_x0000_s25610" name="Rovnice" r:id="rId11" imgW="660240" imgH="215640" progId="Equation.3">
              <p:embed/>
            </p:oleObj>
          </a:graphicData>
        </a:graphic>
      </p:graphicFrame>
      <p:sp>
        <p:nvSpPr>
          <p:cNvPr id="47" name="TextovéPole 46"/>
          <p:cNvSpPr txBox="1"/>
          <p:nvPr/>
        </p:nvSpPr>
        <p:spPr>
          <a:xfrm>
            <a:off x="428596" y="5286388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Je – li: 				</a:t>
            </a:r>
          </a:p>
          <a:p>
            <a:r>
              <a:rPr lang="cs-CZ" sz="2800" dirty="0" smtClean="0"/>
              <a:t>Okamžitá rychlost </a:t>
            </a:r>
            <a:r>
              <a:rPr lang="cs-CZ" sz="2800" b="1" dirty="0" smtClean="0"/>
              <a:t>v </a:t>
            </a:r>
            <a:r>
              <a:rPr lang="cs-CZ" sz="2800" dirty="0" smtClean="0"/>
              <a:t>HB v bodě A je: </a:t>
            </a:r>
            <a:endParaRPr lang="cs-CZ" sz="2800" b="1" dirty="0"/>
          </a:p>
        </p:txBody>
      </p:sp>
      <p:graphicFrame>
        <p:nvGraphicFramePr>
          <p:cNvPr id="48" name="Object 15"/>
          <p:cNvGraphicFramePr>
            <a:graphicFrameLocks noChangeAspect="1"/>
          </p:cNvGraphicFramePr>
          <p:nvPr/>
        </p:nvGraphicFramePr>
        <p:xfrm>
          <a:off x="1643042" y="5357826"/>
          <a:ext cx="3095625" cy="457200"/>
        </p:xfrm>
        <a:graphic>
          <a:graphicData uri="http://schemas.openxmlformats.org/presentationml/2006/ole">
            <p:oleObj spid="_x0000_s25612" name="Rovnice" r:id="rId12" imgW="1091880" imgH="177480" progId="Equation.3">
              <p:embed/>
            </p:oleObj>
          </a:graphicData>
        </a:graphic>
      </p:graphicFrame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6357950" y="5357826"/>
          <a:ext cx="1488150" cy="1142984"/>
        </p:xfrm>
        <a:graphic>
          <a:graphicData uri="http://schemas.openxmlformats.org/presentationml/2006/ole">
            <p:oleObj spid="_x0000_s25614" name="Rovnice" r:id="rId13" imgW="444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Okamžitá rychlost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715436" cy="4525963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Velikost</a:t>
            </a:r>
          </a:p>
          <a:p>
            <a:endParaRPr lang="cs-CZ" sz="2800" dirty="0" smtClean="0"/>
          </a:p>
          <a:p>
            <a:r>
              <a:rPr lang="cs-CZ" sz="2800" dirty="0" smtClean="0"/>
              <a:t>Směr - je totožný se směrem tečny k trajektorii</a:t>
            </a:r>
          </a:p>
          <a:p>
            <a:pPr>
              <a:buNone/>
            </a:pPr>
            <a:r>
              <a:rPr lang="cs-CZ" sz="2800" dirty="0" smtClean="0"/>
              <a:t>		    - je orientován ve směru změny polohového 	      vektoru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143108" y="1928802"/>
          <a:ext cx="2020045" cy="990599"/>
        </p:xfrm>
        <a:graphic>
          <a:graphicData uri="http://schemas.openxmlformats.org/presentationml/2006/ole">
            <p:oleObj spid="_x0000_s27650" name="Rovnice" r:id="rId3" imgW="7491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1168</Words>
  <Application>Microsoft Office PowerPoint</Application>
  <PresentationFormat>Předvádění na obrazovce (4:3)</PresentationFormat>
  <Paragraphs>362</Paragraphs>
  <Slides>41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Výchozí návrh</vt:lpstr>
      <vt:lpstr>Rovnice</vt:lpstr>
      <vt:lpstr>Microsoft Equation 3.0</vt:lpstr>
      <vt:lpstr>Visio</vt:lpstr>
      <vt:lpstr>  Kinematika  </vt:lpstr>
      <vt:lpstr>Základní pojmy</vt:lpstr>
      <vt:lpstr>Vztažná soustava</vt:lpstr>
      <vt:lpstr>Základní pojmy</vt:lpstr>
      <vt:lpstr>Trajektorie hmotného bodu</vt:lpstr>
      <vt:lpstr>Dráha hmotného bodu</vt:lpstr>
      <vt:lpstr>Rychlost hmotného bodu</vt:lpstr>
      <vt:lpstr>b) Okamžitá rychlost - vektor</vt:lpstr>
      <vt:lpstr>Okamžitá rychlost</vt:lpstr>
      <vt:lpstr>Příklady:</vt:lpstr>
      <vt:lpstr>Příklad:</vt:lpstr>
      <vt:lpstr>Rovnoměrný přímočarý pohyb</vt:lpstr>
      <vt:lpstr>Dráha rovnoměrného pohybu</vt:lpstr>
      <vt:lpstr>Graf závislosti dráhy na čase</vt:lpstr>
      <vt:lpstr>Graf závislosti velikosti rychlosti na čase</vt:lpstr>
      <vt:lpstr>Příklad:</vt:lpstr>
      <vt:lpstr>Řešení:</vt:lpstr>
      <vt:lpstr>Rovnoměrně zrychlený (zpomalený) přímočarý pohyb</vt:lpstr>
      <vt:lpstr>Příklad:</vt:lpstr>
      <vt:lpstr>Rovnoměrně zrychlený přímočarý pohyb</vt:lpstr>
      <vt:lpstr>Graf závislosti velikosti rychlosti na čase</vt:lpstr>
      <vt:lpstr>Dráha rovnoměrně zrychleného pohybu</vt:lpstr>
      <vt:lpstr>Graf závislosti dráhy na čase</vt:lpstr>
      <vt:lpstr>Rovnoměrně zpomalený přímočarý pohyb</vt:lpstr>
      <vt:lpstr>Příklad:</vt:lpstr>
      <vt:lpstr>Volný pád</vt:lpstr>
      <vt:lpstr>Volný pád</vt:lpstr>
      <vt:lpstr>Volný pád</vt:lpstr>
      <vt:lpstr>Příklad:</vt:lpstr>
      <vt:lpstr>Skládání pohybů a rychlostí</vt:lpstr>
      <vt:lpstr>Skládání pohybů a rychlostí</vt:lpstr>
      <vt:lpstr>Skládání pohybů a rychlostí</vt:lpstr>
      <vt:lpstr>Příklad:</vt:lpstr>
      <vt:lpstr>Rovnoměrný pohyb po kružnici</vt:lpstr>
      <vt:lpstr>Rovnoměrný pohyb po kružnici</vt:lpstr>
      <vt:lpstr>Rovnoměrný pohyb po kružnici</vt:lpstr>
      <vt:lpstr>Rovnoměrný pohyb po kružnici</vt:lpstr>
      <vt:lpstr>Úhlová rychlost ω</vt:lpstr>
      <vt:lpstr>Rovnoměrný pohyb po kružnici</vt:lpstr>
      <vt:lpstr>Rovnoměrný pohyb po kružnici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renata</cp:lastModifiedBy>
  <cp:revision>224</cp:revision>
  <dcterms:created xsi:type="dcterms:W3CDTF">2005-08-09T19:25:46Z</dcterms:created>
  <dcterms:modified xsi:type="dcterms:W3CDTF">2009-12-15T12:56:56Z</dcterms:modified>
</cp:coreProperties>
</file>