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68" r:id="rId2"/>
    <p:sldId id="269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0"/>
  <p:clrMru>
    <a:srgbClr val="005A9E"/>
    <a:srgbClr val="2FC9FF"/>
    <a:srgbClr val="E2002B"/>
    <a:srgbClr val="00FF00"/>
    <a:srgbClr val="66FF99"/>
    <a:srgbClr val="CCFF99"/>
    <a:srgbClr val="339966"/>
    <a:srgbClr val="33FF33"/>
    <a:srgbClr val="6699FF"/>
    <a:srgbClr val="ADADE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08" autoAdjust="0"/>
    <p:restoredTop sz="99118" autoAdjust="0"/>
  </p:normalViewPr>
  <p:slideViewPr>
    <p:cSldViewPr>
      <p:cViewPr varScale="1">
        <p:scale>
          <a:sx n="113" d="100"/>
          <a:sy n="113" d="100"/>
        </p:scale>
        <p:origin x="-9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5C3FD-137B-4672-9A19-D1AC1CDAFDEE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E66E4-C985-40F0-91ED-447F3483E127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A12D7-E53B-4D78-860B-825BF1C05EE1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18B89-BBAF-4EBE-850A-FFF7A43943BD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2550B-0332-4DF9-A719-78D2B20ACA58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4CAF3-4569-4F5A-AE8F-4C65A19D85F1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CD576-7E08-4C6C-B870-A7B0EE71593F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825A5-85FD-4E35-B014-CF3E113E20BD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09129-3E44-480F-82D1-CF5D91E1DCBA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30D86-E5C2-4676-AB20-A6026C2FFB28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068E6-2027-422A-AD77-71D4F4773C6A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18A88-37C8-4C3D-964C-53086E11A650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1B7224D-1A2E-471C-8574-196C64A65791}" type="datetime1">
              <a:rPr lang="cs-CZ"/>
              <a:pPr>
                <a:defRPr/>
              </a:pPr>
              <a:t>22.3.2010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2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Gravitační pole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Newtonův gravitační zákon</a:t>
            </a:r>
          </a:p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Gravitační a tíhové zrychlení při povrchu Země</a:t>
            </a:r>
          </a:p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Pohyby těles</a:t>
            </a:r>
          </a:p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Gravitační pole Slunce</a:t>
            </a:r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kern="0" dirty="0" smtClean="0">
                <a:solidFill>
                  <a:sysClr val="windowText" lastClr="000000"/>
                </a:solidFill>
              </a:rPr>
              <a:t>Fyzika – 1. ročník</a:t>
            </a:r>
            <a:endParaRPr lang="cs-CZ" sz="1800" kern="0" dirty="0">
              <a:solidFill>
                <a:sysClr val="windowText" lastClr="000000"/>
              </a:solidFill>
            </a:endParaRPr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7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714752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těles v blízkosti povrchu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arenR" startAt="2"/>
            </a:pPr>
            <a:r>
              <a:rPr lang="cs-CZ" sz="2800" dirty="0" smtClean="0">
                <a:solidFill>
                  <a:srgbClr val="00B0F0"/>
                </a:solidFill>
              </a:rPr>
              <a:t>Vodorovný vrh</a:t>
            </a:r>
          </a:p>
          <a:p>
            <a:pPr marL="514350" indent="-514350">
              <a:buClr>
                <a:schemeClr val="tx1"/>
              </a:buClr>
              <a:buNone/>
            </a:pPr>
            <a:r>
              <a:rPr lang="cs-CZ" sz="2800" dirty="0" smtClean="0"/>
              <a:t>	Souřadnice polohy dobu B v čase t</a:t>
            </a:r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r>
              <a:rPr lang="cs-CZ" sz="2800" dirty="0" smtClean="0"/>
              <a:t>-trajektorií je část paraboly s vrcholem v místě vrhu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112642" name="Picture 2" descr="C:\Documents and Settings\Slečna Hlaváčková\Plocha\vodorovnej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767793"/>
            <a:ext cx="2714644" cy="2853461"/>
          </a:xfrm>
          <a:prstGeom prst="rect">
            <a:avLst/>
          </a:prstGeom>
          <a:noFill/>
        </p:spPr>
      </p:pic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857224" y="4429132"/>
            <a:ext cx="2305439" cy="52322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dirty="0"/>
              <a:t>y = h – 1/2gt</a:t>
            </a:r>
            <a:r>
              <a:rPr lang="cs-CZ" sz="2800" baseline="30000" dirty="0"/>
              <a:t>2</a:t>
            </a:r>
            <a:endParaRPr lang="cs-CZ" sz="2800" dirty="0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857224" y="3286124"/>
            <a:ext cx="1357322" cy="52322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dirty="0"/>
              <a:t>x = </a:t>
            </a:r>
            <a:r>
              <a:rPr lang="cs-CZ" sz="2800" dirty="0" err="1"/>
              <a:t>v</a:t>
            </a:r>
            <a:r>
              <a:rPr lang="cs-CZ" sz="2800" baseline="-25000" dirty="0" err="1"/>
              <a:t>o</a:t>
            </a:r>
            <a:r>
              <a:rPr lang="cs-CZ" sz="2800" dirty="0" err="1"/>
              <a:t>t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Těleso je vrženo vodorovným směrem z výšky </a:t>
            </a:r>
          </a:p>
          <a:p>
            <a:pPr>
              <a:buNone/>
            </a:pPr>
            <a:r>
              <a:rPr lang="cs-CZ" sz="2800" dirty="0" smtClean="0"/>
              <a:t>h = 80 m počáteční rychlostí v</a:t>
            </a:r>
            <a:r>
              <a:rPr lang="cs-CZ" sz="2800" baseline="-25000" dirty="0" smtClean="0"/>
              <a:t>0</a:t>
            </a:r>
            <a:r>
              <a:rPr lang="cs-CZ" sz="2800" dirty="0" smtClean="0"/>
              <a:t> = 20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Urči </a:t>
            </a:r>
          </a:p>
          <a:p>
            <a:pPr>
              <a:buNone/>
            </a:pPr>
            <a:r>
              <a:rPr lang="cs-CZ" sz="2800" dirty="0" smtClean="0"/>
              <a:t>souřadnice polohy tělesa za dobu t = 3 s.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X = 60 m, y = 35 m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5857892"/>
            <a:ext cx="3143272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těles v blízkosti povrchu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85926"/>
            <a:ext cx="8229600" cy="4929222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arenR" startAt="3"/>
            </a:pPr>
            <a:r>
              <a:rPr lang="cs-CZ" sz="2800" dirty="0" smtClean="0">
                <a:solidFill>
                  <a:srgbClr val="00B0F0"/>
                </a:solidFill>
              </a:rPr>
              <a:t>Šikmý vrh vzhůru</a:t>
            </a:r>
          </a:p>
          <a:p>
            <a:pPr marL="514350" indent="-514350">
              <a:buClr>
                <a:schemeClr val="tx1"/>
              </a:buCl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	</a:t>
            </a:r>
            <a:r>
              <a:rPr lang="cs-CZ" sz="2800" dirty="0" smtClean="0"/>
              <a:t>souřadnice polohy bodu v čase t</a:t>
            </a:r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r>
              <a:rPr lang="cs-CZ" sz="2800" dirty="0" smtClean="0"/>
              <a:t>	složky rychlosti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pic>
        <p:nvPicPr>
          <p:cNvPr id="113666" name="Picture 2" descr="C:\Documents and Settings\Slečna Hlaváčková\Plocha\šikmej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000372"/>
            <a:ext cx="4000528" cy="2369411"/>
          </a:xfrm>
          <a:prstGeom prst="rect">
            <a:avLst/>
          </a:prstGeom>
          <a:noFill/>
        </p:spPr>
      </p:pic>
      <p:graphicFrame>
        <p:nvGraphicFramePr>
          <p:cNvPr id="113668" name="Object 4"/>
          <p:cNvGraphicFramePr>
            <a:graphicFrameLocks noChangeAspect="1"/>
          </p:cNvGraphicFramePr>
          <p:nvPr/>
        </p:nvGraphicFramePr>
        <p:xfrm>
          <a:off x="857224" y="3714752"/>
          <a:ext cx="3252787" cy="923925"/>
        </p:xfrm>
        <a:graphic>
          <a:graphicData uri="http://schemas.openxmlformats.org/presentationml/2006/ole">
            <p:oleObj spid="_x0000_s113668" name="Rovnice" r:id="rId4" imgW="1384200" imgH="393480" progId="Equation.3">
              <p:embed/>
            </p:oleObj>
          </a:graphicData>
        </a:graphic>
      </p:graphicFrame>
      <p:graphicFrame>
        <p:nvGraphicFramePr>
          <p:cNvPr id="113669" name="Object 5"/>
          <p:cNvGraphicFramePr>
            <a:graphicFrameLocks noChangeAspect="1"/>
          </p:cNvGraphicFramePr>
          <p:nvPr/>
        </p:nvGraphicFramePr>
        <p:xfrm>
          <a:off x="857224" y="2928934"/>
          <a:ext cx="2232025" cy="541337"/>
        </p:xfrm>
        <a:graphic>
          <a:graphicData uri="http://schemas.openxmlformats.org/presentationml/2006/ole">
            <p:oleObj spid="_x0000_s113669" name="Editor rovnic 3.0" r:id="rId5" imgW="914400" imgH="228600" progId="Equation.3">
              <p:embed/>
            </p:oleObj>
          </a:graphicData>
        </a:graphic>
      </p:graphicFrame>
      <p:graphicFrame>
        <p:nvGraphicFramePr>
          <p:cNvPr id="113670" name="Object 6"/>
          <p:cNvGraphicFramePr>
            <a:graphicFrameLocks noChangeAspect="1"/>
          </p:cNvGraphicFramePr>
          <p:nvPr/>
        </p:nvGraphicFramePr>
        <p:xfrm>
          <a:off x="857224" y="5357826"/>
          <a:ext cx="2014538" cy="541338"/>
        </p:xfrm>
        <a:graphic>
          <a:graphicData uri="http://schemas.openxmlformats.org/presentationml/2006/ole">
            <p:oleObj spid="_x0000_s113670" name="Rovnice" r:id="rId6" imgW="825480" imgH="228600" progId="Equation.3">
              <p:embed/>
            </p:oleObj>
          </a:graphicData>
        </a:graphic>
      </p:graphicFrame>
      <p:graphicFrame>
        <p:nvGraphicFramePr>
          <p:cNvPr id="113671" name="Object 7"/>
          <p:cNvGraphicFramePr>
            <a:graphicFrameLocks noChangeAspect="1"/>
          </p:cNvGraphicFramePr>
          <p:nvPr/>
        </p:nvGraphicFramePr>
        <p:xfrm>
          <a:off x="857224" y="6072206"/>
          <a:ext cx="2695575" cy="569913"/>
        </p:xfrm>
        <a:graphic>
          <a:graphicData uri="http://schemas.openxmlformats.org/presentationml/2006/ole">
            <p:oleObj spid="_x0000_s113671" name="Rovnice" r:id="rId7" imgW="1104840" imgH="241200" progId="Equation.3">
              <p:embed/>
            </p:oleObj>
          </a:graphicData>
        </a:graphic>
      </p:graphicFrame>
      <p:sp>
        <p:nvSpPr>
          <p:cNvPr id="13" name="Šipka doprava 12"/>
          <p:cNvSpPr/>
          <p:nvPr/>
        </p:nvSpPr>
        <p:spPr>
          <a:xfrm>
            <a:off x="3857620" y="5715016"/>
            <a:ext cx="1143008" cy="57150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13672" name="Object 8"/>
          <p:cNvGraphicFramePr>
            <a:graphicFrameLocks noChangeAspect="1"/>
          </p:cNvGraphicFramePr>
          <p:nvPr/>
        </p:nvGraphicFramePr>
        <p:xfrm>
          <a:off x="5214942" y="5572140"/>
          <a:ext cx="1922463" cy="722312"/>
        </p:xfrm>
        <a:graphic>
          <a:graphicData uri="http://schemas.openxmlformats.org/presentationml/2006/ole">
            <p:oleObj spid="_x0000_s113672" name="Rovnice" r:id="rId8" imgW="78732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těles v blízkosti povrchu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>
              <a:buNone/>
            </a:pPr>
            <a:r>
              <a:rPr lang="el-GR" sz="2800" dirty="0" smtClean="0"/>
              <a:t>α</a:t>
            </a:r>
            <a:r>
              <a:rPr lang="cs-CZ" sz="2800" dirty="0" smtClean="0"/>
              <a:t> = elevační úhel</a:t>
            </a:r>
          </a:p>
          <a:p>
            <a:pPr>
              <a:buNone/>
            </a:pPr>
            <a:endParaRPr lang="cs-CZ" sz="2800" dirty="0" smtClean="0"/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největší délka vrhu je pro </a:t>
            </a:r>
            <a:r>
              <a:rPr lang="el-GR" sz="2800" dirty="0" smtClean="0"/>
              <a:t>α</a:t>
            </a:r>
            <a:r>
              <a:rPr lang="cs-CZ" sz="2800" dirty="0" smtClean="0"/>
              <a:t> = 45˚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stejná délka vrhu je pro dvojice doplňkových úhlů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pic>
        <p:nvPicPr>
          <p:cNvPr id="114690" name="Picture 2" descr="C:\Documents and Settings\Slečna Hlaváčková\Plocha\úhly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886204"/>
            <a:ext cx="4929222" cy="2563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těles v blízkosti povrchu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Trajektorie šikmého vrhu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ve vakuu – parabola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ve vzduch – balistická křivka</a:t>
            </a:r>
          </a:p>
          <a:p>
            <a:pPr marL="514350" indent="-514350">
              <a:buAutoNum type="alphaLcParenR"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pic>
        <p:nvPicPr>
          <p:cNvPr id="115714" name="Picture 2" descr="C:\Documents and Settings\Slečna Hlaváčková\Plocha\křiv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429000"/>
            <a:ext cx="3714776" cy="2147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Hráč vykopl míč z povrchu hřiště pod úhlem 45˚ </a:t>
            </a:r>
          </a:p>
          <a:p>
            <a:pPr>
              <a:buNone/>
            </a:pPr>
            <a:r>
              <a:rPr lang="cs-CZ" sz="2800" dirty="0" smtClean="0"/>
              <a:t>počáteční rychlostí 20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Vypočti: </a:t>
            </a:r>
          </a:p>
          <a:p>
            <a:pPr>
              <a:buNone/>
            </a:pPr>
            <a:r>
              <a:rPr lang="cs-CZ" sz="2800" dirty="0" smtClean="0"/>
              <a:t>a) do jaké výšky míč vystoupil</a:t>
            </a:r>
          </a:p>
          <a:p>
            <a:pPr>
              <a:buNone/>
            </a:pPr>
            <a:r>
              <a:rPr lang="cs-CZ" sz="2800" dirty="0" smtClean="0"/>
              <a:t>b) do jaké vzdálenosti od místa vykopnutí míč dopadl na hřiště</a:t>
            </a:r>
          </a:p>
          <a:p>
            <a:pPr>
              <a:buNone/>
            </a:pPr>
            <a:r>
              <a:rPr lang="cs-CZ" sz="2800" dirty="0" smtClean="0"/>
              <a:t>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a) 10 m</a:t>
            </a:r>
          </a:p>
          <a:p>
            <a:pPr>
              <a:buNone/>
            </a:pPr>
            <a:r>
              <a:rPr lang="cs-CZ" sz="2800" dirty="0" smtClean="0"/>
              <a:t>		     b) 40 m 	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5286388"/>
            <a:ext cx="1785950" cy="928694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těles ve větších vzdálenostech od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4857784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 smtClean="0"/>
              <a:t>neexistuje odstředivá síla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na tělesa působí pouze gravitační síla (</a:t>
            </a:r>
            <a:r>
              <a:rPr lang="cs-CZ" sz="2800" b="1" dirty="0" err="1" smtClean="0"/>
              <a:t>F</a:t>
            </a:r>
            <a:r>
              <a:rPr lang="cs-CZ" sz="2800" b="1" baseline="-25000" dirty="0" err="1" smtClean="0"/>
              <a:t>g</a:t>
            </a:r>
            <a:r>
              <a:rPr lang="cs-CZ" sz="2800" dirty="0" smtClean="0"/>
              <a:t> = </a:t>
            </a:r>
            <a:r>
              <a:rPr lang="cs-CZ" sz="2800" dirty="0" err="1" smtClean="0"/>
              <a:t>konst</a:t>
            </a:r>
            <a:r>
              <a:rPr lang="cs-CZ" sz="2800" dirty="0" smtClean="0"/>
              <a:t>.)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gravitační pole je radiální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Trajektorie tělesa: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kružnice(Měsíc, umělé družice Země)</a:t>
            </a:r>
          </a:p>
          <a:p>
            <a:pPr marL="514350" indent="-514350">
              <a:buFont typeface="+mj-lt"/>
              <a:buAutoNum type="arabicParenR"/>
            </a:pPr>
            <a:endParaRPr lang="cs-CZ" sz="2800" dirty="0" smtClean="0"/>
          </a:p>
          <a:p>
            <a:pPr marL="514350" indent="-514350">
              <a:buFont typeface="+mj-lt"/>
              <a:buAutoNum type="arabicParenR"/>
            </a:pPr>
            <a:endParaRPr lang="cs-CZ" sz="2800" dirty="0" smtClean="0"/>
          </a:p>
          <a:p>
            <a:pPr lvl="1">
              <a:buFont typeface="Wingdings" pitchFamily="2" charset="2"/>
              <a:buChar char="Ø"/>
            </a:pPr>
            <a:endParaRPr lang="cs-CZ" sz="24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pic>
        <p:nvPicPr>
          <p:cNvPr id="116738" name="Picture 2" descr="C:\Documents and Settings\Slečna Hlaváčková\Plocha\fil_075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785926"/>
            <a:ext cx="3000396" cy="3000396"/>
          </a:xfrm>
          <a:prstGeom prst="rect">
            <a:avLst/>
          </a:prstGeom>
          <a:noFill/>
        </p:spPr>
      </p:pic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928662" y="5214950"/>
          <a:ext cx="2016125" cy="1054100"/>
        </p:xfrm>
        <a:graphic>
          <a:graphicData uri="http://schemas.openxmlformats.org/presentationml/2006/ole">
            <p:oleObj spid="_x0000_s116739" name="Rovnice" r:id="rId4" imgW="825480" imgH="444240" progId="Equation.3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3286116" y="5214950"/>
            <a:ext cx="3611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v</a:t>
            </a:r>
            <a:r>
              <a:rPr lang="cs-CZ" sz="2800" baseline="-25000" dirty="0" err="1" smtClean="0"/>
              <a:t>k</a:t>
            </a:r>
            <a:r>
              <a:rPr lang="cs-CZ" sz="2800" baseline="-25000" dirty="0" smtClean="0"/>
              <a:t> </a:t>
            </a:r>
            <a:r>
              <a:rPr lang="cs-CZ" sz="2800" dirty="0" smtClean="0"/>
              <a:t>= kruhová rychlost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těles ve větších vzdálenostech od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Je-li r blízké poloměru Země R</a:t>
            </a:r>
            <a:r>
              <a:rPr lang="cs-CZ" sz="2800" baseline="-25000" dirty="0" smtClean="0"/>
              <a:t>Z</a:t>
            </a:r>
            <a:r>
              <a:rPr lang="cs-CZ" sz="2800" dirty="0" smtClean="0"/>
              <a:t>: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		1. kosmická rychlost </a:t>
            </a:r>
            <a:r>
              <a:rPr lang="cs-CZ" sz="2800" dirty="0" err="1" smtClean="0">
                <a:solidFill>
                  <a:srgbClr val="FF0000"/>
                </a:solidFill>
              </a:rPr>
              <a:t>v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k</a:t>
            </a:r>
            <a:r>
              <a:rPr lang="cs-CZ" sz="2800" baseline="-250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= 7,9 km.s</a:t>
            </a:r>
            <a:r>
              <a:rPr lang="cs-CZ" sz="2800" baseline="30000" dirty="0" smtClean="0">
                <a:solidFill>
                  <a:srgbClr val="FF0000"/>
                </a:solidFill>
              </a:rPr>
              <a:t>-1</a:t>
            </a: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smtClean="0"/>
              <a:t>		- doba jednoho oběhu družice kolem Země </a:t>
            </a:r>
          </a:p>
          <a:p>
            <a:pPr>
              <a:buNone/>
            </a:pPr>
            <a:r>
              <a:rPr lang="cs-CZ" sz="2800" dirty="0" smtClean="0"/>
              <a:t>		  T = 84,4 min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5643570" y="1785926"/>
          <a:ext cx="2016125" cy="1143000"/>
        </p:xfrm>
        <a:graphic>
          <a:graphicData uri="http://schemas.openxmlformats.org/presentationml/2006/ole">
            <p:oleObj spid="_x0000_s117762" name="Rovnice" r:id="rId3" imgW="825480" imgH="482400" progId="Equation.3">
              <p:embed/>
            </p:oleObj>
          </a:graphicData>
        </a:graphic>
      </p:graphicFrame>
      <p:sp>
        <p:nvSpPr>
          <p:cNvPr id="8" name="Šipka doprava 7"/>
          <p:cNvSpPr/>
          <p:nvPr/>
        </p:nvSpPr>
        <p:spPr>
          <a:xfrm>
            <a:off x="428596" y="3357562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těles ve větších vzdálenostech od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14488"/>
            <a:ext cx="8429684" cy="4525963"/>
          </a:xfrm>
        </p:spPr>
        <p:txBody>
          <a:bodyPr/>
          <a:lstStyle/>
          <a:p>
            <a:pPr marL="514350" indent="-514350">
              <a:buFont typeface="+mj-lt"/>
              <a:buAutoNum type="arabicParenR" startAt="2"/>
            </a:pPr>
            <a:r>
              <a:rPr lang="cs-CZ" sz="2800" dirty="0" smtClean="0"/>
              <a:t>elipsa</a:t>
            </a:r>
          </a:p>
          <a:p>
            <a:pPr marL="514350" indent="-514350">
              <a:buNone/>
            </a:pPr>
            <a:r>
              <a:rPr lang="cs-CZ" sz="2800" dirty="0" smtClean="0"/>
              <a:t>	počáteční rychlost - je větší než </a:t>
            </a:r>
            <a:r>
              <a:rPr lang="cs-CZ" sz="2800" dirty="0" err="1" smtClean="0"/>
              <a:t>v</a:t>
            </a:r>
            <a:r>
              <a:rPr lang="cs-CZ" sz="2800" baseline="-25000" dirty="0" err="1" smtClean="0"/>
              <a:t>k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 	                              - její velikost ovlivňuje tvar  </a:t>
            </a:r>
          </a:p>
          <a:p>
            <a:pPr marL="514350" indent="-514350">
              <a:buNone/>
            </a:pPr>
            <a:r>
              <a:rPr lang="cs-CZ" sz="2800" dirty="0" smtClean="0"/>
              <a:t>                                     elipsy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pic>
        <p:nvPicPr>
          <p:cNvPr id="118786" name="Picture 2" descr="C:\Documents and Settings\Slečna Hlaváčková\Plocha\pa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786190"/>
            <a:ext cx="4000496" cy="2837231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500034" y="507207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14876" y="507207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429256" y="4214818"/>
            <a:ext cx="23278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 = perigeum</a:t>
            </a:r>
          </a:p>
          <a:p>
            <a:r>
              <a:rPr lang="cs-CZ" sz="2800" dirty="0" smtClean="0"/>
              <a:t>A = apogeum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těles ve větších vzdálenostech od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arenR" startAt="3"/>
            </a:pPr>
            <a:r>
              <a:rPr lang="cs-CZ" sz="2800" dirty="0" smtClean="0"/>
              <a:t>parabola</a:t>
            </a:r>
          </a:p>
          <a:p>
            <a:pPr marL="514350" indent="-514350">
              <a:buNone/>
            </a:pPr>
            <a:r>
              <a:rPr lang="cs-CZ" sz="2800" dirty="0" smtClean="0"/>
              <a:t>	- parabolická (úniková) rychlost</a:t>
            </a:r>
          </a:p>
          <a:p>
            <a:pPr marL="514350" indent="-514350">
              <a:buNone/>
            </a:pPr>
            <a:r>
              <a:rPr lang="cs-CZ" sz="2800" dirty="0" smtClean="0"/>
              <a:t>	</a:t>
            </a:r>
          </a:p>
          <a:p>
            <a:pPr marL="514350" indent="-514350">
              <a:buNone/>
            </a:pPr>
            <a:r>
              <a:rPr lang="cs-CZ" sz="2800" dirty="0" smtClean="0"/>
              <a:t>	pro </a:t>
            </a:r>
            <a:r>
              <a:rPr lang="cs-CZ" sz="2800" dirty="0" err="1" smtClean="0"/>
              <a:t>v</a:t>
            </a:r>
            <a:r>
              <a:rPr lang="cs-CZ" sz="2800" baseline="-25000" dirty="0" err="1" smtClean="0"/>
              <a:t>k</a:t>
            </a:r>
            <a:r>
              <a:rPr lang="cs-CZ" sz="2800" baseline="-25000" dirty="0" smtClean="0"/>
              <a:t> </a:t>
            </a:r>
            <a:r>
              <a:rPr lang="cs-CZ" sz="2800" dirty="0" smtClean="0"/>
              <a:t>= 7,9 km.s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		2. kosmická rychlost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	 </a:t>
            </a:r>
            <a:r>
              <a:rPr lang="cs-CZ" sz="2800" dirty="0" err="1" smtClean="0">
                <a:solidFill>
                  <a:srgbClr val="FF0000"/>
                </a:solidFill>
              </a:rPr>
              <a:t>v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p</a:t>
            </a:r>
            <a:r>
              <a:rPr lang="cs-CZ" sz="2800" baseline="-250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= 11,2 km.s</a:t>
            </a:r>
            <a:r>
              <a:rPr lang="cs-CZ" sz="2800" baseline="30000" dirty="0" smtClean="0">
                <a:solidFill>
                  <a:srgbClr val="FF0000"/>
                </a:solidFill>
              </a:rPr>
              <a:t>-1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graphicFrame>
        <p:nvGraphicFramePr>
          <p:cNvPr id="119810" name="Object 2"/>
          <p:cNvGraphicFramePr>
            <a:graphicFrameLocks noChangeAspect="1"/>
          </p:cNvGraphicFramePr>
          <p:nvPr/>
        </p:nvGraphicFramePr>
        <p:xfrm>
          <a:off x="6000760" y="2071678"/>
          <a:ext cx="1674813" cy="631825"/>
        </p:xfrm>
        <a:graphic>
          <a:graphicData uri="http://schemas.openxmlformats.org/presentationml/2006/ole">
            <p:oleObj spid="_x0000_s119810" name="Rovnice" r:id="rId3" imgW="685800" imgH="266400" progId="Equation.3">
              <p:embed/>
            </p:oleObj>
          </a:graphicData>
        </a:graphic>
      </p:graphicFrame>
      <p:sp>
        <p:nvSpPr>
          <p:cNvPr id="8" name="Šipka doprava 7"/>
          <p:cNvSpPr/>
          <p:nvPr/>
        </p:nvSpPr>
        <p:spPr>
          <a:xfrm>
            <a:off x="3857620" y="3357562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9072626" cy="5000660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V okolí Země existuje </a:t>
            </a:r>
            <a:r>
              <a:rPr lang="cs-CZ" sz="2800" dirty="0" smtClean="0">
                <a:solidFill>
                  <a:srgbClr val="00B0F0"/>
                </a:solidFill>
              </a:rPr>
              <a:t>gravitační pole.</a:t>
            </a:r>
          </a:p>
          <a:p>
            <a:pPr>
              <a:buNone/>
            </a:pPr>
            <a:r>
              <a:rPr lang="cs-CZ" sz="2800" dirty="0" smtClean="0"/>
              <a:t>Země působí na každé těleso ve svém okolí </a:t>
            </a:r>
            <a:r>
              <a:rPr lang="cs-CZ" sz="2800" dirty="0" smtClean="0">
                <a:solidFill>
                  <a:srgbClr val="00B0F0"/>
                </a:solidFill>
              </a:rPr>
              <a:t>gravitační 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silou.</a:t>
            </a:r>
          </a:p>
          <a:p>
            <a:pPr>
              <a:buNone/>
            </a:pPr>
            <a:r>
              <a:rPr lang="cs-CZ" sz="2800" dirty="0" smtClean="0"/>
              <a:t>Gravitační silové působení je obecnou vlastností </a:t>
            </a:r>
          </a:p>
          <a:p>
            <a:pPr>
              <a:buNone/>
            </a:pPr>
            <a:r>
              <a:rPr lang="cs-CZ" sz="2800" dirty="0" smtClean="0"/>
              <a:t>všech těles (</a:t>
            </a:r>
            <a:r>
              <a:rPr lang="cs-CZ" sz="2800" dirty="0" smtClean="0">
                <a:solidFill>
                  <a:srgbClr val="00B0F0"/>
                </a:solidFill>
              </a:rPr>
              <a:t>gravitace</a:t>
            </a:r>
            <a:r>
              <a:rPr lang="cs-CZ" sz="2800" dirty="0" smtClean="0"/>
              <a:t> - z řeckého slova gravis = těžký). </a:t>
            </a:r>
          </a:p>
          <a:p>
            <a:pPr>
              <a:buNone/>
            </a:pPr>
            <a:r>
              <a:rPr lang="cs-CZ" sz="2800" dirty="0" smtClean="0"/>
              <a:t>Svá gravitační pole mají také Měsíc, Slunce, všechny </a:t>
            </a:r>
          </a:p>
          <a:p>
            <a:pPr>
              <a:buNone/>
            </a:pPr>
            <a:r>
              <a:rPr lang="cs-CZ" sz="2800" dirty="0" smtClean="0"/>
              <a:t>planety sluneční soustavy a všechna tělesa ve vesmíru.</a:t>
            </a:r>
          </a:p>
          <a:p>
            <a:pPr>
              <a:buNone/>
            </a:pPr>
            <a:r>
              <a:rPr lang="cs-CZ" sz="2800" dirty="0" smtClean="0"/>
              <a:t>Gravitační silové působení mezi tělesy je </a:t>
            </a:r>
            <a:r>
              <a:rPr lang="cs-CZ" sz="2800" dirty="0" smtClean="0">
                <a:solidFill>
                  <a:srgbClr val="00B0F0"/>
                </a:solidFill>
              </a:rPr>
              <a:t>vždy 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vzájemné </a:t>
            </a:r>
            <a:r>
              <a:rPr lang="cs-CZ" sz="2800" dirty="0" smtClean="0"/>
              <a:t>(zákon akce a reakce).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>
              <a:solidFill>
                <a:srgbClr val="00B0F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Gravitační pole Slunce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 smtClean="0"/>
              <a:t>mnohonásobně silnější než gravitační pole Země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v tomto poli se pohybují: planety(Merkur, Venuše,Země, Mars, Jupiter, Saturn, Uran, Neptun), měsíce planet, planetky, komety…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vzdálenost planet od Slunce se udává v astronomických jednotkách AU</a:t>
            </a:r>
          </a:p>
          <a:p>
            <a:pPr>
              <a:buNone/>
            </a:pPr>
            <a:r>
              <a:rPr lang="cs-CZ" sz="2800" dirty="0" smtClean="0"/>
              <a:t>	1AU = 150 milionů km (střední vzdálenost Země 				    od Slunce)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pohyby planet popisují 3 </a:t>
            </a:r>
            <a:r>
              <a:rPr lang="cs-CZ" sz="2800" dirty="0" err="1" smtClean="0"/>
              <a:t>Keplerovy</a:t>
            </a:r>
            <a:r>
              <a:rPr lang="cs-CZ" sz="2800" dirty="0" smtClean="0"/>
              <a:t> zákony</a:t>
            </a:r>
          </a:p>
          <a:p>
            <a:pPr>
              <a:buFont typeface="Wingdings" pitchFamily="2" charset="2"/>
              <a:buChar char="Ø"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Gravitační pole Slunce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err="1" smtClean="0"/>
              <a:t>Johannes</a:t>
            </a:r>
            <a:r>
              <a:rPr lang="cs-CZ" sz="2800" dirty="0" smtClean="0"/>
              <a:t> </a:t>
            </a:r>
            <a:r>
              <a:rPr lang="cs-CZ" sz="2800" dirty="0" err="1" smtClean="0"/>
              <a:t>Kepler</a:t>
            </a:r>
            <a:r>
              <a:rPr lang="cs-CZ" sz="2800" dirty="0" smtClean="0"/>
              <a:t> (1571-1630)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Německý astronom.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zformuloval 3 zákony o pohybu planet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působil na dvoře císaře Rudolfa II. v Praze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pic>
        <p:nvPicPr>
          <p:cNvPr id="125954" name="Picture 2" descr="C:\Documents and Settings\Slečna Hlaváčková\Plocha\Nová složka\o_kepl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714488"/>
            <a:ext cx="1986298" cy="26417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Gravitační pole Slunce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421484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První </a:t>
            </a:r>
            <a:r>
              <a:rPr lang="cs-CZ" sz="2800" dirty="0" err="1" smtClean="0">
                <a:solidFill>
                  <a:srgbClr val="00B0F0"/>
                </a:solidFill>
              </a:rPr>
              <a:t>Keplerův</a:t>
            </a:r>
            <a:r>
              <a:rPr lang="cs-CZ" sz="2800" dirty="0" smtClean="0">
                <a:solidFill>
                  <a:srgbClr val="00B0F0"/>
                </a:solidFill>
              </a:rPr>
              <a:t> zákon</a:t>
            </a:r>
          </a:p>
          <a:p>
            <a:pPr>
              <a:buFontTx/>
              <a:buChar char="-"/>
            </a:pPr>
            <a:r>
              <a:rPr lang="cs-CZ" sz="2800" dirty="0" smtClean="0"/>
              <a:t>popisuje tvar trajektorie planety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Planety obíhají kolem 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Slunce po elipsách málo 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odlišných od kružnic, v 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jejíchž společném 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ohnisku je Slunce.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pic>
        <p:nvPicPr>
          <p:cNvPr id="126978" name="Picture 2" descr="C:\Documents and Settings\Slečna Hlaváčková\Plocha\Nová složka\1.kep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092" y="1928802"/>
            <a:ext cx="4714908" cy="3119093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4500562" y="5286388"/>
            <a:ext cx="24945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 = afélium</a:t>
            </a:r>
          </a:p>
          <a:p>
            <a:r>
              <a:rPr lang="cs-CZ" sz="2800" dirty="0" smtClean="0"/>
              <a:t>B = perihélium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Gravitační pole Slunce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385765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Druhý </a:t>
            </a:r>
            <a:r>
              <a:rPr lang="cs-CZ" sz="2800" dirty="0" err="1" smtClean="0">
                <a:solidFill>
                  <a:srgbClr val="00B0F0"/>
                </a:solidFill>
              </a:rPr>
              <a:t>Keplerův</a:t>
            </a:r>
            <a:r>
              <a:rPr lang="cs-CZ" sz="2800" dirty="0" smtClean="0">
                <a:solidFill>
                  <a:srgbClr val="00B0F0"/>
                </a:solidFill>
              </a:rPr>
              <a:t> zákon</a:t>
            </a:r>
          </a:p>
          <a:p>
            <a:pPr>
              <a:buFontTx/>
              <a:buChar char="-"/>
            </a:pPr>
            <a:r>
              <a:rPr lang="cs-CZ" sz="2800" dirty="0" smtClean="0"/>
              <a:t>vysvětluje jak se planety pohybují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Obsahy ploch opsané </a:t>
            </a:r>
          </a:p>
          <a:p>
            <a:pPr>
              <a:buNone/>
            </a:pPr>
            <a:r>
              <a:rPr lang="cs-CZ" sz="2800" dirty="0" err="1" smtClean="0">
                <a:solidFill>
                  <a:srgbClr val="FF0000"/>
                </a:solidFill>
              </a:rPr>
              <a:t>průvodičem</a:t>
            </a:r>
            <a:r>
              <a:rPr lang="cs-CZ" sz="2800" dirty="0" smtClean="0">
                <a:solidFill>
                  <a:srgbClr val="FF0000"/>
                </a:solidFill>
              </a:rPr>
              <a:t> planety za 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jednotku času jsou 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konstantní.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pic>
        <p:nvPicPr>
          <p:cNvPr id="128002" name="Picture 2" descr="C:\Documents and Settings\Slečna Hlaváčková\Plocha\Nová složka\2.kep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928802"/>
            <a:ext cx="4953000" cy="3248025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4143372" y="5214950"/>
            <a:ext cx="35004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průvodič</a:t>
            </a:r>
            <a:r>
              <a:rPr lang="cs-CZ" sz="2800" dirty="0" smtClean="0"/>
              <a:t> = úsečka spojující planetu se středem Slunce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Gravitační pole Slunce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Třetí </a:t>
            </a:r>
            <a:r>
              <a:rPr lang="cs-CZ" sz="2800" dirty="0" err="1" smtClean="0">
                <a:solidFill>
                  <a:srgbClr val="00B0F0"/>
                </a:solidFill>
              </a:rPr>
              <a:t>Keplerův</a:t>
            </a:r>
            <a:r>
              <a:rPr lang="cs-CZ" sz="2800" dirty="0" smtClean="0">
                <a:solidFill>
                  <a:srgbClr val="00B0F0"/>
                </a:solidFill>
              </a:rPr>
              <a:t> zákon</a:t>
            </a:r>
          </a:p>
          <a:p>
            <a:pPr>
              <a:buFontTx/>
              <a:buChar char="-"/>
            </a:pPr>
            <a:r>
              <a:rPr lang="cs-CZ" sz="2800" dirty="0" smtClean="0"/>
              <a:t>uvádí vztah mez oběžnými dobami dvou planet a jejich středními vzdálenostmi od Slunce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Poměr druhých mocnin oběžných dob dvou planet 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se rovná poměru třetích mocnin jejich středních 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vzdáleností od Slunce.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500034" y="4929198"/>
          <a:ext cx="1587485" cy="1288887"/>
        </p:xfrm>
        <a:graphic>
          <a:graphicData uri="http://schemas.openxmlformats.org/presentationml/2006/ole">
            <p:oleObj spid="_x0000_s129026" name="Rovnice" r:id="rId3" imgW="545760" imgH="457200" progId="Equation.3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285984" y="5143512"/>
            <a:ext cx="59971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T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, T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= oběžné doby</a:t>
            </a:r>
          </a:p>
          <a:p>
            <a:r>
              <a:rPr lang="cs-CZ" sz="2800" dirty="0" smtClean="0"/>
              <a:t>r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, r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= střední vzdálenosti od Slunce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Oběžná doba Jupitera je 12 roků. Urči jeho střední </a:t>
            </a:r>
          </a:p>
          <a:p>
            <a:pPr>
              <a:buNone/>
            </a:pPr>
            <a:r>
              <a:rPr lang="cs-CZ" sz="2800" dirty="0" smtClean="0"/>
              <a:t>vzdálenost od Slunce. (porovnáváme se střední </a:t>
            </a:r>
          </a:p>
          <a:p>
            <a:pPr>
              <a:buNone/>
            </a:pPr>
            <a:r>
              <a:rPr lang="cs-CZ" sz="2800" dirty="0" smtClean="0"/>
              <a:t>vzdáleností Země od Slunce)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</a:t>
            </a: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1714480" y="5857892"/>
          <a:ext cx="1853628" cy="469586"/>
        </p:xfrm>
        <a:graphic>
          <a:graphicData uri="http://schemas.openxmlformats.org/presentationml/2006/ole">
            <p:oleObj spid="_x0000_s130051" name="Rovnice" r:id="rId3" imgW="952200" imgH="241200" progId="Equation.3">
              <p:embed/>
            </p:oleObj>
          </a:graphicData>
        </a:graphic>
      </p:graphicFrame>
      <p:sp>
        <p:nvSpPr>
          <p:cNvPr id="10" name="Ohnutý roh 9"/>
          <p:cNvSpPr/>
          <p:nvPr/>
        </p:nvSpPr>
        <p:spPr>
          <a:xfrm>
            <a:off x="1714480" y="5857892"/>
            <a:ext cx="1928826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714908"/>
          </a:xfrm>
        </p:spPr>
        <p:txBody>
          <a:bodyPr/>
          <a:lstStyle/>
          <a:p>
            <a:pPr>
              <a:buNone/>
            </a:pPr>
            <a:endParaRPr lang="cs-CZ" sz="2100" b="1" dirty="0" smtClean="0"/>
          </a:p>
          <a:p>
            <a:pPr>
              <a:buNone/>
            </a:pPr>
            <a:endParaRPr lang="cs-CZ" sz="2100" b="1" dirty="0" smtClean="0"/>
          </a:p>
          <a:p>
            <a:pPr>
              <a:buNone/>
            </a:pPr>
            <a:endParaRPr lang="cs-CZ" sz="2100" b="1" dirty="0" smtClean="0"/>
          </a:p>
          <a:p>
            <a:pPr>
              <a:buNone/>
            </a:pPr>
            <a:r>
              <a:rPr lang="cs-CZ" sz="2100" b="1" dirty="0" smtClean="0"/>
              <a:t>Fyzika pro gymnázia - Mechanika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smtClean="0"/>
              <a:t>RNDr. Milan Bednařík, CSc.</a:t>
            </a:r>
          </a:p>
          <a:p>
            <a:r>
              <a:rPr lang="cs-CZ" sz="2100" dirty="0" smtClean="0"/>
              <a:t>doc. RNDr. Miroslava Široká, CSc.</a:t>
            </a:r>
          </a:p>
          <a:p>
            <a:pPr>
              <a:buNone/>
            </a:pPr>
            <a:r>
              <a:rPr lang="cs-CZ" sz="2100" b="1" dirty="0" smtClean="0"/>
              <a:t>Fyzika v příkladech a testových otázkách</a:t>
            </a:r>
          </a:p>
          <a:p>
            <a:r>
              <a:rPr lang="cs-CZ" sz="2100" dirty="0" smtClean="0"/>
              <a:t>Roman </a:t>
            </a:r>
            <a:r>
              <a:rPr lang="cs-CZ" sz="2100" dirty="0" err="1" smtClean="0"/>
              <a:t>Kubínek</a:t>
            </a:r>
            <a:r>
              <a:rPr lang="cs-CZ" sz="2100" dirty="0" smtClean="0"/>
              <a:t>, Hana Kolářová</a:t>
            </a:r>
          </a:p>
          <a:p>
            <a:pPr>
              <a:buNone/>
            </a:pPr>
            <a:r>
              <a:rPr lang="cs-CZ" sz="2100" b="1" dirty="0" smtClean="0"/>
              <a:t>Fyzika pro Střední školy</a:t>
            </a:r>
          </a:p>
          <a:p>
            <a:r>
              <a:rPr lang="cs-CZ" sz="2100" dirty="0" smtClean="0"/>
              <a:t>RNDr. Oldřich Lepil</a:t>
            </a:r>
          </a:p>
          <a:p>
            <a:r>
              <a:rPr lang="cs-CZ" sz="2100" dirty="0" smtClean="0"/>
              <a:t>RNDr. Milan Bednařík</a:t>
            </a:r>
          </a:p>
          <a:p>
            <a:r>
              <a:rPr lang="cs-CZ" sz="2100" dirty="0" smtClean="0"/>
              <a:t>RNDr. Radmila </a:t>
            </a:r>
            <a:r>
              <a:rPr lang="cs-CZ" sz="2100" dirty="0" err="1" smtClean="0"/>
              <a:t>Hýblová</a:t>
            </a:r>
            <a:endParaRPr lang="cs-CZ" sz="2100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297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BB689C-C37D-438E-B3E8-8A64A12CF3EC}" type="slidenum">
              <a:rPr lang="cs-CZ" smtClean="0"/>
              <a:pPr/>
              <a:t>26</a:t>
            </a:fld>
            <a:endParaRPr lang="cs-CZ" smtClean="0"/>
          </a:p>
        </p:txBody>
      </p:sp>
      <p:pic>
        <p:nvPicPr>
          <p:cNvPr id="5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Newtonův gravitační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Dva hmotné body se navzájem přitahují stejně</a:t>
            </a:r>
          </a:p>
          <a:p>
            <a:pPr>
              <a:buNone/>
            </a:pPr>
            <a:r>
              <a:rPr lang="cs-CZ" sz="2800" dirty="0" smtClean="0"/>
              <a:t>velkými gravitačními silami opačného směru. </a:t>
            </a:r>
          </a:p>
          <a:p>
            <a:pPr>
              <a:buNone/>
            </a:pPr>
            <a:r>
              <a:rPr lang="cs-CZ" sz="2800" dirty="0" smtClean="0"/>
              <a:t>Velikost gravitační síly </a:t>
            </a:r>
            <a:r>
              <a:rPr lang="cs-CZ" sz="2800" dirty="0" err="1" smtClean="0"/>
              <a:t>F</a:t>
            </a:r>
            <a:r>
              <a:rPr lang="cs-CZ" sz="2800" baseline="-25000" dirty="0" err="1" smtClean="0"/>
              <a:t>g</a:t>
            </a:r>
            <a:r>
              <a:rPr lang="cs-CZ" sz="2800" dirty="0" smtClean="0"/>
              <a:t>: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Konstanta 	 = gravitační konstanta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Dvě stejnorodé koule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1137" name="Object 1"/>
          <p:cNvGraphicFramePr>
            <a:graphicFrameLocks noChangeAspect="1"/>
          </p:cNvGraphicFramePr>
          <p:nvPr/>
        </p:nvGraphicFramePr>
        <p:xfrm>
          <a:off x="4500562" y="2714620"/>
          <a:ext cx="1814192" cy="857256"/>
        </p:xfrm>
        <a:graphic>
          <a:graphicData uri="http://schemas.openxmlformats.org/presentationml/2006/ole">
            <p:oleObj spid="_x0000_s91137" name="Rovnice" r:id="rId3" imgW="863225" imgH="406224" progId="Equation.3">
              <p:embed/>
            </p:oleObj>
          </a:graphicData>
        </a:graphic>
      </p:graphicFrame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285720" y="4286256"/>
          <a:ext cx="3021022" cy="471489"/>
        </p:xfrm>
        <a:graphic>
          <a:graphicData uri="http://schemas.openxmlformats.org/presentationml/2006/ole">
            <p:oleObj spid="_x0000_s91139" name="Rovnice" r:id="rId4" imgW="1651000" imgH="254000" progId="Equation.3">
              <p:embed/>
            </p:oleObj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2000232" y="3857628"/>
          <a:ext cx="329714" cy="357190"/>
        </p:xfrm>
        <a:graphic>
          <a:graphicData uri="http://schemas.openxmlformats.org/presentationml/2006/ole">
            <p:oleObj spid="_x0000_s91141" name="Rovnice" r:id="rId5" imgW="152280" imgH="164880" progId="Equation.3">
              <p:embed/>
            </p:oleObj>
          </a:graphicData>
        </a:graphic>
      </p:graphicFrame>
      <p:pic>
        <p:nvPicPr>
          <p:cNvPr id="9114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5286388"/>
            <a:ext cx="3429024" cy="1391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ovéPole 12"/>
          <p:cNvSpPr txBox="1"/>
          <p:nvPr/>
        </p:nvSpPr>
        <p:spPr>
          <a:xfrm>
            <a:off x="4643438" y="4714884"/>
            <a:ext cx="4286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Dvě nestejnorodá tělesa</a:t>
            </a:r>
          </a:p>
          <a:p>
            <a:r>
              <a:rPr lang="cs-CZ" sz="2800" dirty="0" smtClean="0"/>
              <a:t>nahrazujeme hmotnými           body (Země a kosmická loď).</a:t>
            </a:r>
            <a:endParaRPr lang="cs-CZ" sz="28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88" y="3198166"/>
            <a:ext cx="2428892" cy="14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Jak velkou silou se navzájem přitahují Země a </a:t>
            </a:r>
          </a:p>
          <a:p>
            <a:pPr>
              <a:buNone/>
            </a:pPr>
            <a:r>
              <a:rPr lang="cs-CZ" sz="2800" dirty="0" smtClean="0"/>
              <a:t>Měsíc? Přibližná hodnota hmotnosti Země </a:t>
            </a:r>
          </a:p>
          <a:p>
            <a:pPr>
              <a:buNone/>
            </a:pPr>
            <a:r>
              <a:rPr lang="cs-CZ" sz="2800" dirty="0" smtClean="0"/>
              <a:t>M</a:t>
            </a:r>
            <a:r>
              <a:rPr lang="cs-CZ" sz="2800" baseline="-25000" dirty="0" smtClean="0"/>
              <a:t>Z</a:t>
            </a:r>
            <a:r>
              <a:rPr lang="cs-CZ" sz="2800" dirty="0" smtClean="0"/>
              <a:t>=6.10</a:t>
            </a:r>
            <a:r>
              <a:rPr lang="cs-CZ" sz="2800" baseline="30000" dirty="0" smtClean="0"/>
              <a:t>24</a:t>
            </a:r>
            <a:r>
              <a:rPr lang="cs-CZ" sz="2800" dirty="0" smtClean="0"/>
              <a:t> kg, Měsíce M</a:t>
            </a:r>
            <a:r>
              <a:rPr lang="cs-CZ" sz="2800" baseline="-25000" dirty="0" smtClean="0"/>
              <a:t>M</a:t>
            </a:r>
            <a:r>
              <a:rPr lang="cs-CZ" sz="2800" dirty="0" smtClean="0"/>
              <a:t>=7,4.10</a:t>
            </a:r>
            <a:r>
              <a:rPr lang="cs-CZ" sz="2800" baseline="30000" dirty="0" smtClean="0"/>
              <a:t>22</a:t>
            </a:r>
            <a:r>
              <a:rPr lang="cs-CZ" sz="2800" dirty="0" smtClean="0"/>
              <a:t> kg a </a:t>
            </a:r>
          </a:p>
          <a:p>
            <a:pPr>
              <a:buNone/>
            </a:pPr>
            <a:r>
              <a:rPr lang="cs-CZ" sz="2800" dirty="0" smtClean="0"/>
              <a:t>vzdálenost středů obou těles je 380 000 km.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2. 10</a:t>
            </a:r>
            <a:r>
              <a:rPr lang="cs-CZ" sz="2800" baseline="30000" dirty="0" smtClean="0"/>
              <a:t>20</a:t>
            </a:r>
            <a:r>
              <a:rPr lang="cs-CZ" sz="2800" dirty="0" smtClean="0"/>
              <a:t> N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5857892"/>
            <a:ext cx="1714512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Gravitační a tíhové zrychlení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5143512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těleso - hmotnost </a:t>
            </a:r>
            <a:r>
              <a:rPr lang="cs-CZ" sz="2800" dirty="0" smtClean="0">
                <a:solidFill>
                  <a:srgbClr val="FF0000"/>
                </a:solidFill>
              </a:rPr>
              <a:t>m</a:t>
            </a:r>
          </a:p>
          <a:p>
            <a:pPr>
              <a:buNone/>
            </a:pPr>
            <a:r>
              <a:rPr lang="cs-CZ" sz="2800" dirty="0" smtClean="0"/>
              <a:t>		 - vzdálenost od středu Země </a:t>
            </a:r>
            <a:r>
              <a:rPr lang="cs-CZ" sz="2800" dirty="0" smtClean="0">
                <a:solidFill>
                  <a:srgbClr val="FF0000"/>
                </a:solidFill>
              </a:rPr>
              <a:t>r </a:t>
            </a:r>
          </a:p>
          <a:p>
            <a:pPr>
              <a:buNone/>
            </a:pPr>
            <a:r>
              <a:rPr lang="cs-CZ" sz="2800" dirty="0" smtClean="0"/>
              <a:t>Země - poloměr </a:t>
            </a:r>
            <a:r>
              <a:rPr lang="cs-CZ" sz="2800" dirty="0" smtClean="0">
                <a:solidFill>
                  <a:srgbClr val="FF0000"/>
                </a:solidFill>
              </a:rPr>
              <a:t>R</a:t>
            </a:r>
            <a:r>
              <a:rPr lang="cs-CZ" sz="2800" baseline="-25000" dirty="0" smtClean="0">
                <a:solidFill>
                  <a:srgbClr val="FF0000"/>
                </a:solidFill>
              </a:rPr>
              <a:t>Z</a:t>
            </a:r>
            <a:r>
              <a:rPr lang="cs-CZ" sz="2800" dirty="0" smtClean="0"/>
              <a:t>		</a:t>
            </a:r>
          </a:p>
          <a:p>
            <a:pPr>
              <a:buNone/>
            </a:pPr>
            <a:r>
              <a:rPr lang="cs-CZ" sz="2800" dirty="0" smtClean="0"/>
              <a:t>		 - hmotnost </a:t>
            </a:r>
            <a:r>
              <a:rPr lang="cs-CZ" sz="2800" dirty="0" smtClean="0">
                <a:solidFill>
                  <a:srgbClr val="FF0000"/>
                </a:solidFill>
              </a:rPr>
              <a:t>M</a:t>
            </a:r>
            <a:r>
              <a:rPr lang="cs-CZ" sz="2800" baseline="-25000" dirty="0" smtClean="0">
                <a:solidFill>
                  <a:srgbClr val="FF0000"/>
                </a:solidFill>
              </a:rPr>
              <a:t>Z</a:t>
            </a: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smtClean="0"/>
              <a:t>Platí: </a:t>
            </a:r>
            <a:r>
              <a:rPr lang="cs-CZ" sz="2800" b="1" dirty="0" smtClean="0"/>
              <a:t>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Gravitační zrychlení </a:t>
            </a:r>
            <a:r>
              <a:rPr lang="cs-CZ" sz="2800" dirty="0" smtClean="0"/>
              <a:t>- nepřímo úměrné druhé </a:t>
            </a:r>
          </a:p>
          <a:p>
            <a:pPr>
              <a:buNone/>
            </a:pPr>
            <a:r>
              <a:rPr lang="cs-CZ" sz="2800" dirty="0" smtClean="0"/>
              <a:t>mocnině vzdálenosti od středu Země</a:t>
            </a:r>
          </a:p>
          <a:p>
            <a:pPr>
              <a:buNone/>
            </a:pPr>
            <a:r>
              <a:rPr lang="cs-CZ" sz="2800" dirty="0" smtClean="0"/>
              <a:t>- největší hodnotu má při povrchu Země(r=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Z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graphicFrame>
        <p:nvGraphicFramePr>
          <p:cNvPr id="109570" name="Object 2"/>
          <p:cNvGraphicFramePr>
            <a:graphicFrameLocks noChangeAspect="1"/>
          </p:cNvGraphicFramePr>
          <p:nvPr/>
        </p:nvGraphicFramePr>
        <p:xfrm>
          <a:off x="1290638" y="3616325"/>
          <a:ext cx="1868487" cy="884238"/>
        </p:xfrm>
        <a:graphic>
          <a:graphicData uri="http://schemas.openxmlformats.org/presentationml/2006/ole">
            <p:oleObj spid="_x0000_s109570" name="Rovnice" r:id="rId3" imgW="888840" imgH="419040" progId="Equation.3">
              <p:embed/>
            </p:oleObj>
          </a:graphicData>
        </a:graphic>
      </p:graphicFrame>
      <p:graphicFrame>
        <p:nvGraphicFramePr>
          <p:cNvPr id="109571" name="Object 3"/>
          <p:cNvGraphicFramePr>
            <a:graphicFrameLocks noChangeAspect="1"/>
          </p:cNvGraphicFramePr>
          <p:nvPr/>
        </p:nvGraphicFramePr>
        <p:xfrm>
          <a:off x="3714744" y="3786190"/>
          <a:ext cx="1335088" cy="509587"/>
        </p:xfrm>
        <a:graphic>
          <a:graphicData uri="http://schemas.openxmlformats.org/presentationml/2006/ole">
            <p:oleObj spid="_x0000_s109571" name="Rovnice" r:id="rId4" imgW="634680" imgH="241200" progId="Equation.3">
              <p:embed/>
            </p:oleObj>
          </a:graphicData>
        </a:graphic>
      </p:graphicFrame>
      <p:sp>
        <p:nvSpPr>
          <p:cNvPr id="7" name="Šipka doprava 6"/>
          <p:cNvSpPr/>
          <p:nvPr/>
        </p:nvSpPr>
        <p:spPr>
          <a:xfrm>
            <a:off x="5214942" y="3857628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/>
        </p:nvGraphicFramePr>
        <p:xfrm>
          <a:off x="6429388" y="3571876"/>
          <a:ext cx="1520825" cy="830263"/>
        </p:xfrm>
        <a:graphic>
          <a:graphicData uri="http://schemas.openxmlformats.org/presentationml/2006/ole">
            <p:oleObj spid="_x0000_s109572" name="Rovnice" r:id="rId5" imgW="7236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Gravitační a tíhové zrychlení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 err="1" smtClean="0"/>
              <a:t>F</a:t>
            </a:r>
            <a:r>
              <a:rPr lang="cs-CZ" sz="2800" b="1" baseline="-25000" dirty="0" err="1" smtClean="0"/>
              <a:t>g</a:t>
            </a:r>
            <a:r>
              <a:rPr lang="cs-CZ" sz="2800" b="1" dirty="0" smtClean="0"/>
              <a:t> ,</a:t>
            </a:r>
            <a:r>
              <a:rPr lang="cs-CZ" sz="2800" b="1" dirty="0" err="1" smtClean="0"/>
              <a:t>a</a:t>
            </a:r>
            <a:r>
              <a:rPr lang="cs-CZ" sz="2800" b="1" baseline="-25000" dirty="0" err="1" smtClean="0"/>
              <a:t>g</a:t>
            </a:r>
            <a:r>
              <a:rPr lang="cs-CZ" sz="2800" b="1" dirty="0" smtClean="0"/>
              <a:t> </a:t>
            </a:r>
            <a:r>
              <a:rPr lang="cs-CZ" sz="2800" dirty="0" smtClean="0"/>
              <a:t>– směřují do středu Země</a:t>
            </a:r>
          </a:p>
          <a:p>
            <a:pPr>
              <a:buNone/>
            </a:pPr>
            <a:r>
              <a:rPr lang="cs-CZ" sz="2800" dirty="0" smtClean="0"/>
              <a:t>Gravitační pole: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centrální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857752" y="271462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arenR" startAt="2"/>
            </a:pPr>
            <a:r>
              <a:rPr lang="cs-CZ" sz="2800" dirty="0" smtClean="0"/>
              <a:t>homogenní</a:t>
            </a:r>
          </a:p>
        </p:txBody>
      </p:sp>
      <p:pic>
        <p:nvPicPr>
          <p:cNvPr id="111617" name="Picture 1" descr="C:\Documents and Settings\Slečna Hlaváčková\Plocha\grav.po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429000"/>
            <a:ext cx="3000396" cy="3000396"/>
          </a:xfrm>
          <a:prstGeom prst="rect">
            <a:avLst/>
          </a:prstGeom>
          <a:noFill/>
        </p:spPr>
      </p:pic>
      <p:pic>
        <p:nvPicPr>
          <p:cNvPr id="111618" name="Picture 2" descr="C:\Documents and Settings\Slečna Hlaváčková\Plocha\image02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357562"/>
            <a:ext cx="3786182" cy="16924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Gravitační a tíhové zrychlení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Na těleso při povrchu Země působí síla: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gravitační </a:t>
            </a:r>
            <a:r>
              <a:rPr lang="cs-CZ" sz="2800" b="1" dirty="0" err="1" smtClean="0"/>
              <a:t>F</a:t>
            </a:r>
            <a:r>
              <a:rPr lang="cs-CZ" sz="2800" b="1" baseline="-25000" dirty="0" err="1" smtClean="0"/>
              <a:t>g</a:t>
            </a: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odstředivá </a:t>
            </a:r>
            <a:r>
              <a:rPr lang="cs-CZ" sz="2800" b="1" dirty="0" smtClean="0"/>
              <a:t>F</a:t>
            </a:r>
            <a:r>
              <a:rPr lang="cs-CZ" sz="2800" b="1" baseline="-25000" dirty="0" smtClean="0"/>
              <a:t>O</a:t>
            </a: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tíhová  </a:t>
            </a:r>
            <a:r>
              <a:rPr lang="cs-CZ" sz="2800" b="1" dirty="0" smtClean="0"/>
              <a:t>F</a:t>
            </a:r>
            <a:r>
              <a:rPr lang="cs-CZ" sz="2800" b="1" baseline="-25000" dirty="0" smtClean="0"/>
              <a:t>G</a:t>
            </a: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Platí: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graphicFrame>
        <p:nvGraphicFramePr>
          <p:cNvPr id="110595" name="Object 3"/>
          <p:cNvGraphicFramePr>
            <a:graphicFrameLocks noChangeAspect="1"/>
          </p:cNvGraphicFramePr>
          <p:nvPr/>
        </p:nvGraphicFramePr>
        <p:xfrm>
          <a:off x="1214414" y="5286388"/>
          <a:ext cx="2070695" cy="581025"/>
        </p:xfrm>
        <a:graphic>
          <a:graphicData uri="http://schemas.openxmlformats.org/presentationml/2006/ole">
            <p:oleObj spid="_x0000_s110595" name="Rovnice" r:id="rId3" imgW="863280" imgH="241200" progId="Equation.3">
              <p:embed/>
            </p:oleObj>
          </a:graphicData>
        </a:graphic>
      </p:graphicFrame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2428868"/>
            <a:ext cx="3000396" cy="3915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těles v blízkosti povrchu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800" dirty="0" smtClean="0"/>
              <a:t>homogenní tíhové pole Země(</a:t>
            </a:r>
            <a:r>
              <a:rPr lang="cs-CZ" sz="2800" b="1" dirty="0" smtClean="0"/>
              <a:t>F</a:t>
            </a:r>
            <a:r>
              <a:rPr lang="cs-CZ" sz="2800" b="1" baseline="-25000" dirty="0" smtClean="0"/>
              <a:t>G</a:t>
            </a:r>
            <a:r>
              <a:rPr lang="cs-CZ" sz="2800" dirty="0" smtClean="0"/>
              <a:t> </a:t>
            </a:r>
            <a:r>
              <a:rPr lang="cs-CZ" sz="2800" dirty="0" err="1" smtClean="0"/>
              <a:t>konst</a:t>
            </a:r>
            <a:r>
              <a:rPr lang="cs-CZ" sz="2800" dirty="0" smtClean="0"/>
              <a:t>.)</a:t>
            </a:r>
          </a:p>
          <a:p>
            <a:pPr>
              <a:buFontTx/>
              <a:buChar char="-"/>
            </a:pPr>
            <a:r>
              <a:rPr lang="cs-CZ" sz="2800" dirty="0" smtClean="0"/>
              <a:t>zanedbáváme odporové síly vzduchu(vakuum)</a:t>
            </a:r>
          </a:p>
          <a:p>
            <a:pPr>
              <a:buFontTx/>
              <a:buChar char="-"/>
            </a:pPr>
            <a:r>
              <a:rPr lang="cs-CZ" sz="2800" dirty="0" smtClean="0"/>
              <a:t>těleso koná součastně dva pohyby(rovnoměrný, přímočarý + volný pád)	    </a:t>
            </a:r>
            <a:r>
              <a:rPr lang="cs-CZ" sz="2800" dirty="0" smtClean="0">
                <a:solidFill>
                  <a:srgbClr val="FF0000"/>
                </a:solidFill>
              </a:rPr>
              <a:t>vrhy tělesa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cs-CZ" sz="2800" dirty="0" smtClean="0">
                <a:solidFill>
                  <a:srgbClr val="00B0F0"/>
                </a:solidFill>
              </a:rPr>
              <a:t>Svislý vrh vzhůru</a:t>
            </a:r>
          </a:p>
          <a:p>
            <a:pPr marL="514350" indent="-514350">
              <a:buClr>
                <a:schemeClr val="tx1"/>
              </a:buClr>
              <a:buNone/>
            </a:pPr>
            <a:r>
              <a:rPr lang="cs-CZ" sz="2800" dirty="0" smtClean="0"/>
              <a:t>	okamžitá výška</a:t>
            </a:r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r>
              <a:rPr lang="cs-CZ" sz="2800" dirty="0" smtClean="0"/>
              <a:t>	okamžitá rychlost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endParaRPr lang="cs-CZ" sz="28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429124" y="3286124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1618" name="Picture 2" descr="C:\Documents and Settings\Slečna Hlaváčková\Plocha\vzhůru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795031"/>
            <a:ext cx="2357454" cy="3062969"/>
          </a:xfrm>
          <a:prstGeom prst="rect">
            <a:avLst/>
          </a:prstGeom>
          <a:noFill/>
        </p:spPr>
      </p:pic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928662" y="5786454"/>
            <a:ext cx="2143140" cy="52322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dirty="0"/>
              <a:t>v = </a:t>
            </a:r>
            <a:r>
              <a:rPr lang="cs-CZ" sz="2800" dirty="0" err="1"/>
              <a:t>v</a:t>
            </a:r>
            <a:r>
              <a:rPr lang="cs-CZ" sz="2800" baseline="-25000" dirty="0" err="1"/>
              <a:t>o</a:t>
            </a:r>
            <a:r>
              <a:rPr lang="cs-CZ" sz="2800" dirty="0"/>
              <a:t> – g.t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857224" y="4714884"/>
            <a:ext cx="2714644" cy="52322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dirty="0" smtClean="0"/>
              <a:t>h </a:t>
            </a:r>
            <a:r>
              <a:rPr lang="cs-CZ" sz="2800" dirty="0"/>
              <a:t>= </a:t>
            </a:r>
            <a:r>
              <a:rPr lang="cs-CZ" sz="2800" dirty="0" err="1"/>
              <a:t>v</a:t>
            </a:r>
            <a:r>
              <a:rPr lang="cs-CZ" sz="2800" baseline="-25000" dirty="0" err="1"/>
              <a:t>o</a:t>
            </a:r>
            <a:r>
              <a:rPr lang="cs-CZ" sz="2800" dirty="0" err="1"/>
              <a:t>.t</a:t>
            </a:r>
            <a:r>
              <a:rPr lang="cs-CZ" sz="2800" dirty="0"/>
              <a:t> – ½.g.t</a:t>
            </a:r>
            <a:r>
              <a:rPr lang="cs-CZ" sz="2800" baseline="30000" dirty="0"/>
              <a:t>2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715108" y="3857628"/>
            <a:ext cx="24288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</a:t>
            </a:r>
            <a:r>
              <a:rPr lang="cs-CZ" sz="2800" baseline="-25000" dirty="0" smtClean="0"/>
              <a:t>0</a:t>
            </a:r>
            <a:r>
              <a:rPr lang="cs-CZ" sz="2800" dirty="0" smtClean="0"/>
              <a:t>= počáteční           </a:t>
            </a:r>
          </a:p>
          <a:p>
            <a:r>
              <a:rPr lang="cs-CZ" sz="2800" dirty="0" smtClean="0"/>
              <a:t>      rychlost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Do jaké výšky vystoupí těleso vržené svisle vzhůru </a:t>
            </a:r>
          </a:p>
          <a:p>
            <a:pPr>
              <a:buNone/>
            </a:pPr>
            <a:r>
              <a:rPr lang="cs-CZ" sz="2800" dirty="0" smtClean="0"/>
              <a:t>počáteční rychlostí 20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?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20 m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5857892"/>
            <a:ext cx="1071570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2542</TotalTime>
  <Words>749</Words>
  <Application>Microsoft PowerPoint</Application>
  <PresentationFormat>Předvádění na obrazovce (4:3)</PresentationFormat>
  <Paragraphs>255</Paragraphs>
  <Slides>26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Výchozí návrh</vt:lpstr>
      <vt:lpstr>Rovnice</vt:lpstr>
      <vt:lpstr>Editor rovnic 3.0</vt:lpstr>
      <vt:lpstr>  Gravitační pole  </vt:lpstr>
      <vt:lpstr>Úvod</vt:lpstr>
      <vt:lpstr>Newtonův gravitační zákon</vt:lpstr>
      <vt:lpstr>Příklad:</vt:lpstr>
      <vt:lpstr>Gravitační a tíhové zrychlení</vt:lpstr>
      <vt:lpstr>Gravitační a tíhové zrychlení</vt:lpstr>
      <vt:lpstr>Gravitační a tíhové zrychlení</vt:lpstr>
      <vt:lpstr>Pohyby těles v blízkosti povrchu Země</vt:lpstr>
      <vt:lpstr>Příklad:</vt:lpstr>
      <vt:lpstr>Pohyby těles v blízkosti povrchu Země</vt:lpstr>
      <vt:lpstr>Příklad:</vt:lpstr>
      <vt:lpstr>Pohyby těles v blízkosti povrchu Země</vt:lpstr>
      <vt:lpstr>Pohyby těles v blízkosti povrchu Země</vt:lpstr>
      <vt:lpstr>Pohyby těles v blízkosti povrchu Země</vt:lpstr>
      <vt:lpstr>Příklad:</vt:lpstr>
      <vt:lpstr>Pohyby těles ve větších vzdálenostech od Země</vt:lpstr>
      <vt:lpstr>Pohyby těles ve větších vzdálenostech od Země</vt:lpstr>
      <vt:lpstr>Pohyby těles ve větších vzdálenostech od Země</vt:lpstr>
      <vt:lpstr>Pohyby těles ve větších vzdálenostech od Země</vt:lpstr>
      <vt:lpstr>Gravitační pole Slunce</vt:lpstr>
      <vt:lpstr>Gravitační pole Slunce</vt:lpstr>
      <vt:lpstr>Gravitační pole Slunce</vt:lpstr>
      <vt:lpstr>Gravitační pole Slunce</vt:lpstr>
      <vt:lpstr>Gravitační pole Slunce</vt:lpstr>
      <vt:lpstr>Příklad: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Dagmar Hlaváčková</dc:creator>
  <cp:lastModifiedBy>Slečna Hlaváčková</cp:lastModifiedBy>
  <cp:revision>261</cp:revision>
  <dcterms:created xsi:type="dcterms:W3CDTF">2005-08-09T19:25:46Z</dcterms:created>
  <dcterms:modified xsi:type="dcterms:W3CDTF">2010-03-22T19:09:01Z</dcterms:modified>
</cp:coreProperties>
</file>