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68" r:id="rId2"/>
    <p:sldId id="291" r:id="rId3"/>
    <p:sldId id="269" r:id="rId4"/>
    <p:sldId id="293" r:id="rId5"/>
    <p:sldId id="270" r:id="rId6"/>
    <p:sldId id="271" r:id="rId7"/>
    <p:sldId id="272" r:id="rId8"/>
    <p:sldId id="292" r:id="rId9"/>
    <p:sldId id="276" r:id="rId10"/>
    <p:sldId id="279" r:id="rId11"/>
    <p:sldId id="296" r:id="rId12"/>
    <p:sldId id="280" r:id="rId13"/>
    <p:sldId id="281" r:id="rId14"/>
    <p:sldId id="282" r:id="rId15"/>
    <p:sldId id="283" r:id="rId16"/>
    <p:sldId id="273" r:id="rId17"/>
    <p:sldId id="274" r:id="rId18"/>
    <p:sldId id="278" r:id="rId19"/>
    <p:sldId id="277" r:id="rId20"/>
    <p:sldId id="284" r:id="rId21"/>
    <p:sldId id="295" r:id="rId22"/>
    <p:sldId id="285" r:id="rId23"/>
    <p:sldId id="286" r:id="rId24"/>
    <p:sldId id="290" r:id="rId25"/>
    <p:sldId id="287" r:id="rId26"/>
    <p:sldId id="288" r:id="rId27"/>
    <p:sldId id="289" r:id="rId28"/>
    <p:sldId id="294" r:id="rId29"/>
    <p:sldId id="275" r:id="rId3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1A"/>
    <a:srgbClr val="000050"/>
    <a:srgbClr val="339966"/>
    <a:srgbClr val="2FC9FF"/>
    <a:srgbClr val="D68F00"/>
    <a:srgbClr val="005A9E"/>
    <a:srgbClr val="E2002B"/>
    <a:srgbClr val="00FF00"/>
    <a:srgbClr val="66FF99"/>
    <a:srgbClr val="CC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89" autoAdjust="0"/>
    <p:restoredTop sz="97527" autoAdjust="0"/>
  </p:normalViewPr>
  <p:slideViewPr>
    <p:cSldViewPr>
      <p:cViewPr>
        <p:scale>
          <a:sx n="110" d="100"/>
          <a:sy n="110" d="100"/>
        </p:scale>
        <p:origin x="-894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1F917B-8A6A-48F8-8C5A-11AE72A736D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679779-763C-4349-8831-D43F6FF0B871}" type="slidenum">
              <a:rPr lang="cs-CZ" smtClean="0"/>
              <a:pPr/>
              <a:t>1</a:t>
            </a:fld>
            <a:endParaRPr lang="cs-CZ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127D1-D64B-4E6C-9889-82736D2A4BD8}" type="datetime1">
              <a:rPr lang="cs-CZ" smtClean="0"/>
              <a:pPr>
                <a:defRPr/>
              </a:pPr>
              <a:t>10.8.2010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69CAB-8D3D-43A6-AEDF-411A26F860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D613C-D737-4496-A616-E5C5E177B556}" type="datetime1">
              <a:rPr lang="cs-CZ" smtClean="0"/>
              <a:pPr>
                <a:defRPr/>
              </a:pPr>
              <a:t>10.8.2010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51CCD-0FD6-46E6-ACE3-2193B0A099E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C77CA-DBFD-4E90-8020-6264EA706AB1}" type="datetime1">
              <a:rPr lang="cs-CZ" smtClean="0"/>
              <a:pPr>
                <a:defRPr/>
              </a:pPr>
              <a:t>10.8.2010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73ABB-AD6D-4ED3-B2E1-3E3DB2F86D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DEA05-364E-4118-8648-5CEC47625723}" type="datetime1">
              <a:rPr lang="cs-CZ" smtClean="0"/>
              <a:pPr>
                <a:defRPr/>
              </a:pPr>
              <a:t>10.8.2010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FEEA-6CA9-45CD-AFFE-BE28F672BCE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4BDF-C2FD-4E1C-9ABE-8D9970A18BEA}" type="datetime1">
              <a:rPr lang="cs-CZ" smtClean="0"/>
              <a:pPr>
                <a:defRPr/>
              </a:pPr>
              <a:t>10.8.2010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C6EFA-C0B7-4F2F-918D-C2A042A2F7C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7A470-D2D6-4A26-AF0C-FD6681D71A59}" type="datetime1">
              <a:rPr lang="cs-CZ" smtClean="0"/>
              <a:pPr>
                <a:defRPr/>
              </a:pPr>
              <a:t>10.8.2010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D5612-2B59-42A5-A38A-751FE0DE3A6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247D3-AD0F-4B21-B67D-BD8B5091A6F7}" type="datetime1">
              <a:rPr lang="cs-CZ" smtClean="0"/>
              <a:pPr>
                <a:defRPr/>
              </a:pPr>
              <a:t>10.8.2010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8EC1-9DA9-4885-B446-42C6B38C4A4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EFA07-670F-4A14-9616-7C622650F3E8}" type="datetime1">
              <a:rPr lang="cs-CZ" smtClean="0"/>
              <a:pPr>
                <a:defRPr/>
              </a:pPr>
              <a:t>10.8.2010</a:t>
            </a:fld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D9621-4877-4367-B6D4-DA4DEDCBC22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3FE33-5FF4-419F-A93D-E0250EFBF0BE}" type="datetime1">
              <a:rPr lang="cs-CZ" smtClean="0"/>
              <a:pPr>
                <a:defRPr/>
              </a:pPr>
              <a:t>10.8.2010</a:t>
            </a:fld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A48B9-F62C-417E-9BA0-B931612EFDE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9A052-CF60-4DB7-A4AB-463C31325EAE}" type="datetime1">
              <a:rPr lang="cs-CZ" smtClean="0"/>
              <a:pPr>
                <a:defRPr/>
              </a:pPr>
              <a:t>10.8.2010</a:t>
            </a:fld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FA6EF-2455-46A7-BC0E-51921AF6169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5FCD-5FA6-4F78-BBC4-80AF1ADB03B3}" type="datetime1">
              <a:rPr lang="cs-CZ" smtClean="0"/>
              <a:pPr>
                <a:defRPr/>
              </a:pPr>
              <a:t>10.8.2010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47BF-6BFC-42C4-B28F-2988593B8E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E6C64-9525-4219-BA1E-01496C452A44}" type="datetime1">
              <a:rPr lang="cs-CZ" smtClean="0"/>
              <a:pPr>
                <a:defRPr/>
              </a:pPr>
              <a:t>10.8.2010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BAED2-0663-49A4-A7A5-44F917658CD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02F599C-C0AB-40E1-A155-28E83CD257C2}" type="datetime1">
              <a:rPr lang="cs-CZ" smtClean="0"/>
              <a:pPr>
                <a:defRPr/>
              </a:pPr>
              <a:t>10.8.2010</a:t>
            </a:fld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C4FD740-F1BD-4F64-B7FF-05832C702EF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pne.cz/prevod-stupnu-fahrenheitova-teplotni-stupnice/" TargetMode="Externa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gif"/><Relationship Id="rId4" Type="http://schemas.openxmlformats.org/officeDocument/2006/relationships/hyperlink" Target="http://www.labo.cz/mft/konvertor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714488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6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Molekulová fyzika a termika</a:t>
            </a:r>
            <a:r>
              <a:rPr lang="cs-CZ" b="1" dirty="0" smtClean="0">
                <a:solidFill>
                  <a:srgbClr val="00B0F0"/>
                </a:solidFill>
                <a:cs typeface="Times New Roman" pitchFamily="18" charset="0"/>
              </a:rPr>
              <a:t/>
            </a:r>
            <a:br>
              <a:rPr lang="cs-CZ" b="1" dirty="0" smtClean="0">
                <a:solidFill>
                  <a:srgbClr val="00B0F0"/>
                </a:solidFill>
                <a:cs typeface="Times New Roman" pitchFamily="18" charset="0"/>
              </a:rPr>
            </a:br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dirty="0" smtClean="0"/>
          </a:p>
        </p:txBody>
      </p:sp>
      <p:sp>
        <p:nvSpPr>
          <p:cNvPr id="5125" name="Zástupný symbol pro obsah 7"/>
          <p:cNvSpPr>
            <a:spLocks noGrp="1"/>
          </p:cNvSpPr>
          <p:nvPr>
            <p:ph idx="1"/>
          </p:nvPr>
        </p:nvSpPr>
        <p:spPr>
          <a:xfrm>
            <a:off x="285720" y="1714488"/>
            <a:ext cx="8643938" cy="4454525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z="2800" dirty="0" smtClean="0">
                <a:solidFill>
                  <a:srgbClr val="005A9E"/>
                </a:solidFill>
              </a:rPr>
              <a:t>Základní poznatky</a:t>
            </a:r>
          </a:p>
          <a:p>
            <a:pPr algn="ctr">
              <a:buFontTx/>
              <a:buNone/>
            </a:pPr>
            <a:r>
              <a:rPr lang="cs-CZ" sz="2800" dirty="0" smtClean="0">
                <a:solidFill>
                  <a:srgbClr val="005A9E"/>
                </a:solidFill>
              </a:rPr>
              <a:t>Teplota </a:t>
            </a:r>
            <a:br>
              <a:rPr lang="cs-CZ" sz="2800" dirty="0" smtClean="0">
                <a:solidFill>
                  <a:srgbClr val="005A9E"/>
                </a:solidFill>
              </a:rPr>
            </a:br>
            <a:r>
              <a:rPr lang="cs-CZ" sz="2800" dirty="0" smtClean="0">
                <a:solidFill>
                  <a:srgbClr val="005A9E"/>
                </a:solidFill>
              </a:rPr>
              <a:t> Vnitřní energie soustavy </a:t>
            </a:r>
            <a:br>
              <a:rPr lang="cs-CZ" sz="2800" dirty="0" smtClean="0">
                <a:solidFill>
                  <a:srgbClr val="005A9E"/>
                </a:solidFill>
              </a:rPr>
            </a:br>
            <a:r>
              <a:rPr lang="cs-CZ" sz="2800" dirty="0" smtClean="0">
                <a:solidFill>
                  <a:srgbClr val="005A9E"/>
                </a:solidFill>
              </a:rPr>
              <a:t>Teplo</a:t>
            </a:r>
          </a:p>
          <a:p>
            <a:pPr algn="ctr">
              <a:buFontTx/>
              <a:buNone/>
            </a:pPr>
            <a:endParaRPr lang="cs-CZ" sz="2400" dirty="0" smtClean="0"/>
          </a:p>
          <a:p>
            <a:pPr algn="ctr">
              <a:buFontTx/>
              <a:buNone/>
            </a:pPr>
            <a:endParaRPr lang="cs-CZ" sz="2400" dirty="0" smtClean="0"/>
          </a:p>
          <a:p>
            <a:pPr algn="ctr">
              <a:buFontTx/>
              <a:buNone/>
            </a:pPr>
            <a:endParaRPr lang="cs-CZ" sz="2400" dirty="0" smtClean="0"/>
          </a:p>
          <a:p>
            <a:pPr algn="ctr">
              <a:buFontTx/>
              <a:buNone/>
            </a:pPr>
            <a:endParaRPr lang="cs-CZ" sz="2400" dirty="0" smtClean="0"/>
          </a:p>
          <a:p>
            <a:pPr algn="ctr">
              <a:buFontTx/>
              <a:buNone/>
            </a:pPr>
            <a:r>
              <a:rPr lang="cs-CZ" sz="2400" dirty="0" smtClean="0"/>
              <a:t>Centrum pro virtuální a moderní metody a formy vzdělávání na Obchodní akademii T.G. Masaryka, Kostelec nad Orlicí </a:t>
            </a:r>
          </a:p>
          <a:p>
            <a:pPr algn="ctr">
              <a:buFontTx/>
              <a:buNone/>
            </a:pPr>
            <a:endParaRPr lang="cs-CZ" sz="2400" dirty="0" smtClean="0"/>
          </a:p>
        </p:txBody>
      </p:sp>
      <p:sp>
        <p:nvSpPr>
          <p:cNvPr id="5123" name="Zástupný symbol pro číslo snímku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3028EA-24B1-4A93-A6BF-07C4EADA47F5}" type="slidenum">
              <a:rPr lang="cs-CZ" smtClean="0"/>
              <a:pPr/>
              <a:t>1</a:t>
            </a:fld>
            <a:endParaRPr lang="cs-CZ" dirty="0" smtClean="0"/>
          </a:p>
        </p:txBody>
      </p:sp>
      <p:pic>
        <p:nvPicPr>
          <p:cNvPr id="6" name="Picture 1" descr="E:\projekt!!!!\logoProjektu%20%C5%99%C3%ADjen[1]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714752"/>
            <a:ext cx="6215106" cy="1393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Teplota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643998" cy="4525963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00B0F0"/>
                </a:solidFill>
              </a:rPr>
              <a:t>Celsiova teplotní stupnice – Celsiova teplota</a:t>
            </a:r>
          </a:p>
          <a:p>
            <a:pPr marL="514350" indent="-514350">
              <a:buNone/>
            </a:pPr>
            <a:r>
              <a:rPr lang="cs-CZ" sz="2800" dirty="0" smtClean="0"/>
              <a:t>	značka: t</a:t>
            </a:r>
          </a:p>
          <a:p>
            <a:pPr marL="514350" indent="-514350">
              <a:buNone/>
            </a:pPr>
            <a:r>
              <a:rPr lang="cs-CZ" sz="2800" dirty="0" smtClean="0"/>
              <a:t>	jednotka: °C (Celsiův stupeň)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800" dirty="0" smtClean="0"/>
              <a:t>má dva základní body (teploty)</a:t>
            </a:r>
          </a:p>
          <a:p>
            <a:pPr marL="539750" indent="0">
              <a:buFont typeface="+mj-lt"/>
              <a:buAutoNum type="alphaLcParenR"/>
            </a:pPr>
            <a:r>
              <a:rPr lang="cs-CZ" sz="2800" dirty="0" smtClean="0"/>
              <a:t> t = 0 °C … teplota tání ledu (rovnovážný stav 	směsi vody a ledu při normálním tlaku)</a:t>
            </a:r>
          </a:p>
          <a:p>
            <a:pPr marL="539750" indent="0">
              <a:buFont typeface="+mj-lt"/>
              <a:buAutoNum type="alphaLcParenR"/>
            </a:pPr>
            <a:r>
              <a:rPr lang="cs-CZ" sz="2800" dirty="0" smtClean="0"/>
              <a:t> t = 100 °C … teplota varu vody (rovnovážný 	stav vody a její syté páry při normálním tlaku)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pic>
        <p:nvPicPr>
          <p:cNvPr id="23554" name="Picture 2" descr="C:\Documents and Settings\Slečna Hlaváčková\Plocha\895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900" y="1714488"/>
            <a:ext cx="788228" cy="2152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Teplota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643998" cy="4525963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None/>
            </a:pPr>
            <a:r>
              <a:rPr lang="cs-CZ" sz="2800" dirty="0" err="1" smtClean="0">
                <a:solidFill>
                  <a:srgbClr val="00B0F0"/>
                </a:solidFill>
              </a:rPr>
              <a:t>Anders</a:t>
            </a:r>
            <a:r>
              <a:rPr lang="cs-CZ" sz="2800" dirty="0" smtClean="0">
                <a:solidFill>
                  <a:srgbClr val="00B0F0"/>
                </a:solidFill>
              </a:rPr>
              <a:t> Celsius </a:t>
            </a:r>
            <a:r>
              <a:rPr lang="cs-CZ" sz="2800" dirty="0" smtClean="0"/>
              <a:t>(27</a:t>
            </a:r>
            <a:r>
              <a:rPr lang="cs-CZ" sz="2800" dirty="0" smtClean="0"/>
              <a:t>. </a:t>
            </a:r>
            <a:r>
              <a:rPr lang="cs-CZ" sz="2800" dirty="0" smtClean="0"/>
              <a:t>11. 1701– </a:t>
            </a:r>
            <a:r>
              <a:rPr lang="cs-CZ" sz="2800" dirty="0" smtClean="0"/>
              <a:t>25. </a:t>
            </a:r>
            <a:r>
              <a:rPr lang="cs-CZ" sz="2800" dirty="0" smtClean="0"/>
              <a:t>4. 1744)</a:t>
            </a:r>
          </a:p>
          <a:p>
            <a:pPr marL="514350" indent="-514350">
              <a:buClr>
                <a:schemeClr val="tx1"/>
              </a:buClr>
              <a:buNone/>
            </a:pPr>
            <a:endParaRPr lang="pl-PL" sz="2800" dirty="0" smtClean="0"/>
          </a:p>
          <a:p>
            <a:pPr marL="514350" indent="-514350">
              <a:buClr>
                <a:schemeClr val="tx1"/>
              </a:buClr>
              <a:buNone/>
            </a:pPr>
            <a:endParaRPr lang="pl-PL" sz="2800" dirty="0" smtClean="0"/>
          </a:p>
          <a:p>
            <a:pPr marL="514350" indent="-514350">
              <a:buClr>
                <a:schemeClr val="tx1"/>
              </a:buClr>
              <a:buNone/>
            </a:pPr>
            <a:endParaRPr lang="pl-PL" sz="2800" dirty="0" smtClean="0"/>
          </a:p>
          <a:p>
            <a:pPr marL="514350" indent="-514350">
              <a:buClr>
                <a:schemeClr val="tx1"/>
              </a:buClr>
              <a:buNone/>
            </a:pPr>
            <a:endParaRPr lang="pl-PL" sz="2800" dirty="0" smtClean="0"/>
          </a:p>
          <a:p>
            <a:pPr marL="514350" indent="-514350">
              <a:buClr>
                <a:schemeClr val="tx1"/>
              </a:buClr>
              <a:buNone/>
            </a:pPr>
            <a:r>
              <a:rPr lang="pl-PL" sz="2800" dirty="0" smtClean="0"/>
              <a:t>Švédský </a:t>
            </a:r>
            <a:r>
              <a:rPr lang="pl-PL" sz="2800" dirty="0" smtClean="0"/>
              <a:t>astronom a </a:t>
            </a:r>
            <a:r>
              <a:rPr lang="pl-PL" sz="2800" dirty="0" smtClean="0"/>
              <a:t>fyzik.</a:t>
            </a:r>
          </a:p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 smtClean="0"/>
              <a:t>autor </a:t>
            </a:r>
            <a:r>
              <a:rPr lang="cs-CZ" sz="2800" dirty="0" err="1" smtClean="0"/>
              <a:t>stodílkové</a:t>
            </a:r>
            <a:r>
              <a:rPr lang="cs-CZ" sz="2800" dirty="0" smtClean="0"/>
              <a:t> </a:t>
            </a:r>
            <a:r>
              <a:rPr lang="cs-CZ" sz="2800" dirty="0" smtClean="0"/>
              <a:t>Celsiovy </a:t>
            </a:r>
            <a:r>
              <a:rPr lang="cs-CZ" sz="2800" dirty="0" smtClean="0"/>
              <a:t>stupnice</a:t>
            </a:r>
          </a:p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pic>
        <p:nvPicPr>
          <p:cNvPr id="69636" name="Picture 4" descr="C:\Documents and Settings\Slečna Hlaváčková\Dokumenty\Obrázky\anders-celsius-hea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214554"/>
            <a:ext cx="2214578" cy="2952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Teplota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643998" cy="4525963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 startAt="2"/>
            </a:pPr>
            <a:r>
              <a:rPr lang="cs-CZ" sz="2800" dirty="0" smtClean="0">
                <a:solidFill>
                  <a:srgbClr val="00B0F0"/>
                </a:solidFill>
              </a:rPr>
              <a:t>Termodynamická teplotní stupnice – termodynamická teplota</a:t>
            </a:r>
          </a:p>
          <a:p>
            <a:pPr marL="514350" indent="-514350">
              <a:buClr>
                <a:schemeClr val="tx1"/>
              </a:buClr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	</a:t>
            </a:r>
            <a:r>
              <a:rPr lang="cs-CZ" sz="2800" dirty="0" smtClean="0"/>
              <a:t>značka: T</a:t>
            </a:r>
          </a:p>
          <a:p>
            <a:pPr marL="514350" indent="-514350">
              <a:buClr>
                <a:schemeClr val="tx1"/>
              </a:buClr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	</a:t>
            </a:r>
            <a:r>
              <a:rPr lang="cs-CZ" sz="2800" dirty="0" smtClean="0"/>
              <a:t>jednotka: K (kelvin)</a:t>
            </a:r>
          </a:p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 smtClean="0"/>
              <a:t>základní teplota = trojný bod vody (teplota rovnovážného stavu soustavy led + voda + sytá vodní pára) … </a:t>
            </a:r>
            <a:r>
              <a:rPr lang="cs-CZ" sz="2800" dirty="0" err="1" smtClean="0"/>
              <a:t>T</a:t>
            </a:r>
            <a:r>
              <a:rPr lang="cs-CZ" sz="2800" baseline="-25000" dirty="0" err="1" smtClean="0"/>
              <a:t>r</a:t>
            </a:r>
            <a:r>
              <a:rPr lang="cs-CZ" sz="2800" dirty="0" smtClean="0"/>
              <a:t> = 273,16 K</a:t>
            </a:r>
          </a:p>
          <a:p>
            <a:pPr marL="514350" indent="-514350">
              <a:buClr>
                <a:schemeClr val="tx1"/>
              </a:buClr>
              <a:buNone/>
            </a:pPr>
            <a:r>
              <a:rPr lang="cs-CZ" sz="2800" dirty="0" smtClean="0"/>
              <a:t>	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Teplota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643998" cy="4525963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None/>
            </a:pPr>
            <a:r>
              <a:rPr lang="cs-CZ" sz="2800" dirty="0" smtClean="0"/>
              <a:t>Platí:</a:t>
            </a:r>
          </a:p>
          <a:p>
            <a:pPr marL="514350" indent="-514350">
              <a:buClr>
                <a:schemeClr val="tx1"/>
              </a:buClr>
              <a:buNone/>
            </a:pPr>
            <a:endParaRPr lang="cs-CZ" sz="2800" dirty="0" smtClean="0"/>
          </a:p>
          <a:p>
            <a:pPr marL="514350" indent="-514350">
              <a:buClr>
                <a:schemeClr val="tx1"/>
              </a:buClr>
              <a:buNone/>
            </a:pPr>
            <a:endParaRPr lang="cs-CZ" sz="2800" dirty="0" smtClean="0"/>
          </a:p>
          <a:p>
            <a:pPr marL="514350" indent="-514350">
              <a:buClr>
                <a:schemeClr val="tx1"/>
              </a:buClr>
              <a:buNone/>
            </a:pPr>
            <a:endParaRPr lang="cs-CZ" sz="2800" dirty="0" smtClean="0"/>
          </a:p>
          <a:p>
            <a:pPr marL="514350" indent="-514350">
              <a:buClr>
                <a:schemeClr val="tx1"/>
              </a:buClr>
              <a:buNone/>
            </a:pP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</a:t>
            </a:r>
          </a:p>
          <a:p>
            <a:pPr marL="514350" indent="-514350">
              <a:buClr>
                <a:schemeClr val="tx1"/>
              </a:buClr>
              <a:buNone/>
            </a:pPr>
            <a:r>
              <a:rPr lang="cs-CZ" sz="2800" dirty="0" smtClean="0"/>
              <a:t>27 °C = ? K</a:t>
            </a:r>
          </a:p>
          <a:p>
            <a:pPr marL="514350" indent="-514350">
              <a:buClr>
                <a:schemeClr val="tx1"/>
              </a:buClr>
              <a:buNone/>
            </a:pPr>
            <a:r>
              <a:rPr lang="cs-CZ" sz="2800" dirty="0" smtClean="0"/>
              <a:t>-20 °C = ? K</a:t>
            </a:r>
          </a:p>
          <a:p>
            <a:pPr marL="514350" indent="-514350">
              <a:buClr>
                <a:schemeClr val="tx1"/>
              </a:buClr>
              <a:buNone/>
            </a:pPr>
            <a:r>
              <a:rPr lang="cs-CZ" sz="2800" dirty="0" smtClean="0"/>
              <a:t>200 K = ? °C</a:t>
            </a:r>
          </a:p>
          <a:p>
            <a:pPr marL="514350" indent="-514350">
              <a:buClr>
                <a:schemeClr val="tx1"/>
              </a:buClr>
              <a:buNone/>
            </a:pPr>
            <a:r>
              <a:rPr lang="cs-CZ" sz="2800" dirty="0" smtClean="0"/>
              <a:t>233 K = ? °C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285852" y="1785926"/>
            <a:ext cx="3429024" cy="523220"/>
          </a:xfrm>
          <a:prstGeom prst="rect">
            <a:avLst/>
          </a:prstGeom>
          <a:noFill/>
          <a:ln w="254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 = ({T} – 273,15) °C</a:t>
            </a:r>
            <a:endParaRPr lang="cs-CZ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285852" y="2571744"/>
            <a:ext cx="3429024" cy="523220"/>
          </a:xfrm>
          <a:prstGeom prst="rect">
            <a:avLst/>
          </a:prstGeom>
          <a:noFill/>
          <a:ln w="254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 = ({t} + 273,15) K</a:t>
            </a:r>
            <a:endParaRPr lang="cs-CZ" sz="2800" dirty="0"/>
          </a:p>
        </p:txBody>
      </p:sp>
      <p:pic>
        <p:nvPicPr>
          <p:cNvPr id="14" name="Picture 2" descr="C:\Documents and Settings\Slečna Hlaváčková\Plocha\Bez názvu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14686"/>
            <a:ext cx="266965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Teplota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Teplotní rozdíl: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Platí:  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00034" y="2285992"/>
            <a:ext cx="1785950" cy="523220"/>
          </a:xfrm>
          <a:prstGeom prst="rect">
            <a:avLst/>
          </a:prstGeom>
          <a:noFill/>
          <a:ln w="254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∆t = t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– t</a:t>
            </a:r>
            <a:r>
              <a:rPr lang="cs-CZ" sz="2800" baseline="-25000" dirty="0" smtClean="0"/>
              <a:t>1</a:t>
            </a:r>
            <a:endParaRPr lang="cs-CZ" sz="2800" baseline="-25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0034" y="3000372"/>
            <a:ext cx="2071702" cy="523220"/>
          </a:xfrm>
          <a:prstGeom prst="rect">
            <a:avLst/>
          </a:prstGeom>
          <a:noFill/>
          <a:ln w="254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∆T= T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– T</a:t>
            </a:r>
            <a:r>
              <a:rPr lang="cs-CZ" sz="2800" baseline="-25000" dirty="0" smtClean="0"/>
              <a:t>1</a:t>
            </a:r>
            <a:endParaRPr lang="cs-CZ" sz="2800" baseline="-25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285852" y="4286256"/>
            <a:ext cx="1357322" cy="523220"/>
          </a:xfrm>
          <a:prstGeom prst="rect">
            <a:avLst/>
          </a:prstGeom>
          <a:noFill/>
          <a:ln w="254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∆t = ∆T</a:t>
            </a:r>
            <a:endParaRPr lang="cs-CZ" sz="2800" baseline="-25000" dirty="0"/>
          </a:p>
        </p:txBody>
      </p:sp>
      <p:pic>
        <p:nvPicPr>
          <p:cNvPr id="9" name="Picture 2" descr="C:\Documents and Settings\Slečna Hlaváčková\Plocha\Obrázka fyz\Obrázek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857364"/>
            <a:ext cx="3286148" cy="4586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Teplota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5000660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 startAt="3"/>
            </a:pPr>
            <a:r>
              <a:rPr lang="cs-CZ" sz="2800" dirty="0" smtClean="0">
                <a:solidFill>
                  <a:srgbClr val="00B0F0"/>
                </a:solidFill>
              </a:rPr>
              <a:t>Fahrenheitova teplotní stupnice – Fahrenheitův stupeň</a:t>
            </a:r>
          </a:p>
          <a:p>
            <a:pPr marL="514350" indent="-514350">
              <a:buClr>
                <a:schemeClr val="tx1"/>
              </a:buClr>
              <a:buNone/>
            </a:pPr>
            <a:r>
              <a:rPr lang="cs-CZ" sz="2800" dirty="0" smtClean="0"/>
              <a:t>	značka: </a:t>
            </a:r>
            <a:r>
              <a:rPr lang="cs-CZ" sz="2800" dirty="0" err="1" smtClean="0"/>
              <a:t>t</a:t>
            </a:r>
            <a:r>
              <a:rPr lang="cs-CZ" sz="2800" baseline="-25000" dirty="0" err="1" smtClean="0"/>
              <a:t>f</a:t>
            </a:r>
            <a:endParaRPr lang="cs-CZ" sz="2800" dirty="0" smtClean="0"/>
          </a:p>
          <a:p>
            <a:pPr marL="514350" indent="-514350">
              <a:buClr>
                <a:schemeClr val="tx1"/>
              </a:buClr>
              <a:buNone/>
            </a:pPr>
            <a:r>
              <a:rPr lang="cs-CZ" sz="2800" dirty="0" smtClean="0"/>
              <a:t>	jednotka: °F</a:t>
            </a:r>
          </a:p>
          <a:p>
            <a:pPr marL="514350" indent="-514350">
              <a:buClr>
                <a:schemeClr val="tx1"/>
              </a:buClr>
              <a:buNone/>
            </a:pPr>
            <a:r>
              <a:rPr lang="cs-CZ" sz="2800" dirty="0" smtClean="0"/>
              <a:t>	platí:</a:t>
            </a:r>
          </a:p>
          <a:p>
            <a:pPr marL="514350" indent="-514350">
              <a:buClr>
                <a:schemeClr val="tx1"/>
              </a:buClr>
              <a:buNone/>
            </a:pPr>
            <a:endParaRPr lang="cs-CZ" sz="2800" dirty="0" smtClean="0">
              <a:hlinkClick r:id="rId3"/>
            </a:endParaRPr>
          </a:p>
          <a:p>
            <a:pPr marL="514350" indent="-514350">
              <a:buClr>
                <a:schemeClr val="tx1"/>
              </a:buClr>
              <a:buNone/>
            </a:pPr>
            <a:endParaRPr lang="cs-CZ" sz="2800" dirty="0" smtClean="0">
              <a:hlinkClick r:id="rId3"/>
            </a:endParaRPr>
          </a:p>
          <a:p>
            <a:pPr marL="514350" indent="-514350">
              <a:buClr>
                <a:schemeClr val="tx1"/>
              </a:buClr>
              <a:buNone/>
            </a:pPr>
            <a:endParaRPr lang="cs-CZ" sz="2800" dirty="0" smtClean="0">
              <a:hlinkClick r:id="rId3"/>
            </a:endParaRPr>
          </a:p>
          <a:p>
            <a:pPr marL="514350" indent="-514350">
              <a:buClr>
                <a:schemeClr val="tx1"/>
              </a:buClr>
              <a:buNone/>
            </a:pPr>
            <a:r>
              <a:rPr lang="cs-CZ" sz="2800" dirty="0" smtClean="0">
                <a:hlinkClick r:id="rId3"/>
              </a:rPr>
              <a:t>převod </a:t>
            </a:r>
            <a:r>
              <a:rPr lang="cs-CZ" sz="2800" dirty="0" smtClean="0">
                <a:hlinkClick r:id="rId3"/>
              </a:rPr>
              <a:t>stupňů</a:t>
            </a:r>
            <a:endParaRPr lang="cs-CZ" sz="2800" dirty="0" smtClean="0"/>
          </a:p>
          <a:p>
            <a:pPr marL="514350" indent="-514350">
              <a:buClr>
                <a:schemeClr val="tx1"/>
              </a:buClr>
              <a:buNone/>
            </a:pPr>
            <a:r>
              <a:rPr lang="cs-CZ" sz="2800" dirty="0" smtClean="0">
                <a:hlinkClick r:id="rId4"/>
              </a:rPr>
              <a:t>převodník jednotek</a:t>
            </a: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pic>
        <p:nvPicPr>
          <p:cNvPr id="26626" name="Picture 2" descr="C:\Documents and Settings\Slečna Hlaváčková\Plocha\13077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357430"/>
            <a:ext cx="3881442" cy="3698786"/>
          </a:xfrm>
          <a:prstGeom prst="rect">
            <a:avLst/>
          </a:prstGeom>
          <a:noFill/>
        </p:spPr>
      </p:pic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735138" y="3643312"/>
          <a:ext cx="2122482" cy="741439"/>
        </p:xfrm>
        <a:graphic>
          <a:graphicData uri="http://schemas.openxmlformats.org/presentationml/2006/ole">
            <p:oleObj spid="_x0000_s26627" name="Rovnice" r:id="rId6" imgW="1091880" imgH="393480" progId="Equation.3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714480" y="4500570"/>
          <a:ext cx="2214578" cy="747803"/>
        </p:xfrm>
        <a:graphic>
          <a:graphicData uri="http://schemas.openxmlformats.org/presentationml/2006/ole">
            <p:oleObj spid="_x0000_s26628" name="Rovnice" r:id="rId7" imgW="11300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Vnitřní energie soustavy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5000660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Vnitřní energie tělesa je součet celkové kinetické </a:t>
            </a:r>
          </a:p>
          <a:p>
            <a:pPr>
              <a:buNone/>
            </a:pPr>
            <a:r>
              <a:rPr lang="cs-CZ" sz="2800" dirty="0" smtClean="0"/>
              <a:t>energie tepelného pohybu částic tělesa a celkové </a:t>
            </a:r>
          </a:p>
          <a:p>
            <a:pPr>
              <a:buNone/>
            </a:pPr>
            <a:r>
              <a:rPr lang="cs-CZ" sz="2800" dirty="0" smtClean="0"/>
              <a:t> potenciální energie jejich vzájemné polohy.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Změna vnitřní energie: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00B0F0"/>
                </a:solidFill>
              </a:rPr>
              <a:t>konáním práce </a:t>
            </a:r>
            <a:r>
              <a:rPr lang="cs-CZ" sz="2800" dirty="0" smtClean="0"/>
              <a:t>– ohýbání drátů, huštění pneumatiky, obrábění kovů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00B0F0"/>
                </a:solidFill>
              </a:rPr>
              <a:t>tepelnou výměnou </a:t>
            </a:r>
            <a:r>
              <a:rPr lang="cs-CZ" sz="2800" dirty="0" smtClean="0"/>
              <a:t>– děj, při kterém se část vnitřní energie teplejšího tělesa předá tělesu chladnějšímu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00562" y="3286124"/>
          <a:ext cx="2162175" cy="650875"/>
        </p:xfrm>
        <a:graphic>
          <a:graphicData uri="http://schemas.openxmlformats.org/presentationml/2006/ole">
            <p:oleObj spid="_x0000_s1026" name="Rovnice" r:id="rId3" imgW="7743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Vnitřní energie soustavy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První termodynamický zákon:</a:t>
            </a:r>
          </a:p>
          <a:p>
            <a:pPr>
              <a:buNone/>
            </a:pPr>
            <a:r>
              <a:rPr lang="cs-CZ" sz="2800" dirty="0" smtClean="0"/>
              <a:t>Přírůstek vnitřní energie tělesa je roven součtu </a:t>
            </a:r>
          </a:p>
          <a:p>
            <a:pPr>
              <a:buNone/>
            </a:pPr>
            <a:r>
              <a:rPr lang="cs-CZ" sz="2800" dirty="0" smtClean="0"/>
              <a:t>práce vnějších sil působících na těleso a tepla, </a:t>
            </a:r>
          </a:p>
          <a:p>
            <a:pPr>
              <a:buNone/>
            </a:pPr>
            <a:r>
              <a:rPr lang="cs-CZ" sz="2800" dirty="0" smtClean="0"/>
              <a:t>které těleso přijalo při tepelné výměně.</a:t>
            </a:r>
          </a:p>
          <a:p>
            <a:pPr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28596" y="3929066"/>
            <a:ext cx="1714512" cy="523220"/>
          </a:xfrm>
          <a:prstGeom prst="rect">
            <a:avLst/>
          </a:prstGeom>
          <a:noFill/>
          <a:ln w="254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∆U=W+Q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501122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Auto o hmotnosti 2 t pohybující se po vodorovné </a:t>
            </a:r>
          </a:p>
          <a:p>
            <a:pPr>
              <a:buNone/>
            </a:pPr>
            <a:r>
              <a:rPr lang="cs-CZ" sz="2800" dirty="0" smtClean="0"/>
              <a:t>silnici rychlostí 36 km.h</a:t>
            </a:r>
            <a:r>
              <a:rPr lang="cs-CZ" sz="2800" baseline="30000" dirty="0" smtClean="0"/>
              <a:t>-1</a:t>
            </a:r>
            <a:r>
              <a:rPr lang="cs-CZ" sz="2800" dirty="0" smtClean="0"/>
              <a:t> náhle zabrzdí. Vypočti, jak </a:t>
            </a:r>
          </a:p>
          <a:p>
            <a:pPr>
              <a:buNone/>
            </a:pPr>
            <a:r>
              <a:rPr lang="cs-CZ" sz="2800" dirty="0" smtClean="0"/>
              <a:t>se změní po zastavení vnitřní energie auta a silnice.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b="1" dirty="0" smtClean="0">
              <a:solidFill>
                <a:srgbClr val="FF0066"/>
              </a:solidFill>
            </a:endParaRPr>
          </a:p>
          <a:p>
            <a:pPr>
              <a:buNone/>
            </a:pPr>
            <a:endParaRPr lang="cs-CZ" sz="2800" b="1" dirty="0" smtClean="0">
              <a:solidFill>
                <a:srgbClr val="FF0066"/>
              </a:solidFill>
            </a:endParaRPr>
          </a:p>
          <a:p>
            <a:pPr>
              <a:buNone/>
            </a:pPr>
            <a:r>
              <a:rPr lang="cs-CZ" sz="2800" b="1" dirty="0" smtClean="0">
                <a:solidFill>
                  <a:srgbClr val="FF0066"/>
                </a:solidFill>
              </a:rPr>
              <a:t>Řešení: </a:t>
            </a:r>
            <a:r>
              <a:rPr lang="cs-CZ" sz="2800" dirty="0" smtClean="0"/>
              <a:t>zvětší se o 10</a:t>
            </a:r>
            <a:r>
              <a:rPr lang="cs-CZ" sz="2800" baseline="30000" dirty="0" smtClean="0"/>
              <a:t>5</a:t>
            </a:r>
            <a:r>
              <a:rPr lang="cs-CZ" sz="2800" dirty="0" smtClean="0"/>
              <a:t> J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5" name="Ohnutý roh 4"/>
          <p:cNvSpPr/>
          <p:nvPr/>
        </p:nvSpPr>
        <p:spPr>
          <a:xfrm>
            <a:off x="1714480" y="5857892"/>
            <a:ext cx="2786082" cy="428628"/>
          </a:xfrm>
          <a:prstGeom prst="foldedCorner">
            <a:avLst/>
          </a:prstGeom>
          <a:solidFill>
            <a:srgbClr val="FE82B7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Teplo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Teplo </a:t>
            </a:r>
            <a:r>
              <a:rPr lang="cs-CZ" sz="2800" dirty="0" smtClean="0"/>
              <a:t>– je určeno energií, kterou při tepelné výměně odevzdá teplejší těleso studenějšímu.</a:t>
            </a:r>
          </a:p>
          <a:p>
            <a:pPr>
              <a:buNone/>
            </a:pPr>
            <a:r>
              <a:rPr lang="cs-CZ" sz="2800" dirty="0" smtClean="0"/>
              <a:t>značka: Q</a:t>
            </a:r>
          </a:p>
          <a:p>
            <a:pPr>
              <a:buNone/>
            </a:pPr>
            <a:r>
              <a:rPr lang="cs-CZ" sz="2800" dirty="0" smtClean="0"/>
              <a:t>jednotka: J (joule)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Tepelná kapacita tělesa </a:t>
            </a:r>
            <a:r>
              <a:rPr lang="cs-CZ" sz="2800" dirty="0" smtClean="0"/>
              <a:t>– vyjadřuje jaké teplo musíme dodat tělesu, aby se jeho teplota zvýšila o 1 °C ( 1K).</a:t>
            </a:r>
            <a:endParaRPr lang="cs-CZ" sz="800" dirty="0" smtClean="0"/>
          </a:p>
          <a:p>
            <a:pPr>
              <a:buNone/>
            </a:pPr>
            <a:r>
              <a:rPr lang="cs-CZ" sz="2800" dirty="0" smtClean="0"/>
              <a:t>značka: C</a:t>
            </a:r>
          </a:p>
          <a:p>
            <a:pPr>
              <a:buNone/>
            </a:pPr>
            <a:r>
              <a:rPr lang="cs-CZ" sz="2800" dirty="0" smtClean="0"/>
              <a:t>jednotka: J.K</a:t>
            </a:r>
            <a:r>
              <a:rPr lang="cs-CZ" sz="2800" baseline="30000" dirty="0" smtClean="0"/>
              <a:t>-1</a:t>
            </a:r>
            <a:r>
              <a:rPr lang="cs-CZ" sz="2800" dirty="0" smtClean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3786182" y="4857760"/>
          <a:ext cx="1595807" cy="1143008"/>
        </p:xfrm>
        <a:graphic>
          <a:graphicData uri="http://schemas.openxmlformats.org/presentationml/2006/ole">
            <p:oleObj spid="_x0000_s34822" name="Rovnice" r:id="rId3" imgW="5331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Základní poznatky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Termika</a:t>
            </a:r>
            <a:r>
              <a:rPr lang="cs-CZ" sz="2800" dirty="0" smtClean="0"/>
              <a:t> = část fyziky zabývající se studiem vlastností látek a jejich změn souvisejících s teplotou (nauka o teple).</a:t>
            </a:r>
          </a:p>
          <a:p>
            <a:pPr marL="0" indent="0">
              <a:buNone/>
            </a:pPr>
            <a:endParaRPr lang="cs-CZ" sz="28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Molekulová fyzika </a:t>
            </a:r>
            <a:r>
              <a:rPr lang="cs-CZ" sz="2800" dirty="0" smtClean="0"/>
              <a:t>= část fyziky, která zkoumá látky na úrovni atomu a molekul a vlastnosti vycházející z jejich struktury.</a:t>
            </a:r>
          </a:p>
          <a:p>
            <a:pPr marL="0" indent="0">
              <a:buNone/>
            </a:pPr>
            <a:r>
              <a:rPr lang="cs-CZ" sz="2800" dirty="0" smtClean="0"/>
              <a:t>Základem molekulové fyziky je kinetická teorie látek.</a:t>
            </a:r>
          </a:p>
          <a:p>
            <a:endParaRPr lang="cs-CZ" sz="2800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Teplo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Měrná tepelná kapacita </a:t>
            </a:r>
            <a:r>
              <a:rPr lang="cs-CZ" sz="2800" dirty="0" smtClean="0"/>
              <a:t>– určuje teplo, kterým se při tepelné výměně ohřeje 1 kg chemicky stejnorodé látky o 1 °C (1K).</a:t>
            </a:r>
          </a:p>
          <a:p>
            <a:pPr marL="0" indent="0">
              <a:buNone/>
            </a:pPr>
            <a:r>
              <a:rPr lang="cs-CZ" sz="2800" dirty="0" smtClean="0"/>
              <a:t>značka: c</a:t>
            </a:r>
          </a:p>
          <a:p>
            <a:pPr marL="0" indent="0">
              <a:buNone/>
            </a:pPr>
            <a:r>
              <a:rPr lang="cs-CZ" sz="2800" dirty="0" smtClean="0"/>
              <a:t>jednotka: </a:t>
            </a:r>
            <a:r>
              <a:rPr lang="cs-CZ" sz="2800" dirty="0" err="1" smtClean="0"/>
              <a:t>J.kg</a:t>
            </a:r>
            <a:r>
              <a:rPr lang="cs-CZ" sz="2800" baseline="30000" dirty="0" smtClean="0"/>
              <a:t>-1</a:t>
            </a:r>
            <a:r>
              <a:rPr lang="cs-CZ" sz="2800" dirty="0" smtClean="0"/>
              <a:t>.K</a:t>
            </a:r>
            <a:r>
              <a:rPr lang="cs-CZ" sz="2800" baseline="30000" dirty="0" smtClean="0"/>
              <a:t>-1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428992" y="4500570"/>
            <a:ext cx="1872731" cy="523220"/>
          </a:xfrm>
          <a:prstGeom prst="rect">
            <a:avLst/>
          </a:prstGeom>
          <a:noFill/>
          <a:ln w="254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Q=m.</a:t>
            </a:r>
            <a:r>
              <a:rPr lang="cs-CZ" sz="2800" dirty="0" err="1" smtClean="0"/>
              <a:t>c</a:t>
            </a:r>
            <a:r>
              <a:rPr lang="cs-CZ" sz="2800" dirty="0" smtClean="0"/>
              <a:t>.∆t</a:t>
            </a:r>
            <a:endParaRPr lang="cs-CZ" sz="2800" dirty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5845" name="Rovnice" r:id="rId3" imgW="114120" imgH="215640" progId="Equation.3">
              <p:embed/>
            </p:oleObj>
          </a:graphicData>
        </a:graphic>
      </p:graphicFrame>
      <p:graphicFrame>
        <p:nvGraphicFramePr>
          <p:cNvPr id="35850" name="Object 10"/>
          <p:cNvGraphicFramePr>
            <a:graphicFrameLocks noChangeAspect="1"/>
          </p:cNvGraphicFramePr>
          <p:nvPr/>
        </p:nvGraphicFramePr>
        <p:xfrm>
          <a:off x="428595" y="4214818"/>
          <a:ext cx="1496983" cy="1000132"/>
        </p:xfrm>
        <a:graphic>
          <a:graphicData uri="http://schemas.openxmlformats.org/presentationml/2006/ole">
            <p:oleObj spid="_x0000_s35850" name="Rovnice" r:id="rId4" imgW="571320" imgH="393480" progId="Equation.3">
              <p:embed/>
            </p:oleObj>
          </a:graphicData>
        </a:graphic>
      </p:graphicFrame>
      <p:sp>
        <p:nvSpPr>
          <p:cNvPr id="22" name="Šipka doprava 21"/>
          <p:cNvSpPr/>
          <p:nvPr/>
        </p:nvSpPr>
        <p:spPr>
          <a:xfrm>
            <a:off x="2214546" y="4500570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643174" y="1785926"/>
          <a:ext cx="4197486" cy="4946360"/>
        </p:xfrm>
        <a:graphic>
          <a:graphicData uri="http://schemas.openxmlformats.org/drawingml/2006/table">
            <a:tbl>
              <a:tblPr/>
              <a:tblGrid>
                <a:gridCol w="2098743"/>
                <a:gridCol w="2098743"/>
              </a:tblGrid>
              <a:tr h="890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  <a:cs typeface="Times New Roman"/>
                        </a:rPr>
                        <a:t>Název látky</a:t>
                      </a:r>
                      <a:endParaRPr lang="cs-CZ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71" marR="47971" marT="47971" marB="4797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FE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  <a:cs typeface="Times New Roman"/>
                        </a:rPr>
                        <a:t>měrná tepelná kapacita</a:t>
                      </a:r>
                      <a:br>
                        <a:rPr lang="cs-CZ" sz="1500" b="1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  <a:cs typeface="Times New Roman"/>
                        </a:rPr>
                      </a:br>
                      <a:r>
                        <a:rPr lang="cs-CZ" sz="1500" b="1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  <a:cs typeface="Times New Roman"/>
                        </a:rPr>
                        <a:t>kJ/(kg.K) </a:t>
                      </a:r>
                      <a:r>
                        <a:rPr lang="cs-CZ" sz="1500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  <a:cs typeface="Times New Roman"/>
                        </a:rPr>
                        <a:t>(při 18 °C)</a:t>
                      </a:r>
                      <a:endParaRPr lang="cs-CZ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71" marR="47971" marT="47971" marB="4797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FE89"/>
                    </a:solidFill>
                  </a:tcPr>
                </a:tc>
              </a:tr>
              <a:tr h="368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  <a:cs typeface="Times New Roman"/>
                        </a:rPr>
                        <a:t>cín (Sn)</a:t>
                      </a:r>
                      <a:endParaRPr lang="cs-CZ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71" marR="47971" marT="47971" marB="47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B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  <a:cs typeface="Times New Roman"/>
                        </a:rPr>
                        <a:t>0.219</a:t>
                      </a:r>
                      <a:endParaRPr lang="cs-CZ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71" marR="47971" marT="47971" marB="47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8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  <a:cs typeface="Times New Roman"/>
                        </a:rPr>
                        <a:t>hliník (Al)</a:t>
                      </a:r>
                      <a:endParaRPr lang="cs-CZ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71" marR="47971" marT="47971" marB="47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B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  <a:cs typeface="Times New Roman"/>
                        </a:rPr>
                        <a:t>0.896</a:t>
                      </a:r>
                      <a:endParaRPr lang="cs-CZ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71" marR="47971" marT="47971" marB="47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8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  <a:cs typeface="Times New Roman"/>
                        </a:rPr>
                        <a:t>měď (Cu)</a:t>
                      </a:r>
                      <a:endParaRPr lang="cs-CZ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71" marR="47971" marT="47971" marB="47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B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  <a:cs typeface="Times New Roman"/>
                        </a:rPr>
                        <a:t>0.39</a:t>
                      </a:r>
                      <a:endParaRPr lang="cs-CZ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71" marR="47971" marT="47971" marB="47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8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  <a:cs typeface="Times New Roman"/>
                        </a:rPr>
                        <a:t>nikl</a:t>
                      </a:r>
                      <a:endParaRPr lang="cs-CZ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71" marR="47971" marT="47971" marB="47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B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  <a:cs typeface="Times New Roman"/>
                        </a:rPr>
                        <a:t>0.46</a:t>
                      </a:r>
                      <a:endParaRPr lang="cs-CZ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71" marR="47971" marT="47971" marB="47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8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  <a:cs typeface="Times New Roman"/>
                        </a:rPr>
                        <a:t>ocel</a:t>
                      </a:r>
                      <a:endParaRPr lang="cs-CZ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71" marR="47971" marT="47971" marB="47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B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  <a:cs typeface="Times New Roman"/>
                        </a:rPr>
                        <a:t>0.482</a:t>
                      </a:r>
                      <a:endParaRPr lang="cs-CZ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71" marR="47971" marT="47971" marB="47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8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  <a:cs typeface="Times New Roman"/>
                        </a:rPr>
                        <a:t>olovo (Pb)</a:t>
                      </a:r>
                      <a:endParaRPr lang="cs-CZ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71" marR="47971" marT="47971" marB="47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B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  <a:cs typeface="Times New Roman"/>
                        </a:rPr>
                        <a:t>0.13</a:t>
                      </a:r>
                      <a:endParaRPr lang="cs-CZ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71" marR="47971" marT="47971" marB="47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8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  <a:cs typeface="Times New Roman"/>
                        </a:rPr>
                        <a:t>stříbro (Ag)</a:t>
                      </a:r>
                      <a:endParaRPr lang="cs-CZ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71" marR="47971" marT="47971" marB="47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B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  <a:cs typeface="Times New Roman"/>
                        </a:rPr>
                        <a:t>0.235</a:t>
                      </a:r>
                      <a:endParaRPr lang="cs-CZ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71" marR="47971" marT="47971" marB="47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8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  <a:cs typeface="Times New Roman"/>
                        </a:rPr>
                        <a:t>voda (H2O)</a:t>
                      </a:r>
                      <a:endParaRPr lang="cs-CZ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71" marR="47971" marT="47971" marB="47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B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  <a:cs typeface="Times New Roman"/>
                        </a:rPr>
                        <a:t>4.18</a:t>
                      </a:r>
                      <a:endParaRPr lang="cs-CZ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71" marR="47971" marT="47971" marB="47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8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  <a:cs typeface="Times New Roman"/>
                        </a:rPr>
                        <a:t>zinek (Zn)</a:t>
                      </a:r>
                      <a:endParaRPr lang="cs-CZ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71" marR="47971" marT="47971" marB="47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B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  <a:cs typeface="Times New Roman"/>
                        </a:rPr>
                        <a:t>0.402</a:t>
                      </a:r>
                      <a:endParaRPr lang="cs-CZ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71" marR="47971" marT="47971" marB="47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8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  <a:cs typeface="Times New Roman"/>
                        </a:rPr>
                        <a:t>zlato (Au)</a:t>
                      </a:r>
                      <a:endParaRPr lang="cs-CZ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71" marR="47971" marT="47971" marB="47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B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  <a:cs typeface="Times New Roman"/>
                        </a:rPr>
                        <a:t>0.131</a:t>
                      </a:r>
                      <a:endParaRPr lang="cs-CZ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71" marR="47971" marT="47971" marB="47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8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  <a:cs typeface="Times New Roman"/>
                        </a:rPr>
                        <a:t>železo (Fe)</a:t>
                      </a:r>
                      <a:endParaRPr lang="cs-CZ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71" marR="47971" marT="47971" marB="47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B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  <a:cs typeface="Times New Roman"/>
                        </a:rPr>
                        <a:t>0.465</a:t>
                      </a:r>
                      <a:endParaRPr lang="cs-CZ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71" marR="47971" marT="47971" marB="47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Teplo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501122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Kolik tepla přijala voda při zahřívání 5 l, když se teplota vody zvýšila z 20 °C na 80 °C? Stejné teplo přijme těleso o hmotnosti 5 kg zhotovené z oceli. Urči zvýšení jeho teploty.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b="1" dirty="0" smtClean="0">
              <a:solidFill>
                <a:srgbClr val="FF0066"/>
              </a:solidFill>
            </a:endParaRPr>
          </a:p>
          <a:p>
            <a:pPr>
              <a:buNone/>
            </a:pPr>
            <a:endParaRPr lang="cs-CZ" sz="2800" b="1" dirty="0" smtClean="0">
              <a:solidFill>
                <a:srgbClr val="FF0066"/>
              </a:solidFill>
            </a:endParaRPr>
          </a:p>
          <a:p>
            <a:pPr>
              <a:buNone/>
            </a:pPr>
            <a:r>
              <a:rPr lang="cs-CZ" sz="2800" b="1" dirty="0" smtClean="0">
                <a:solidFill>
                  <a:srgbClr val="FF0066"/>
                </a:solidFill>
              </a:rPr>
              <a:t>Řešení: </a:t>
            </a:r>
            <a:r>
              <a:rPr lang="cs-CZ" sz="2800" dirty="0" smtClean="0"/>
              <a:t>1,26 MJ, 570 °C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5" name="Ohnutý roh 4"/>
          <p:cNvSpPr/>
          <p:nvPr/>
        </p:nvSpPr>
        <p:spPr>
          <a:xfrm>
            <a:off x="1714480" y="5572140"/>
            <a:ext cx="2786082" cy="428628"/>
          </a:xfrm>
          <a:prstGeom prst="foldedCorner">
            <a:avLst/>
          </a:prstGeom>
          <a:solidFill>
            <a:srgbClr val="FE82B7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Teplo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929222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Kalorimetrická rovnice 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kalorimetr</a:t>
            </a:r>
            <a:r>
              <a:rPr lang="cs-CZ" sz="2800" dirty="0" smtClean="0"/>
              <a:t> = tepelně izolovaná nádoba s kapalinou (m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, t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), do které vložíme těleso (m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, t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)</a:t>
            </a:r>
          </a:p>
          <a:p>
            <a:pPr marL="177800" indent="-177800">
              <a:buFontTx/>
              <a:buChar char="-"/>
            </a:pPr>
            <a:r>
              <a:rPr lang="cs-CZ" sz="2800" dirty="0" smtClean="0"/>
              <a:t>nastává tepelná výměna (úbytek vnitřní energie teplejší látky je stejně velký jako přírůstek energie chladnější látky)</a:t>
            </a:r>
          </a:p>
          <a:p>
            <a:pPr marL="177800" indent="-177800">
              <a:buFontTx/>
              <a:buChar char="-"/>
            </a:pPr>
            <a:endParaRPr lang="cs-CZ" sz="2800" dirty="0" smtClean="0"/>
          </a:p>
          <a:p>
            <a:pPr marL="177800" indent="-177800">
              <a:buFontTx/>
              <a:buChar char="-"/>
            </a:pPr>
            <a:endParaRPr lang="cs-CZ" sz="2800" dirty="0" smtClean="0"/>
          </a:p>
          <a:p>
            <a:pPr marL="177800" indent="-177800">
              <a:buNone/>
              <a:tabLst>
                <a:tab pos="4749800" algn="l"/>
              </a:tabLst>
            </a:pPr>
            <a:r>
              <a:rPr lang="cs-CZ" sz="2800" dirty="0" smtClean="0"/>
              <a:t>Q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 = teplo odevzdané	t = výsledná teplota</a:t>
            </a:r>
          </a:p>
          <a:p>
            <a:pPr marL="0" indent="0">
              <a:buNone/>
            </a:pPr>
            <a:r>
              <a:rPr lang="cs-CZ" sz="2800" dirty="0" smtClean="0"/>
              <a:t>Q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= teplo přijaté</a:t>
            </a:r>
          </a:p>
          <a:p>
            <a:pPr marL="0" indent="0">
              <a:buNone/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00034" y="4857760"/>
            <a:ext cx="1428760" cy="523220"/>
          </a:xfrm>
          <a:prstGeom prst="rect">
            <a:avLst/>
          </a:prstGeom>
          <a:noFill/>
          <a:ln w="254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2800" dirty="0" smtClean="0"/>
              <a:t>Q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 = Q</a:t>
            </a:r>
            <a:r>
              <a:rPr lang="cs-CZ" sz="2800" baseline="-25000" dirty="0" smtClean="0"/>
              <a:t>2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2214546" y="4857760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500430" y="4857760"/>
            <a:ext cx="4500594" cy="523220"/>
          </a:xfrm>
          <a:prstGeom prst="rect">
            <a:avLst/>
          </a:prstGeom>
          <a:noFill/>
          <a:ln w="254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2800" dirty="0" smtClean="0"/>
              <a:t>c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 m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 (t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 – t) = c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m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(t – t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)</a:t>
            </a:r>
            <a:endParaRPr lang="cs-CZ" sz="2800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Teplo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786346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Pro přesnější měření je třeba k rovnici přidat teplo, které přijme kalorimetr při tepelné výměně: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Kalorimetrická </a:t>
            </a:r>
            <a:r>
              <a:rPr lang="cs-CZ" sz="2800" dirty="0" smtClean="0"/>
              <a:t>rovnice = zákon zachování energie pro děje probíhající v izolované soustavě při tepelné výměně.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7158" y="3071810"/>
            <a:ext cx="6286544" cy="523220"/>
          </a:xfrm>
          <a:prstGeom prst="rect">
            <a:avLst/>
          </a:prstGeom>
          <a:noFill/>
          <a:ln w="254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2800" dirty="0" smtClean="0"/>
              <a:t>c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 m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 (t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 – t) = c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m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(t – t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) + </a:t>
            </a:r>
            <a:r>
              <a:rPr lang="cs-CZ" sz="2800" dirty="0" err="1" smtClean="0"/>
              <a:t>C</a:t>
            </a:r>
            <a:r>
              <a:rPr lang="cs-CZ" sz="2800" baseline="-25000" dirty="0" err="1" smtClean="0"/>
              <a:t>k</a:t>
            </a:r>
            <a:r>
              <a:rPr lang="cs-CZ" sz="2800" dirty="0" smtClean="0"/>
              <a:t> </a:t>
            </a:r>
            <a:r>
              <a:rPr lang="cs-CZ" sz="2800" dirty="0" smtClean="0"/>
              <a:t>(t – t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)</a:t>
            </a:r>
            <a:endParaRPr lang="cs-CZ" sz="2800" baseline="-25000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357158" y="3857628"/>
            <a:ext cx="5464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C</a:t>
            </a:r>
            <a:r>
              <a:rPr lang="cs-CZ" sz="2800" baseline="-25000" dirty="0" err="1" smtClean="0"/>
              <a:t>k</a:t>
            </a:r>
            <a:r>
              <a:rPr lang="cs-CZ" sz="2800" dirty="0" smtClean="0"/>
              <a:t> – tepelná kapacita kalorimetru</a:t>
            </a:r>
            <a:endParaRPr lang="cs-CZ" sz="2800" dirty="0"/>
          </a:p>
        </p:txBody>
      </p:sp>
      <p:pic>
        <p:nvPicPr>
          <p:cNvPr id="58371" name="Picture 3" descr="C:\Documents and Settings\Slečna Hlaváčková\Dokumenty\Obrázky\Kalorimet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786058"/>
            <a:ext cx="2350538" cy="2428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501122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Do kalorimetru, v němž je 0,3 kg vody o teplotě 15 °C byl ponořen hliníkový váleček o hmotnosti 0,1 kg a teplotě 90 °C. Po vyrovnání teplot byla teplota vody v kalorimetru 20 °C. Urči měrnou tepelnou kapacitu hliníku.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b="1" dirty="0" smtClean="0">
              <a:solidFill>
                <a:srgbClr val="FF0066"/>
              </a:solidFill>
            </a:endParaRPr>
          </a:p>
          <a:p>
            <a:pPr>
              <a:buNone/>
            </a:pPr>
            <a:endParaRPr lang="cs-CZ" sz="2800" b="1" dirty="0" smtClean="0">
              <a:solidFill>
                <a:srgbClr val="FF0066"/>
              </a:solidFill>
            </a:endParaRPr>
          </a:p>
          <a:p>
            <a:pPr>
              <a:buNone/>
            </a:pPr>
            <a:r>
              <a:rPr lang="cs-CZ" sz="2800" b="1" dirty="0" smtClean="0">
                <a:solidFill>
                  <a:srgbClr val="FF0066"/>
                </a:solidFill>
              </a:rPr>
              <a:t>Řešení: </a:t>
            </a:r>
            <a:r>
              <a:rPr lang="cs-CZ" sz="2800" dirty="0" smtClean="0"/>
              <a:t>900 </a:t>
            </a:r>
            <a:r>
              <a:rPr lang="cs-CZ" sz="2800" dirty="0" err="1" smtClean="0"/>
              <a:t>J.kg</a:t>
            </a:r>
            <a:r>
              <a:rPr lang="cs-CZ" sz="2800" baseline="30000" dirty="0" smtClean="0"/>
              <a:t>-1</a:t>
            </a:r>
            <a:r>
              <a:rPr lang="cs-CZ" sz="2800" dirty="0" smtClean="0"/>
              <a:t>.K</a:t>
            </a:r>
            <a:r>
              <a:rPr lang="cs-CZ" sz="2800" baseline="30000" dirty="0" smtClean="0"/>
              <a:t>-1</a:t>
            </a:r>
            <a:endParaRPr lang="cs-CZ" sz="2800" baseline="30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sp>
        <p:nvSpPr>
          <p:cNvPr id="5" name="Ohnutý roh 4"/>
          <p:cNvSpPr/>
          <p:nvPr/>
        </p:nvSpPr>
        <p:spPr>
          <a:xfrm>
            <a:off x="1714480" y="5500702"/>
            <a:ext cx="2214578" cy="428628"/>
          </a:xfrm>
          <a:prstGeom prst="foldedCorner">
            <a:avLst/>
          </a:prstGeom>
          <a:solidFill>
            <a:srgbClr val="FE82B7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Teplo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786346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Šíření tepla:</a:t>
            </a:r>
          </a:p>
          <a:p>
            <a:pPr marL="0" indent="0">
              <a:buNone/>
            </a:pPr>
            <a:r>
              <a:rPr lang="cs-CZ" sz="2800" dirty="0" smtClean="0"/>
              <a:t>Teplo, které při tepelné výměně přechází z tělesa teplejšího na chladnější se přenáší 3 způsoby: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00B0F0"/>
                </a:solidFill>
              </a:rPr>
              <a:t>vedením</a:t>
            </a:r>
            <a:r>
              <a:rPr lang="cs-CZ" sz="2800" dirty="0" smtClean="0"/>
              <a:t> – přímým dotykem zdroje tepla (teplejšího tělesa) a tělesa chladnějšího</a:t>
            </a:r>
          </a:p>
          <a:p>
            <a:pPr marL="719138" indent="-177800">
              <a:buFontTx/>
              <a:buChar char="-"/>
            </a:pPr>
            <a:r>
              <a:rPr lang="cs-CZ" sz="2800" dirty="0" smtClean="0"/>
              <a:t>dobrou tepelnou vodivost mají kovy </a:t>
            </a:r>
            <a:endParaRPr lang="cs-CZ" sz="2800" dirty="0" smtClean="0"/>
          </a:p>
          <a:p>
            <a:pPr marL="719138" indent="-177800">
              <a:buNone/>
            </a:pPr>
            <a:r>
              <a:rPr lang="cs-CZ" sz="2800" dirty="0" smtClean="0"/>
              <a:t>(</a:t>
            </a:r>
            <a:r>
              <a:rPr lang="cs-CZ" sz="2800" dirty="0" smtClean="0"/>
              <a:t>nejlepší měď a stříbro)</a:t>
            </a:r>
          </a:p>
          <a:p>
            <a:pPr marL="719138" indent="-177800">
              <a:buFontTx/>
              <a:buChar char="-"/>
            </a:pPr>
            <a:r>
              <a:rPr lang="cs-CZ" sz="2800" dirty="0" smtClean="0"/>
              <a:t>špatnou tepelnou vodivost mají nekovové látky (dřevo, sklo, porcelán, plasty</a:t>
            </a:r>
            <a:r>
              <a:rPr lang="cs-CZ" sz="2800" dirty="0" smtClean="0"/>
              <a:t>,</a:t>
            </a:r>
          </a:p>
          <a:p>
            <a:pPr marL="719138" indent="-177800">
              <a:buNone/>
            </a:pPr>
            <a:r>
              <a:rPr lang="cs-CZ" sz="2800" dirty="0" smtClean="0"/>
              <a:t> </a:t>
            </a:r>
            <a:r>
              <a:rPr lang="cs-CZ" sz="2800" dirty="0" smtClean="0"/>
              <a:t>vzduch) = tepelně izolační materiály</a:t>
            </a:r>
          </a:p>
          <a:p>
            <a:pPr marL="719138" indent="-177800">
              <a:buFontTx/>
              <a:buChar char="-"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pic>
        <p:nvPicPr>
          <p:cNvPr id="61443" name="Picture 3" descr="C:\Documents and Settings\Slečna Hlaváčková\Plocha\img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1" y="5584586"/>
            <a:ext cx="1357322" cy="1130538"/>
          </a:xfrm>
          <a:prstGeom prst="rect">
            <a:avLst/>
          </a:prstGeom>
          <a:noFill/>
        </p:spPr>
      </p:pic>
      <p:pic>
        <p:nvPicPr>
          <p:cNvPr id="61444" name="Picture 4" descr="C:\Documents and Settings\Slečna Hlaváčková\Plocha\N413598-e9f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000505"/>
            <a:ext cx="1893091" cy="1262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Teplo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572560" cy="5143512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 startAt="2"/>
            </a:pPr>
            <a:r>
              <a:rPr lang="cs-CZ" sz="2800" dirty="0" smtClean="0">
                <a:solidFill>
                  <a:srgbClr val="00B0F0"/>
                </a:solidFill>
              </a:rPr>
              <a:t>prouděním</a:t>
            </a:r>
            <a:r>
              <a:rPr lang="cs-CZ" sz="2800" dirty="0" smtClean="0"/>
              <a:t> – uplatňuje se v kapalinách a plynech</a:t>
            </a:r>
          </a:p>
          <a:p>
            <a:pPr marL="719138" indent="-177800">
              <a:buFontTx/>
              <a:buChar char="-"/>
            </a:pPr>
            <a:r>
              <a:rPr lang="cs-CZ" sz="2800" dirty="0" smtClean="0"/>
              <a:t>zahříváním se mění hustota (teplejší </a:t>
            </a:r>
            <a:r>
              <a:rPr lang="cs-CZ" sz="2800" dirty="0" smtClean="0"/>
              <a:t>se přemísťuje </a:t>
            </a:r>
            <a:r>
              <a:rPr lang="cs-CZ" sz="2800" dirty="0" smtClean="0"/>
              <a:t>do vyšších vrstev)</a:t>
            </a:r>
          </a:p>
          <a:p>
            <a:pPr marL="719138" indent="-177800">
              <a:buFontTx/>
              <a:buChar char="-"/>
            </a:pPr>
            <a:r>
              <a:rPr lang="cs-CZ" sz="2800" dirty="0" smtClean="0"/>
              <a:t>ústřední </a:t>
            </a:r>
            <a:r>
              <a:rPr lang="cs-CZ" sz="2800" dirty="0" smtClean="0"/>
              <a:t>vytápění</a:t>
            </a:r>
          </a:p>
          <a:p>
            <a:pPr marL="719138" indent="-17780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pic>
        <p:nvPicPr>
          <p:cNvPr id="60418" name="Picture 2" descr="C:\Documents and Settings\Slečna Hlaváčková\Plocha\solarsyste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500438"/>
            <a:ext cx="2786082" cy="301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Teplo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643998" cy="5143512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 startAt="3"/>
            </a:pPr>
            <a:r>
              <a:rPr lang="cs-CZ" sz="2800" dirty="0" smtClean="0">
                <a:solidFill>
                  <a:srgbClr val="00B0F0"/>
                </a:solidFill>
              </a:rPr>
              <a:t>zářením</a:t>
            </a:r>
            <a:r>
              <a:rPr lang="cs-CZ" sz="2800" dirty="0" smtClean="0"/>
              <a:t> </a:t>
            </a:r>
            <a:r>
              <a:rPr lang="cs-CZ" sz="2800" dirty="0" smtClean="0"/>
              <a:t>– mezi zdrojem tepla a zahřívaným tělesem nemusí být látkové prostředí</a:t>
            </a:r>
          </a:p>
          <a:p>
            <a:pPr marL="719138" indent="-177800">
              <a:buClr>
                <a:schemeClr val="tx1"/>
              </a:buClr>
              <a:buFontTx/>
              <a:buChar char="-"/>
            </a:pPr>
            <a:r>
              <a:rPr lang="cs-CZ" sz="2800" dirty="0" smtClean="0"/>
              <a:t>každé </a:t>
            </a:r>
            <a:r>
              <a:rPr lang="cs-CZ" sz="2800" dirty="0" smtClean="0"/>
              <a:t>těleso v závislosti na </a:t>
            </a:r>
            <a:r>
              <a:rPr lang="cs-CZ" sz="2800" dirty="0" smtClean="0"/>
              <a:t>své teplotě vyzařuje </a:t>
            </a:r>
            <a:r>
              <a:rPr lang="cs-CZ" sz="2800" dirty="0" smtClean="0"/>
              <a:t>tepelné záření, </a:t>
            </a:r>
            <a:r>
              <a:rPr lang="cs-CZ" sz="2800" dirty="0" smtClean="0"/>
              <a:t>které </a:t>
            </a:r>
            <a:r>
              <a:rPr lang="cs-CZ" sz="2800" dirty="0" smtClean="0"/>
              <a:t>jiným tělesem </a:t>
            </a:r>
            <a:r>
              <a:rPr lang="cs-CZ" sz="2800" dirty="0" smtClean="0"/>
              <a:t>prochází </a:t>
            </a:r>
            <a:r>
              <a:rPr lang="cs-CZ" sz="2800" dirty="0" smtClean="0"/>
              <a:t>(sklo), odráží se od jeho povrchu (</a:t>
            </a:r>
            <a:r>
              <a:rPr lang="cs-CZ" sz="2800" dirty="0" smtClean="0"/>
              <a:t>lesklý plech</a:t>
            </a:r>
            <a:r>
              <a:rPr lang="cs-CZ" sz="2800" dirty="0" smtClean="0"/>
              <a:t>) nebo je pohlceno (tmavé těleso)</a:t>
            </a:r>
          </a:p>
          <a:p>
            <a:pPr marL="719138" indent="-177800">
              <a:buFontTx/>
              <a:buChar char="-"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pic>
        <p:nvPicPr>
          <p:cNvPr id="60419" name="Picture 3" descr="C:\Documents and Settings\Slečna Hlaváčková\Plocha\sklenikovy-efek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357693"/>
            <a:ext cx="3214710" cy="2444593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4429124" y="4500570"/>
            <a:ext cx="1214446" cy="202408"/>
          </a:xfrm>
          <a:prstGeom prst="rect">
            <a:avLst/>
          </a:prstGeom>
          <a:solidFill>
            <a:srgbClr val="00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Použitá literatura a www stránky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285750" y="1714500"/>
            <a:ext cx="8229600" cy="5000648"/>
          </a:xfrm>
        </p:spPr>
        <p:txBody>
          <a:bodyPr/>
          <a:lstStyle/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r>
              <a:rPr lang="cs-CZ" sz="2100" b="1" dirty="0" smtClean="0"/>
              <a:t>Fyzika pro gymnázia – Molekulová fyzika a termika</a:t>
            </a:r>
          </a:p>
          <a:p>
            <a:pPr>
              <a:buFont typeface="Arial" pitchFamily="34" charset="0"/>
              <a:buChar char="•"/>
            </a:pPr>
            <a:r>
              <a:rPr lang="cs-CZ" sz="2100" dirty="0" smtClean="0"/>
              <a:t>RNDr. Milan Bednařík, </a:t>
            </a:r>
            <a:r>
              <a:rPr lang="cs-CZ" sz="2100" dirty="0" err="1" smtClean="0"/>
              <a:t>CSc</a:t>
            </a:r>
            <a:endParaRPr lang="cs-CZ" sz="2100" dirty="0" smtClean="0"/>
          </a:p>
          <a:p>
            <a:r>
              <a:rPr lang="cs-CZ" sz="2100" dirty="0" smtClean="0"/>
              <a:t>doc. RNDr. Miroslava Široká, </a:t>
            </a:r>
            <a:r>
              <a:rPr lang="cs-CZ" sz="2100" dirty="0" err="1" smtClean="0"/>
              <a:t>CSc</a:t>
            </a:r>
            <a:endParaRPr lang="cs-CZ" sz="2100" dirty="0" smtClean="0"/>
          </a:p>
          <a:p>
            <a:pPr>
              <a:buNone/>
            </a:pPr>
            <a:r>
              <a:rPr lang="cs-CZ" sz="2100" b="1" dirty="0" smtClean="0"/>
              <a:t>Sbírka úloh pro střední školy</a:t>
            </a:r>
          </a:p>
          <a:p>
            <a:r>
              <a:rPr lang="cs-CZ" sz="2100" dirty="0" smtClean="0"/>
              <a:t>Oldřich Lepil a kolektiv</a:t>
            </a:r>
          </a:p>
          <a:p>
            <a:pPr>
              <a:buNone/>
            </a:pPr>
            <a:r>
              <a:rPr lang="cs-CZ" sz="2100" b="1" dirty="0" smtClean="0"/>
              <a:t>Fyzika pro střední </a:t>
            </a:r>
            <a:r>
              <a:rPr lang="cs-CZ" sz="2100" b="1" dirty="0" err="1" smtClean="0"/>
              <a:t>skoly</a:t>
            </a:r>
            <a:endParaRPr lang="cs-CZ" sz="2100" b="1" dirty="0" smtClean="0"/>
          </a:p>
          <a:p>
            <a:r>
              <a:rPr lang="cs-CZ" sz="2100" dirty="0" smtClean="0"/>
              <a:t>doc. RNDr. Oldřich Lepil, </a:t>
            </a:r>
            <a:r>
              <a:rPr lang="cs-CZ" sz="2100" dirty="0" err="1" smtClean="0"/>
              <a:t>CSc</a:t>
            </a:r>
            <a:endParaRPr lang="cs-CZ" sz="2100" dirty="0" smtClean="0"/>
          </a:p>
          <a:p>
            <a:r>
              <a:rPr lang="cs-CZ" sz="2100" dirty="0" smtClean="0"/>
              <a:t>RNDr. Milan Bednařík, </a:t>
            </a:r>
            <a:r>
              <a:rPr lang="cs-CZ" sz="2100" dirty="0" err="1" smtClean="0"/>
              <a:t>CSc</a:t>
            </a:r>
            <a:endParaRPr lang="cs-CZ" sz="2100" dirty="0" smtClean="0"/>
          </a:p>
          <a:p>
            <a:pPr>
              <a:buNone/>
            </a:pPr>
            <a:r>
              <a:rPr lang="cs-CZ" sz="2100" b="1" dirty="0" err="1" smtClean="0"/>
              <a:t>Fyzweb.cz</a:t>
            </a:r>
            <a:endParaRPr lang="cs-CZ" sz="2100" b="1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10" name="Picture 2" descr="E:\projekt!!!!\logoProjektu%20%C5%99%C3%ADjen[1]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857364"/>
            <a:ext cx="424815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Základní poznatky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15370" cy="5143512"/>
          </a:xfrm>
        </p:spPr>
        <p:txBody>
          <a:bodyPr/>
          <a:lstStyle/>
          <a:p>
            <a:pPr marL="514350" indent="-514350"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Kinetická teorie látek: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látky se skládají z </a:t>
            </a:r>
            <a:r>
              <a:rPr lang="cs-CZ" sz="2800" dirty="0" smtClean="0">
                <a:solidFill>
                  <a:srgbClr val="00B0F0"/>
                </a:solidFill>
              </a:rPr>
              <a:t>částic</a:t>
            </a:r>
            <a:r>
              <a:rPr lang="cs-CZ" sz="2800" dirty="0" smtClean="0"/>
              <a:t> - molekul, atomů nebo iontů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částice se neustále neuspořádaně pohybují = </a:t>
            </a:r>
            <a:r>
              <a:rPr lang="cs-CZ" sz="2800" dirty="0" smtClean="0">
                <a:solidFill>
                  <a:srgbClr val="00B0F0"/>
                </a:solidFill>
              </a:rPr>
              <a:t>tepelný pohyb</a:t>
            </a:r>
          </a:p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FF0000"/>
                </a:solidFill>
              </a:rPr>
              <a:t>difúze</a:t>
            </a:r>
            <a:r>
              <a:rPr lang="cs-CZ" sz="2800" dirty="0" smtClean="0"/>
              <a:t> – samovolné pronikání částic jedné tekutiny mezi částice druhé tekutiny</a:t>
            </a:r>
          </a:p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FF0000"/>
                </a:solidFill>
              </a:rPr>
              <a:t>Brownův pohyb </a:t>
            </a:r>
            <a:r>
              <a:rPr lang="cs-CZ" sz="2800" dirty="0" smtClean="0"/>
              <a:t>– </a:t>
            </a:r>
            <a:r>
              <a:rPr lang="cs-CZ" sz="2800" dirty="0" err="1" smtClean="0"/>
              <a:t>pohyb</a:t>
            </a:r>
            <a:r>
              <a:rPr lang="cs-CZ" sz="2800" dirty="0" smtClean="0"/>
              <a:t> částic v tekutině (posuvný, otáčivý, kmitavý)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pic>
        <p:nvPicPr>
          <p:cNvPr id="5" name="Picture 1" descr="C:\Documents and Settings\Slečna Hlaváčková\Plocha\Obrázka fyz\difu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3786190"/>
            <a:ext cx="1400695" cy="1928826"/>
          </a:xfrm>
          <a:prstGeom prst="rect">
            <a:avLst/>
          </a:prstGeom>
          <a:noFill/>
        </p:spPr>
      </p:pic>
      <p:pic>
        <p:nvPicPr>
          <p:cNvPr id="6" name="Picture 3" descr="C:\Documents and Settings\Slečna Hlaváčková\Plocha\Obrázka fyz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5500702"/>
            <a:ext cx="1714512" cy="1223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pic>
        <p:nvPicPr>
          <p:cNvPr id="5" name="Picture 3" descr="C:\Documents and Settings\Slečna Hlaváčková\Plocha\Obrázka fyz\image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5357826"/>
            <a:ext cx="2071702" cy="1410987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Základní poznatky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358246" cy="4929222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FF0000"/>
                </a:solidFill>
              </a:rPr>
              <a:t>osmóza</a:t>
            </a:r>
            <a:r>
              <a:rPr lang="cs-CZ" sz="2800" dirty="0" smtClean="0"/>
              <a:t> – difúze probíhající mezi dvěma kapalinami oddělenými polopropustnou blánou (membránou)</a:t>
            </a:r>
          </a:p>
          <a:p>
            <a:pPr marL="514350" indent="26988">
              <a:buClr>
                <a:schemeClr val="tx1"/>
              </a:buClr>
              <a:buNone/>
            </a:pPr>
            <a:r>
              <a:rPr lang="cs-CZ" sz="2800" dirty="0" smtClean="0"/>
              <a:t>– probíhá v živých organismech a rostlinách</a:t>
            </a:r>
          </a:p>
          <a:p>
            <a:pPr marL="514350" indent="26988">
              <a:buClr>
                <a:schemeClr val="tx1"/>
              </a:buClr>
              <a:buNone/>
            </a:pPr>
            <a:endParaRPr lang="cs-CZ" sz="2800" dirty="0" smtClean="0"/>
          </a:p>
          <a:p>
            <a:pPr marL="514350" indent="-514350">
              <a:buFont typeface="+mj-lt"/>
              <a:buAutoNum type="arabicPeriod" startAt="3"/>
            </a:pPr>
            <a:endParaRPr lang="cs-CZ" sz="2800" dirty="0" smtClean="0"/>
          </a:p>
          <a:p>
            <a:pPr marL="514350" indent="-514350">
              <a:buNone/>
            </a:pPr>
            <a:endParaRPr lang="cs-CZ" sz="2800" dirty="0" smtClean="0"/>
          </a:p>
          <a:p>
            <a:pPr marL="514350" indent="-514350">
              <a:buFont typeface="+mj-lt"/>
              <a:buAutoNum type="arabicPeriod" startAt="3"/>
            </a:pPr>
            <a:endParaRPr lang="cs-CZ" sz="28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cs-CZ" sz="2800" dirty="0" smtClean="0"/>
              <a:t>částice </a:t>
            </a:r>
            <a:r>
              <a:rPr lang="cs-CZ" sz="2800" dirty="0" smtClean="0"/>
              <a:t>na sebe působí </a:t>
            </a:r>
            <a:r>
              <a:rPr lang="cs-CZ" sz="2800" dirty="0" smtClean="0">
                <a:solidFill>
                  <a:srgbClr val="00B0F0"/>
                </a:solidFill>
              </a:rPr>
              <a:t>přitažlivými</a:t>
            </a:r>
            <a:r>
              <a:rPr lang="cs-CZ" sz="2800" dirty="0" smtClean="0"/>
              <a:t> </a:t>
            </a:r>
            <a:endParaRPr lang="cs-CZ" sz="2800" dirty="0" smtClean="0"/>
          </a:p>
          <a:p>
            <a:pPr marL="514350" indent="-514350">
              <a:buNone/>
            </a:pPr>
            <a:r>
              <a:rPr lang="cs-CZ" sz="2800" dirty="0" smtClean="0"/>
              <a:t>	</a:t>
            </a:r>
            <a:r>
              <a:rPr lang="cs-CZ" sz="2800" dirty="0" smtClean="0"/>
              <a:t>a </a:t>
            </a:r>
            <a:r>
              <a:rPr lang="cs-CZ" sz="2800" dirty="0" smtClean="0">
                <a:solidFill>
                  <a:srgbClr val="00B0F0"/>
                </a:solidFill>
              </a:rPr>
              <a:t>odpudivými </a:t>
            </a:r>
            <a:r>
              <a:rPr lang="cs-CZ" sz="2800" dirty="0" smtClean="0">
                <a:solidFill>
                  <a:srgbClr val="00B0F0"/>
                </a:solidFill>
              </a:rPr>
              <a:t>silami</a:t>
            </a:r>
          </a:p>
          <a:p>
            <a:pPr>
              <a:buNone/>
            </a:pPr>
            <a:endParaRPr lang="cs-CZ" sz="2800" dirty="0" smtClean="0"/>
          </a:p>
        </p:txBody>
      </p:sp>
      <p:pic>
        <p:nvPicPr>
          <p:cNvPr id="59394" name="Picture 2" descr="C:\Documents and Settings\Slečna Hlaváčková\Dokumenty\Obrázky\osmóz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571876"/>
            <a:ext cx="1500198" cy="1777410"/>
          </a:xfrm>
          <a:prstGeom prst="rect">
            <a:avLst/>
          </a:prstGeom>
          <a:noFill/>
        </p:spPr>
      </p:pic>
      <p:pic>
        <p:nvPicPr>
          <p:cNvPr id="59395" name="Picture 3" descr="C:\Documents and Settings\Slečna Hlaváčková\Dokumenty\Obrázky\08_obr_0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532" y="3571876"/>
            <a:ext cx="2092079" cy="2071702"/>
          </a:xfrm>
          <a:prstGeom prst="rect">
            <a:avLst/>
          </a:prstGeom>
          <a:noFill/>
        </p:spPr>
      </p:pic>
      <p:pic>
        <p:nvPicPr>
          <p:cNvPr id="59396" name="Picture 4" descr="C:\Documents and Settings\Slečna Hlaváčková\Dokumenty\Obrázky\osm=oza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571877"/>
            <a:ext cx="2166792" cy="2074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Základní poznatky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572560" cy="5000660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Skupenství látek:</a:t>
            </a:r>
            <a:r>
              <a:rPr lang="cs-CZ" sz="2800" dirty="0" smtClean="0"/>
              <a:t> pevné, kapalné, plynné, plazma.</a:t>
            </a:r>
            <a:endParaRPr lang="cs-CZ" sz="2800" dirty="0" smtClean="0"/>
          </a:p>
          <a:p>
            <a:pPr>
              <a:buNone/>
            </a:pPr>
            <a:endParaRPr lang="cs-CZ" sz="28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Vlastnosti </a:t>
            </a:r>
            <a:r>
              <a:rPr lang="cs-CZ" sz="2800" dirty="0" smtClean="0">
                <a:solidFill>
                  <a:srgbClr val="00B0F0"/>
                </a:solidFill>
              </a:rPr>
              <a:t>pevných látek:</a:t>
            </a:r>
          </a:p>
          <a:p>
            <a:endParaRPr lang="cs-CZ" sz="2800" dirty="0" smtClean="0"/>
          </a:p>
          <a:p>
            <a:r>
              <a:rPr lang="cs-CZ" sz="2800" dirty="0" smtClean="0"/>
              <a:t>určitý </a:t>
            </a:r>
            <a:r>
              <a:rPr lang="cs-CZ" sz="2800" dirty="0" smtClean="0"/>
              <a:t>tvar a objem</a:t>
            </a:r>
          </a:p>
          <a:p>
            <a:r>
              <a:rPr lang="cs-CZ" sz="2800" dirty="0" smtClean="0"/>
              <a:t>většina má krystalovou strukturu</a:t>
            </a:r>
          </a:p>
          <a:p>
            <a:r>
              <a:rPr lang="cs-CZ" sz="2800" dirty="0" smtClean="0"/>
              <a:t>částice se nemohou volně pohybovat (tepelný pohyb = kmitání kolem rovnovážných poloh)</a:t>
            </a:r>
          </a:p>
          <a:p>
            <a:r>
              <a:rPr lang="cs-CZ" sz="2800" dirty="0" err="1" smtClean="0"/>
              <a:t>E</a:t>
            </a:r>
            <a:r>
              <a:rPr lang="cs-CZ" sz="2800" baseline="-25000" dirty="0" err="1" smtClean="0"/>
              <a:t>k</a:t>
            </a:r>
            <a:r>
              <a:rPr lang="cs-CZ" sz="2800" dirty="0" smtClean="0"/>
              <a:t> &lt; </a:t>
            </a:r>
            <a:r>
              <a:rPr lang="cs-CZ" sz="2800" dirty="0" err="1" smtClean="0"/>
              <a:t>E</a:t>
            </a:r>
            <a:r>
              <a:rPr lang="cs-CZ" sz="2800" baseline="-25000" dirty="0" err="1" smtClean="0"/>
              <a:t>p</a:t>
            </a:r>
            <a:r>
              <a:rPr lang="cs-CZ" sz="2800" dirty="0" smtClean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Základní poznatky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Vlastnosti kapalných látek:</a:t>
            </a:r>
          </a:p>
          <a:p>
            <a:pPr>
              <a:buNone/>
            </a:pPr>
            <a:endParaRPr lang="cs-CZ" sz="2800" dirty="0" smtClean="0">
              <a:solidFill>
                <a:srgbClr val="00B0F0"/>
              </a:solidFill>
            </a:endParaRPr>
          </a:p>
          <a:p>
            <a:r>
              <a:rPr lang="cs-CZ" sz="2800" dirty="0" smtClean="0"/>
              <a:t>stálý objem</a:t>
            </a:r>
          </a:p>
          <a:p>
            <a:r>
              <a:rPr lang="cs-CZ" sz="2800" dirty="0" smtClean="0"/>
              <a:t>tvar podle tvaru nádoby</a:t>
            </a:r>
          </a:p>
          <a:p>
            <a:r>
              <a:rPr lang="cs-CZ" sz="2800" dirty="0" smtClean="0"/>
              <a:t>volný povrch</a:t>
            </a:r>
          </a:p>
          <a:p>
            <a:r>
              <a:rPr lang="cs-CZ" sz="2800" dirty="0" smtClean="0"/>
              <a:t>částice snadněji mění svoji polohu</a:t>
            </a:r>
          </a:p>
          <a:p>
            <a:r>
              <a:rPr lang="cs-CZ" sz="2800" dirty="0" err="1" smtClean="0"/>
              <a:t>E</a:t>
            </a:r>
            <a:r>
              <a:rPr lang="cs-CZ" sz="2800" baseline="-25000" dirty="0" err="1" smtClean="0"/>
              <a:t>k</a:t>
            </a:r>
            <a:r>
              <a:rPr lang="cs-CZ" sz="2800" dirty="0" smtClean="0"/>
              <a:t> ≈ </a:t>
            </a:r>
            <a:r>
              <a:rPr lang="cs-CZ" sz="2800" dirty="0" err="1" smtClean="0"/>
              <a:t>E</a:t>
            </a:r>
            <a:r>
              <a:rPr lang="cs-CZ" sz="2800" baseline="-25000" dirty="0" err="1" smtClean="0"/>
              <a:t>p</a:t>
            </a:r>
            <a:r>
              <a:rPr lang="cs-CZ" sz="2800" dirty="0" smtClean="0"/>
              <a:t> </a:t>
            </a:r>
          </a:p>
          <a:p>
            <a:endParaRPr lang="cs-CZ" sz="2800" dirty="0" smtClean="0"/>
          </a:p>
          <a:p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6715140" y="2643182"/>
            <a:ext cx="1857388" cy="2444753"/>
            <a:chOff x="1156" y="1434"/>
            <a:chExt cx="998" cy="1315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156" y="1434"/>
              <a:ext cx="998" cy="1315"/>
              <a:chOff x="1156" y="1434"/>
              <a:chExt cx="998" cy="1315"/>
            </a:xfrm>
          </p:grpSpPr>
          <p:sp>
            <p:nvSpPr>
              <p:cNvPr id="8" name="AutoShape 29"/>
              <p:cNvSpPr>
                <a:spLocks noChangeArrowheads="1"/>
              </p:cNvSpPr>
              <p:nvPr/>
            </p:nvSpPr>
            <p:spPr bwMode="auto">
              <a:xfrm>
                <a:off x="1156" y="1434"/>
                <a:ext cx="998" cy="1315"/>
              </a:xfrm>
              <a:prstGeom prst="can">
                <a:avLst>
                  <a:gd name="adj" fmla="val 32941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" name="AutoShape 30"/>
              <p:cNvSpPr>
                <a:spLocks noChangeArrowheads="1"/>
              </p:cNvSpPr>
              <p:nvPr/>
            </p:nvSpPr>
            <p:spPr bwMode="auto">
              <a:xfrm>
                <a:off x="1156" y="1797"/>
                <a:ext cx="998" cy="952"/>
              </a:xfrm>
              <a:prstGeom prst="can">
                <a:avLst>
                  <a:gd name="adj" fmla="val 3739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7" name="AutoShape 47"/>
            <p:cNvSpPr>
              <a:spLocks noChangeArrowheads="1"/>
            </p:cNvSpPr>
            <p:nvPr/>
          </p:nvSpPr>
          <p:spPr bwMode="auto">
            <a:xfrm rot="10800000">
              <a:off x="1156" y="1797"/>
              <a:ext cx="998" cy="952"/>
            </a:xfrm>
            <a:prstGeom prst="can">
              <a:avLst>
                <a:gd name="adj" fmla="val 373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Základní poznatky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Vlastnosti plynných látek:</a:t>
            </a:r>
          </a:p>
          <a:p>
            <a:pPr>
              <a:buNone/>
            </a:pPr>
            <a:endParaRPr lang="cs-CZ" sz="2800" dirty="0" smtClean="0">
              <a:solidFill>
                <a:srgbClr val="00B0F0"/>
              </a:solidFill>
            </a:endParaRPr>
          </a:p>
          <a:p>
            <a:r>
              <a:rPr lang="cs-CZ" sz="2800" dirty="0" smtClean="0"/>
              <a:t>nemají stálý tvar ani objem</a:t>
            </a:r>
          </a:p>
          <a:p>
            <a:r>
              <a:rPr lang="cs-CZ" sz="2800" dirty="0" smtClean="0"/>
              <a:t>jsou rozpínavé a stlačitelné</a:t>
            </a:r>
          </a:p>
          <a:p>
            <a:r>
              <a:rPr lang="cs-CZ" sz="2800" dirty="0" smtClean="0"/>
              <a:t>síly vzájemného působení jsou malé, takže je lze zanedbat</a:t>
            </a:r>
          </a:p>
          <a:p>
            <a:r>
              <a:rPr lang="cs-CZ" sz="2800" dirty="0" err="1" smtClean="0"/>
              <a:t>E</a:t>
            </a:r>
            <a:r>
              <a:rPr lang="cs-CZ" sz="2800" baseline="-25000" dirty="0" err="1" smtClean="0"/>
              <a:t>k</a:t>
            </a:r>
            <a:r>
              <a:rPr lang="cs-CZ" sz="2800" dirty="0" smtClean="0"/>
              <a:t> &gt; </a:t>
            </a:r>
            <a:r>
              <a:rPr lang="cs-CZ" sz="2800" dirty="0" err="1" smtClean="0"/>
              <a:t>E</a:t>
            </a:r>
            <a:r>
              <a:rPr lang="cs-CZ" sz="2800" baseline="-25000" dirty="0" err="1" smtClean="0"/>
              <a:t>p</a:t>
            </a:r>
            <a:r>
              <a:rPr lang="cs-CZ" sz="2800" dirty="0" smtClean="0"/>
              <a:t> 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Základní poznatky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429684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Vlastnosti </a:t>
            </a:r>
            <a:r>
              <a:rPr lang="cs-CZ" sz="2800" dirty="0" smtClean="0">
                <a:solidFill>
                  <a:srgbClr val="00B0F0"/>
                </a:solidFill>
              </a:rPr>
              <a:t>plazmy:</a:t>
            </a:r>
            <a:endParaRPr lang="cs-CZ" sz="2800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cs-CZ" sz="2800" dirty="0" smtClean="0">
              <a:solidFill>
                <a:srgbClr val="00B0F0"/>
              </a:solidFill>
            </a:endParaRPr>
          </a:p>
          <a:p>
            <a:r>
              <a:rPr lang="cs-CZ" sz="2800" dirty="0" smtClean="0"/>
              <a:t>soustava elektricky nabitých částic (iontů, volných elektronů) a neutrálních částic (atomů, molekul)</a:t>
            </a:r>
            <a:endParaRPr lang="cs-CZ" sz="2800" dirty="0" smtClean="0"/>
          </a:p>
          <a:p>
            <a:r>
              <a:rPr lang="cs-CZ" sz="2800" dirty="0" smtClean="0"/>
              <a:t>přírodní plazma – plamen, blesk</a:t>
            </a:r>
          </a:p>
          <a:p>
            <a:r>
              <a:rPr lang="cs-CZ" sz="2800" dirty="0" smtClean="0"/>
              <a:t>umělé plazma – při elektrickém výboji v plynech</a:t>
            </a: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Teplota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57256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Teplota</a:t>
            </a:r>
            <a:r>
              <a:rPr lang="cs-CZ" sz="2800" dirty="0" smtClean="0"/>
              <a:t> = základní veličina charakterizující stav </a:t>
            </a:r>
          </a:p>
          <a:p>
            <a:pPr>
              <a:buNone/>
            </a:pPr>
            <a:r>
              <a:rPr lang="cs-CZ" sz="2800" dirty="0" smtClean="0"/>
              <a:t>tělesa při tepelném ději</a:t>
            </a:r>
          </a:p>
          <a:p>
            <a:pPr>
              <a:buNone/>
            </a:pPr>
            <a:r>
              <a:rPr lang="cs-CZ" sz="2800" dirty="0" smtClean="0"/>
              <a:t>K měření teploty se používají teploměry </a:t>
            </a:r>
          </a:p>
          <a:p>
            <a:pPr>
              <a:buNone/>
            </a:pPr>
            <a:r>
              <a:rPr lang="cs-CZ" sz="2800" dirty="0" smtClean="0"/>
              <a:t>(kapalinové, elektronické, digitální, </a:t>
            </a:r>
            <a:r>
              <a:rPr lang="cs-CZ" sz="2800" dirty="0" smtClean="0"/>
              <a:t>bimetalové, atd</a:t>
            </a:r>
            <a:r>
              <a:rPr lang="cs-CZ" sz="2800" dirty="0" smtClean="0"/>
              <a:t>.)</a:t>
            </a:r>
          </a:p>
          <a:p>
            <a:pPr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pic>
        <p:nvPicPr>
          <p:cNvPr id="3074" name="Picture 2" descr="C:\Documents and Settings\Slečna Hlaváčková\Plocha\Obrázka fyz\102548_b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928934"/>
            <a:ext cx="2714644" cy="2976562"/>
          </a:xfrm>
          <a:prstGeom prst="rect">
            <a:avLst/>
          </a:prstGeom>
          <a:noFill/>
        </p:spPr>
      </p:pic>
      <p:pic>
        <p:nvPicPr>
          <p:cNvPr id="3075" name="Picture 3" descr="C:\Documents and Settings\Slečna Hlaváčková\Plocha\Obrázka fyz\teplom%C4%9Br%20Gerat.%20Clin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929066"/>
            <a:ext cx="2214578" cy="2669424"/>
          </a:xfrm>
          <a:prstGeom prst="rect">
            <a:avLst/>
          </a:prstGeom>
          <a:noFill/>
        </p:spPr>
      </p:pic>
      <p:pic>
        <p:nvPicPr>
          <p:cNvPr id="22530" name="Picture 2" descr="C:\Documents and Settings\Slečna Hlaváčková\Plocha\1112274406301025_a_(Small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071942"/>
            <a:ext cx="2518323" cy="2518323"/>
          </a:xfrm>
          <a:prstGeom prst="rect">
            <a:avLst/>
          </a:prstGeom>
          <a:noFill/>
        </p:spPr>
      </p:pic>
      <p:pic>
        <p:nvPicPr>
          <p:cNvPr id="22531" name="Picture 3" descr="C:\Documents and Settings\Slečna Hlaváčková\Plocha\t114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929066"/>
            <a:ext cx="2714644" cy="263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3326</TotalTime>
  <Words>1126</Words>
  <Application>Microsoft Office PowerPoint</Application>
  <PresentationFormat>Předvádění na obrazovce (4:3)</PresentationFormat>
  <Paragraphs>271</Paragraphs>
  <Slides>29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1" baseType="lpstr">
      <vt:lpstr>Výchozí návrh</vt:lpstr>
      <vt:lpstr>Rovnice</vt:lpstr>
      <vt:lpstr>  Molekulová fyzika a termika  </vt:lpstr>
      <vt:lpstr>Základní poznatky</vt:lpstr>
      <vt:lpstr>Základní poznatky</vt:lpstr>
      <vt:lpstr>Základní poznatky</vt:lpstr>
      <vt:lpstr>Základní poznatky</vt:lpstr>
      <vt:lpstr>Základní poznatky</vt:lpstr>
      <vt:lpstr>Základní poznatky</vt:lpstr>
      <vt:lpstr>Základní poznatky</vt:lpstr>
      <vt:lpstr>Teplota</vt:lpstr>
      <vt:lpstr>Teplota</vt:lpstr>
      <vt:lpstr>Teplota</vt:lpstr>
      <vt:lpstr>Teplota</vt:lpstr>
      <vt:lpstr>Teplota</vt:lpstr>
      <vt:lpstr>Teplota</vt:lpstr>
      <vt:lpstr>Teplota</vt:lpstr>
      <vt:lpstr>Vnitřní energie soustavy</vt:lpstr>
      <vt:lpstr>Vnitřní energie soustavy</vt:lpstr>
      <vt:lpstr>Příklad:</vt:lpstr>
      <vt:lpstr>Teplo</vt:lpstr>
      <vt:lpstr>Teplo</vt:lpstr>
      <vt:lpstr>Teplo</vt:lpstr>
      <vt:lpstr>Příklad:</vt:lpstr>
      <vt:lpstr>Teplo</vt:lpstr>
      <vt:lpstr>Teplo</vt:lpstr>
      <vt:lpstr>Příklad:</vt:lpstr>
      <vt:lpstr>Teplo</vt:lpstr>
      <vt:lpstr>Teplo</vt:lpstr>
      <vt:lpstr>Teplo</vt:lpstr>
      <vt:lpstr>Použitá literatura a www stránky</vt:lpstr>
    </vt:vector>
  </TitlesOfParts>
  <Company>projekce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Josef Čermák</dc:creator>
  <cp:lastModifiedBy>Slečna Hlaváčková</cp:lastModifiedBy>
  <cp:revision>326</cp:revision>
  <dcterms:created xsi:type="dcterms:W3CDTF">2005-08-09T19:25:46Z</dcterms:created>
  <dcterms:modified xsi:type="dcterms:W3CDTF">2010-08-10T15:00:35Z</dcterms:modified>
</cp:coreProperties>
</file>