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EF0B3-AF8C-4345-AD0A-40E0600F7CF8}" type="datetimeFigureOut">
              <a:rPr lang="cs-CZ" smtClean="0"/>
              <a:pPr/>
              <a:t>18.4.2012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D52D9-BAF3-4313-B9D0-D11B1817FCD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8898492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EF0B3-AF8C-4345-AD0A-40E0600F7CF8}" type="datetimeFigureOut">
              <a:rPr lang="cs-CZ" smtClean="0"/>
              <a:pPr/>
              <a:t>18.4.2012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D52D9-BAF3-4313-B9D0-D11B1817FCD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9892825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EF0B3-AF8C-4345-AD0A-40E0600F7CF8}" type="datetimeFigureOut">
              <a:rPr lang="cs-CZ" smtClean="0"/>
              <a:pPr/>
              <a:t>18.4.2012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D52D9-BAF3-4313-B9D0-D11B1817FCD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36533483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EF0B3-AF8C-4345-AD0A-40E0600F7CF8}" type="datetimeFigureOut">
              <a:rPr lang="cs-CZ" smtClean="0"/>
              <a:pPr/>
              <a:t>18.4.2012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D52D9-BAF3-4313-B9D0-D11B1817FCD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8102579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EF0B3-AF8C-4345-AD0A-40E0600F7CF8}" type="datetimeFigureOut">
              <a:rPr lang="cs-CZ" smtClean="0"/>
              <a:pPr/>
              <a:t>18.4.2012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D52D9-BAF3-4313-B9D0-D11B1817FCD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41715943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EF0B3-AF8C-4345-AD0A-40E0600F7CF8}" type="datetimeFigureOut">
              <a:rPr lang="cs-CZ" smtClean="0"/>
              <a:pPr/>
              <a:t>18.4.2012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D52D9-BAF3-4313-B9D0-D11B1817FCD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35616849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EF0B3-AF8C-4345-AD0A-40E0600F7CF8}" type="datetimeFigureOut">
              <a:rPr lang="cs-CZ" smtClean="0"/>
              <a:pPr/>
              <a:t>18.4.2012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D52D9-BAF3-4313-B9D0-D11B1817FCD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7473262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EF0B3-AF8C-4345-AD0A-40E0600F7CF8}" type="datetimeFigureOut">
              <a:rPr lang="cs-CZ" smtClean="0"/>
              <a:pPr/>
              <a:t>18.4.2012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D52D9-BAF3-4313-B9D0-D11B1817FCD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0957207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EF0B3-AF8C-4345-AD0A-40E0600F7CF8}" type="datetimeFigureOut">
              <a:rPr lang="cs-CZ" smtClean="0"/>
              <a:pPr/>
              <a:t>18.4.2012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D52D9-BAF3-4313-B9D0-D11B1817FCD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1320794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EF0B3-AF8C-4345-AD0A-40E0600F7CF8}" type="datetimeFigureOut">
              <a:rPr lang="cs-CZ" smtClean="0"/>
              <a:pPr/>
              <a:t>18.4.2012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D52D9-BAF3-4313-B9D0-D11B1817FCD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3678282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EF0B3-AF8C-4345-AD0A-40E0600F7CF8}" type="datetimeFigureOut">
              <a:rPr lang="cs-CZ" smtClean="0"/>
              <a:pPr/>
              <a:t>18.4.2012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D52D9-BAF3-4313-B9D0-D11B1817FCD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04998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DEF0B3-AF8C-4345-AD0A-40E0600F7CF8}" type="datetimeFigureOut">
              <a:rPr lang="cs-CZ" smtClean="0"/>
              <a:pPr/>
              <a:t>18.4.2012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7D52D9-BAF3-4313-B9D0-D11B1817FCD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7705758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>Zadání OOP 4C	</a:t>
            </a:r>
            <a:endParaRPr lang="cs-CZ" dirty="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786478"/>
          </a:xfrm>
        </p:spPr>
        <p:txBody>
          <a:bodyPr>
            <a:normAutofit fontScale="62500" lnSpcReduction="20000"/>
          </a:bodyPr>
          <a:lstStyle/>
          <a:p>
            <a:r>
              <a:rPr lang="cs-CZ" dirty="0" smtClean="0"/>
              <a:t>Vytvořte OOP aplikaci s využitím objektu </a:t>
            </a:r>
            <a:r>
              <a:rPr lang="cs-CZ" dirty="0" err="1" smtClean="0"/>
              <a:t>System.Collection</a:t>
            </a:r>
            <a:r>
              <a:rPr lang="cs-CZ" dirty="0" smtClean="0"/>
              <a:t> </a:t>
            </a:r>
            <a:r>
              <a:rPr lang="cs-CZ" dirty="0" err="1" smtClean="0"/>
              <a:t>ArrayList</a:t>
            </a:r>
            <a:r>
              <a:rPr lang="cs-CZ" dirty="0" smtClean="0"/>
              <a:t>. Vytvořte objekt </a:t>
            </a:r>
            <a:r>
              <a:rPr lang="cs-CZ" b="1" i="1" dirty="0" err="1" smtClean="0"/>
              <a:t>Order</a:t>
            </a:r>
            <a:r>
              <a:rPr lang="cs-CZ" b="1" i="1" dirty="0" smtClean="0"/>
              <a:t> </a:t>
            </a:r>
            <a:r>
              <a:rPr lang="cs-CZ" dirty="0" smtClean="0"/>
              <a:t>(</a:t>
            </a:r>
            <a:r>
              <a:rPr lang="cs-CZ" dirty="0" err="1" smtClean="0"/>
              <a:t>objednavka</a:t>
            </a:r>
            <a:r>
              <a:rPr lang="cs-CZ" dirty="0" smtClean="0"/>
              <a:t>) s následujícími metodami a </a:t>
            </a:r>
            <a:r>
              <a:rPr lang="cs-CZ" dirty="0" err="1" smtClean="0"/>
              <a:t>private</a:t>
            </a:r>
            <a:r>
              <a:rPr lang="cs-CZ" dirty="0" smtClean="0"/>
              <a:t> </a:t>
            </a:r>
            <a:r>
              <a:rPr lang="cs-CZ" dirty="0" err="1" smtClean="0"/>
              <a:t>properties</a:t>
            </a:r>
            <a:r>
              <a:rPr lang="cs-CZ" dirty="0" smtClean="0"/>
              <a:t> :</a:t>
            </a:r>
          </a:p>
          <a:p>
            <a:pPr lvl="1"/>
            <a:r>
              <a:rPr lang="cs-CZ" b="1" i="1" dirty="0" smtClean="0">
                <a:solidFill>
                  <a:srgbClr val="002060"/>
                </a:solidFill>
              </a:rPr>
              <a:t>Id </a:t>
            </a:r>
            <a:r>
              <a:rPr lang="cs-CZ" dirty="0" smtClean="0"/>
              <a:t>– </a:t>
            </a:r>
            <a:r>
              <a:rPr lang="cs-CZ" dirty="0" err="1" smtClean="0"/>
              <a:t>int</a:t>
            </a:r>
            <a:r>
              <a:rPr lang="cs-CZ" dirty="0" smtClean="0"/>
              <a:t> identifikátor objednávky</a:t>
            </a:r>
          </a:p>
          <a:p>
            <a:pPr lvl="1"/>
            <a:r>
              <a:rPr lang="cs-CZ" b="1" i="1" dirty="0" err="1" smtClean="0">
                <a:solidFill>
                  <a:srgbClr val="002060"/>
                </a:solidFill>
              </a:rPr>
              <a:t>Customer</a:t>
            </a:r>
            <a:r>
              <a:rPr lang="cs-CZ" b="1" i="1" dirty="0" smtClean="0">
                <a:solidFill>
                  <a:srgbClr val="002060"/>
                </a:solidFill>
              </a:rPr>
              <a:t> </a:t>
            </a:r>
            <a:r>
              <a:rPr lang="cs-CZ" dirty="0" smtClean="0"/>
              <a:t>-  </a:t>
            </a:r>
            <a:r>
              <a:rPr lang="cs-CZ" dirty="0" err="1" smtClean="0"/>
              <a:t>string</a:t>
            </a:r>
            <a:r>
              <a:rPr lang="cs-CZ" dirty="0" smtClean="0"/>
              <a:t> jméno zákazníka </a:t>
            </a:r>
          </a:p>
          <a:p>
            <a:pPr lvl="1"/>
            <a:r>
              <a:rPr lang="cs-CZ" b="1" i="1" dirty="0" err="1" smtClean="0">
                <a:solidFill>
                  <a:srgbClr val="002060"/>
                </a:solidFill>
              </a:rPr>
              <a:t>Product</a:t>
            </a:r>
            <a:r>
              <a:rPr lang="cs-CZ" dirty="0" smtClean="0"/>
              <a:t> –</a:t>
            </a:r>
            <a:r>
              <a:rPr lang="cs-CZ" dirty="0" err="1" smtClean="0"/>
              <a:t>string</a:t>
            </a:r>
            <a:r>
              <a:rPr lang="cs-CZ" dirty="0" smtClean="0"/>
              <a:t> název produktu</a:t>
            </a:r>
          </a:p>
          <a:p>
            <a:pPr lvl="1"/>
            <a:r>
              <a:rPr lang="cs-CZ" b="1" i="1" dirty="0" err="1" smtClean="0">
                <a:solidFill>
                  <a:srgbClr val="002060"/>
                </a:solidFill>
              </a:rPr>
              <a:t>Quantity</a:t>
            </a:r>
            <a:r>
              <a:rPr lang="cs-CZ" dirty="0" smtClean="0"/>
              <a:t> – </a:t>
            </a:r>
            <a:r>
              <a:rPr lang="cs-CZ" dirty="0" err="1" smtClean="0"/>
              <a:t>int</a:t>
            </a:r>
            <a:r>
              <a:rPr lang="cs-CZ" dirty="0" smtClean="0"/>
              <a:t> množství</a:t>
            </a:r>
          </a:p>
          <a:p>
            <a:pPr lvl="1"/>
            <a:r>
              <a:rPr lang="cs-CZ" b="1" i="1" dirty="0" err="1" smtClean="0">
                <a:solidFill>
                  <a:srgbClr val="002060"/>
                </a:solidFill>
              </a:rPr>
              <a:t>Price</a:t>
            </a:r>
            <a:r>
              <a:rPr lang="cs-CZ" dirty="0" smtClean="0"/>
              <a:t> –</a:t>
            </a:r>
            <a:r>
              <a:rPr lang="cs-CZ" dirty="0" err="1" smtClean="0"/>
              <a:t>decimal</a:t>
            </a:r>
            <a:r>
              <a:rPr lang="cs-CZ" dirty="0" smtClean="0"/>
              <a:t> cena za jeden kus</a:t>
            </a:r>
          </a:p>
          <a:p>
            <a:pPr lvl="1"/>
            <a:r>
              <a:rPr lang="cs-CZ" b="1" i="1" dirty="0" err="1" smtClean="0">
                <a:solidFill>
                  <a:srgbClr val="002060"/>
                </a:solidFill>
              </a:rPr>
              <a:t>Date</a:t>
            </a:r>
            <a:r>
              <a:rPr lang="cs-CZ" dirty="0" smtClean="0"/>
              <a:t> –</a:t>
            </a:r>
            <a:r>
              <a:rPr lang="cs-CZ" dirty="0" err="1" smtClean="0"/>
              <a:t>datetime</a:t>
            </a:r>
            <a:r>
              <a:rPr lang="cs-CZ" dirty="0" smtClean="0"/>
              <a:t> datum objednávky</a:t>
            </a:r>
          </a:p>
          <a:p>
            <a:pPr lvl="1"/>
            <a:r>
              <a:rPr lang="cs-CZ" b="1" i="1" dirty="0" err="1" smtClean="0">
                <a:solidFill>
                  <a:srgbClr val="002060"/>
                </a:solidFill>
              </a:rPr>
              <a:t>Valid</a:t>
            </a:r>
            <a:r>
              <a:rPr lang="cs-CZ" dirty="0" smtClean="0"/>
              <a:t> –</a:t>
            </a:r>
            <a:r>
              <a:rPr lang="cs-CZ" dirty="0" err="1" smtClean="0"/>
              <a:t>bool</a:t>
            </a:r>
            <a:r>
              <a:rPr lang="cs-CZ" dirty="0" smtClean="0"/>
              <a:t> platnost objednávky</a:t>
            </a:r>
          </a:p>
          <a:p>
            <a:pPr lvl="1">
              <a:buNone/>
            </a:pPr>
            <a:endParaRPr lang="cs-CZ" dirty="0" smtClean="0"/>
          </a:p>
          <a:p>
            <a:pPr lvl="1"/>
            <a:r>
              <a:rPr lang="cs-CZ" dirty="0" smtClean="0"/>
              <a:t>Public metodu </a:t>
            </a:r>
            <a:r>
              <a:rPr lang="cs-CZ" b="1" i="1" dirty="0" err="1" smtClean="0">
                <a:solidFill>
                  <a:srgbClr val="FF0000"/>
                </a:solidFill>
              </a:rPr>
              <a:t>get</a:t>
            </a:r>
            <a:r>
              <a:rPr lang="cs-CZ" dirty="0" smtClean="0"/>
              <a:t> pro </a:t>
            </a:r>
            <a:r>
              <a:rPr lang="cs-CZ" dirty="0" err="1" smtClean="0"/>
              <a:t>property</a:t>
            </a:r>
            <a:r>
              <a:rPr lang="cs-CZ" dirty="0" smtClean="0"/>
              <a:t> </a:t>
            </a:r>
            <a:r>
              <a:rPr lang="cs-CZ" b="1" i="1" dirty="0" err="1" smtClean="0">
                <a:solidFill>
                  <a:schemeClr val="tx2"/>
                </a:solidFill>
              </a:rPr>
              <a:t>Valid</a:t>
            </a:r>
            <a:r>
              <a:rPr lang="cs-CZ" dirty="0" smtClean="0"/>
              <a:t> (použijete ji pro výpis objednávek)</a:t>
            </a:r>
            <a:endParaRPr lang="cs-CZ" dirty="0" smtClean="0"/>
          </a:p>
          <a:p>
            <a:pPr lvl="1"/>
            <a:r>
              <a:rPr lang="cs-CZ" dirty="0" smtClean="0"/>
              <a:t>Public metoda </a:t>
            </a:r>
            <a:r>
              <a:rPr lang="cs-CZ" b="1" i="1" dirty="0" err="1" smtClean="0">
                <a:solidFill>
                  <a:srgbClr val="FF0000"/>
                </a:solidFill>
              </a:rPr>
              <a:t>PriceSum</a:t>
            </a:r>
            <a:r>
              <a:rPr lang="cs-CZ" b="1" i="1" dirty="0" smtClean="0">
                <a:solidFill>
                  <a:srgbClr val="FF0000"/>
                </a:solidFill>
              </a:rPr>
              <a:t>()</a:t>
            </a:r>
            <a:r>
              <a:rPr lang="cs-CZ" dirty="0" smtClean="0">
                <a:solidFill>
                  <a:srgbClr val="FF0000"/>
                </a:solidFill>
              </a:rPr>
              <a:t> </a:t>
            </a:r>
            <a:r>
              <a:rPr lang="cs-CZ" dirty="0" smtClean="0"/>
              <a:t>– vrátí hodnotu </a:t>
            </a:r>
            <a:r>
              <a:rPr lang="cs-CZ" dirty="0" err="1" smtClean="0"/>
              <a:t>decimal</a:t>
            </a:r>
            <a:r>
              <a:rPr lang="cs-CZ" dirty="0" smtClean="0"/>
              <a:t> – cena za celé množství objednávky (cena produktu*množství)</a:t>
            </a:r>
          </a:p>
          <a:p>
            <a:pPr lvl="1"/>
            <a:r>
              <a:rPr lang="cs-CZ" dirty="0" smtClean="0"/>
              <a:t>Public metoda </a:t>
            </a:r>
            <a:r>
              <a:rPr lang="cs-CZ" b="1" i="1" dirty="0" err="1" smtClean="0">
                <a:solidFill>
                  <a:srgbClr val="FF0000"/>
                </a:solidFill>
              </a:rPr>
              <a:t>Description</a:t>
            </a:r>
            <a:r>
              <a:rPr lang="cs-CZ" b="1" i="1" dirty="0" smtClean="0">
                <a:solidFill>
                  <a:srgbClr val="FF0000"/>
                </a:solidFill>
              </a:rPr>
              <a:t>()</a:t>
            </a:r>
            <a:r>
              <a:rPr lang="cs-CZ" dirty="0" smtClean="0"/>
              <a:t> – vrátí </a:t>
            </a:r>
            <a:r>
              <a:rPr lang="cs-CZ" dirty="0" err="1" smtClean="0"/>
              <a:t>string</a:t>
            </a:r>
            <a:r>
              <a:rPr lang="cs-CZ" dirty="0" smtClean="0"/>
              <a:t> ve formátu:</a:t>
            </a:r>
          </a:p>
          <a:p>
            <a:pPr marL="457200" lvl="1" indent="0">
              <a:buNone/>
            </a:pPr>
            <a:r>
              <a:rPr lang="cs-CZ" sz="3500" b="1" i="1" dirty="0" smtClean="0">
                <a:solidFill>
                  <a:srgbClr val="00B050"/>
                </a:solidFill>
              </a:rPr>
              <a:t> „id - datum objednávky – platná/neplatná – zákazník – produkt – množství - cena celkem ,-Kč“ </a:t>
            </a:r>
          </a:p>
          <a:p>
            <a:pPr lvl="1"/>
            <a:r>
              <a:rPr lang="cs-CZ" dirty="0" smtClean="0"/>
              <a:t>Public </a:t>
            </a:r>
            <a:r>
              <a:rPr lang="cs-CZ" dirty="0" err="1" smtClean="0"/>
              <a:t>konstruktor</a:t>
            </a:r>
            <a:r>
              <a:rPr lang="cs-CZ" dirty="0" smtClean="0"/>
              <a:t> objektu </a:t>
            </a:r>
            <a:r>
              <a:rPr lang="cs-CZ" b="1" dirty="0" err="1" smtClean="0">
                <a:solidFill>
                  <a:srgbClr val="FF0000"/>
                </a:solidFill>
              </a:rPr>
              <a:t>Order</a:t>
            </a:r>
            <a:r>
              <a:rPr lang="cs-CZ" b="1" dirty="0" smtClean="0">
                <a:solidFill>
                  <a:srgbClr val="FF0000"/>
                </a:solidFill>
              </a:rPr>
              <a:t>(odpovídající parametry) </a:t>
            </a:r>
            <a:r>
              <a:rPr lang="cs-CZ" dirty="0" smtClean="0"/>
              <a:t>- naplní všechny vnitřní </a:t>
            </a:r>
            <a:r>
              <a:rPr lang="cs-CZ" dirty="0" err="1" smtClean="0"/>
              <a:t>properties</a:t>
            </a:r>
            <a:r>
              <a:rPr lang="cs-CZ" dirty="0" smtClean="0"/>
              <a:t> – uvědomte si, že na to abyste mohli naplnit </a:t>
            </a:r>
            <a:r>
              <a:rPr lang="cs-CZ" dirty="0" err="1" smtClean="0"/>
              <a:t>property</a:t>
            </a:r>
            <a:r>
              <a:rPr lang="cs-CZ" dirty="0" smtClean="0"/>
              <a:t> Id, budete nejprve muset zjistit počet objednávek v kolekci na formuláři (popsáno dále)  </a:t>
            </a:r>
            <a:endParaRPr lang="cs-CZ" dirty="0"/>
          </a:p>
          <a:p>
            <a:endParaRPr lang="cs-CZ" dirty="0" smtClean="0"/>
          </a:p>
          <a:p>
            <a:pPr marL="457200" lvl="1" indent="0">
              <a:buNone/>
            </a:pPr>
            <a:endParaRPr lang="cs-CZ" dirty="0" smtClean="0"/>
          </a:p>
        </p:txBody>
      </p:sp>
    </p:spTree>
    <p:extLst>
      <p:ext uri="{BB962C8B-B14F-4D97-AF65-F5344CB8AC3E}">
        <p14:creationId xmlns:p14="http://schemas.microsoft.com/office/powerpoint/2010/main" xmlns="" val="29544789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6095030"/>
          </a:xfrm>
        </p:spPr>
        <p:txBody>
          <a:bodyPr>
            <a:normAutofit fontScale="55000" lnSpcReduction="20000"/>
          </a:bodyPr>
          <a:lstStyle/>
          <a:p>
            <a:r>
              <a:rPr lang="cs-CZ" dirty="0" smtClean="0"/>
              <a:t>Na formuláři bude globální proměnná a metoda</a:t>
            </a:r>
          </a:p>
          <a:p>
            <a:pPr lvl="1"/>
            <a:r>
              <a:rPr lang="cs-CZ" dirty="0" err="1" smtClean="0"/>
              <a:t>ArrayList</a:t>
            </a:r>
            <a:r>
              <a:rPr lang="cs-CZ" dirty="0" smtClean="0"/>
              <a:t> </a:t>
            </a:r>
            <a:r>
              <a:rPr lang="cs-CZ" b="1" i="1" dirty="0" err="1" smtClean="0">
                <a:solidFill>
                  <a:srgbClr val="002060"/>
                </a:solidFill>
              </a:rPr>
              <a:t>Order</a:t>
            </a:r>
            <a:r>
              <a:rPr lang="cs-CZ" b="1" i="1" dirty="0" smtClean="0">
                <a:solidFill>
                  <a:srgbClr val="002060"/>
                </a:solidFill>
              </a:rPr>
              <a:t>_list </a:t>
            </a:r>
            <a:r>
              <a:rPr lang="cs-CZ" dirty="0" smtClean="0"/>
              <a:t>– kolekce objednávek</a:t>
            </a:r>
          </a:p>
          <a:p>
            <a:pPr>
              <a:buNone/>
            </a:pPr>
            <a:endParaRPr lang="cs-CZ" dirty="0" smtClean="0"/>
          </a:p>
          <a:p>
            <a:r>
              <a:rPr lang="cs-CZ" dirty="0" smtClean="0"/>
              <a:t>Vytvořte formulář, dle vzoru pro zadání údajů o objednávce,  </a:t>
            </a:r>
            <a:r>
              <a:rPr lang="cs-CZ" b="1" i="1" dirty="0" err="1" smtClean="0">
                <a:solidFill>
                  <a:srgbClr val="002060"/>
                </a:solidFill>
              </a:rPr>
              <a:t>btnAdd</a:t>
            </a:r>
            <a:r>
              <a:rPr lang="cs-CZ" dirty="0" smtClean="0"/>
              <a:t> pro přidání objednávky,  bude sloužit pro vytvoření objektu pomocí </a:t>
            </a:r>
            <a:r>
              <a:rPr lang="cs-CZ" dirty="0" err="1" smtClean="0"/>
              <a:t>konstruktoru</a:t>
            </a:r>
            <a:r>
              <a:rPr lang="cs-CZ" dirty="0" smtClean="0"/>
              <a:t> </a:t>
            </a:r>
            <a:r>
              <a:rPr lang="cs-CZ" b="1" i="1" dirty="0" err="1" smtClean="0">
                <a:solidFill>
                  <a:srgbClr val="002060"/>
                </a:solidFill>
              </a:rPr>
              <a:t>Order</a:t>
            </a:r>
            <a:r>
              <a:rPr lang="cs-CZ" b="1" i="1" dirty="0" smtClean="0">
                <a:solidFill>
                  <a:srgbClr val="002060"/>
                </a:solidFill>
              </a:rPr>
              <a:t>(…)</a:t>
            </a:r>
            <a:r>
              <a:rPr lang="cs-CZ" dirty="0" smtClean="0"/>
              <a:t> a jeho přidání do kolekce</a:t>
            </a:r>
          </a:p>
          <a:p>
            <a:pPr lvl="2"/>
            <a:r>
              <a:rPr lang="cs-CZ" sz="2900" dirty="0" smtClean="0">
                <a:solidFill>
                  <a:schemeClr val="accent1">
                    <a:lumMod val="75000"/>
                  </a:schemeClr>
                </a:solidFill>
              </a:rPr>
              <a:t>Jako Id se uloží číslo: </a:t>
            </a:r>
            <a:r>
              <a:rPr lang="cs-CZ" sz="3400" b="1" dirty="0" smtClean="0">
                <a:solidFill>
                  <a:schemeClr val="accent1">
                    <a:lumMod val="75000"/>
                  </a:schemeClr>
                </a:solidFill>
              </a:rPr>
              <a:t>počet prvků v kolekci+1</a:t>
            </a:r>
            <a:r>
              <a:rPr lang="cs-CZ" sz="2900" dirty="0" smtClean="0">
                <a:solidFill>
                  <a:schemeClr val="accent1">
                    <a:lumMod val="75000"/>
                  </a:schemeClr>
                </a:solidFill>
              </a:rPr>
              <a:t>; </a:t>
            </a:r>
          </a:p>
          <a:p>
            <a:pPr lvl="2">
              <a:buNone/>
            </a:pPr>
            <a:endParaRPr lang="cs-CZ" sz="2900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cs-CZ" dirty="0" smtClean="0"/>
              <a:t>Na formuláři vytvořte metodu, která před vytvořením objektu, zkontroluje hodnoty formuláře a využijte konstrukci </a:t>
            </a:r>
            <a:r>
              <a:rPr lang="cs-CZ" b="1" dirty="0" err="1" smtClean="0">
                <a:solidFill>
                  <a:srgbClr val="002060"/>
                </a:solidFill>
              </a:rPr>
              <a:t>try</a:t>
            </a:r>
            <a:r>
              <a:rPr lang="cs-CZ" b="1" dirty="0" smtClean="0">
                <a:solidFill>
                  <a:srgbClr val="002060"/>
                </a:solidFill>
              </a:rPr>
              <a:t>- </a:t>
            </a:r>
            <a:r>
              <a:rPr lang="cs-CZ" b="1" dirty="0" err="1" smtClean="0">
                <a:solidFill>
                  <a:srgbClr val="002060"/>
                </a:solidFill>
              </a:rPr>
              <a:t>catch</a:t>
            </a:r>
            <a:r>
              <a:rPr lang="cs-CZ" b="1" dirty="0" smtClean="0">
                <a:solidFill>
                  <a:srgbClr val="002060"/>
                </a:solidFill>
              </a:rPr>
              <a:t> </a:t>
            </a:r>
            <a:r>
              <a:rPr lang="cs-CZ" dirty="0" smtClean="0"/>
              <a:t>k vypsání hlášky, že vstupní hodnoty nejsou v pořádku (pro jednoduchost řešte jen cenu na datový typ a rozsah a název produktu nemůže být prázdný řetězec).</a:t>
            </a:r>
          </a:p>
          <a:p>
            <a:endParaRPr lang="cs-CZ" dirty="0" smtClean="0"/>
          </a:p>
          <a:p>
            <a:r>
              <a:rPr lang="cs-CZ" dirty="0" smtClean="0"/>
              <a:t>Vytvořte metodu </a:t>
            </a:r>
            <a:r>
              <a:rPr lang="cs-CZ" b="1" i="1" dirty="0" err="1" smtClean="0">
                <a:solidFill>
                  <a:schemeClr val="accent1">
                    <a:lumMod val="50000"/>
                  </a:schemeClr>
                </a:solidFill>
              </a:rPr>
              <a:t>RefreshOrderList</a:t>
            </a:r>
            <a:r>
              <a:rPr lang="cs-CZ" b="1" i="1" dirty="0" smtClean="0">
                <a:solidFill>
                  <a:schemeClr val="accent1">
                    <a:lumMod val="50000"/>
                  </a:schemeClr>
                </a:solidFill>
              </a:rPr>
              <a:t>() </a:t>
            </a:r>
            <a:r>
              <a:rPr lang="cs-CZ" dirty="0" smtClean="0"/>
              <a:t>– bude po každém přidání, nebo změně typu výpisu aktualizovat výpis objednávek</a:t>
            </a:r>
          </a:p>
          <a:p>
            <a:endParaRPr lang="cs-CZ" dirty="0" smtClean="0"/>
          </a:p>
          <a:p>
            <a:r>
              <a:rPr lang="cs-CZ" dirty="0" smtClean="0"/>
              <a:t>Vytvořte metodu </a:t>
            </a:r>
            <a:r>
              <a:rPr lang="cs-CZ" b="1" i="1" dirty="0" err="1" smtClean="0">
                <a:solidFill>
                  <a:schemeClr val="accent1">
                    <a:lumMod val="50000"/>
                  </a:schemeClr>
                </a:solidFill>
              </a:rPr>
              <a:t>ClearInput</a:t>
            </a:r>
            <a:r>
              <a:rPr lang="cs-CZ" b="1" i="1" dirty="0" smtClean="0">
                <a:solidFill>
                  <a:schemeClr val="accent1">
                    <a:lumMod val="50000"/>
                  </a:schemeClr>
                </a:solidFill>
              </a:rPr>
              <a:t>() </a:t>
            </a:r>
            <a:r>
              <a:rPr lang="cs-CZ" dirty="0" smtClean="0"/>
              <a:t>– vyčistí po každém přidání všechna zadávací pole, datum bude nastaven na dnešní (aktuální čas)</a:t>
            </a:r>
          </a:p>
          <a:p>
            <a:pPr>
              <a:buNone/>
            </a:pPr>
            <a:endParaRPr lang="cs-CZ" dirty="0" smtClean="0"/>
          </a:p>
          <a:p>
            <a:r>
              <a:rPr lang="cs-CZ" dirty="0" smtClean="0"/>
              <a:t>Na formulář přidejte komponentu </a:t>
            </a:r>
            <a:r>
              <a:rPr lang="cs-CZ" b="1" i="1" dirty="0" err="1" smtClean="0"/>
              <a:t>RichTextBox</a:t>
            </a:r>
            <a:r>
              <a:rPr lang="cs-CZ" dirty="0" smtClean="0"/>
              <a:t>, která  bude sloužit  k zobrazení aktuálního stavu kolekce pomocí formulářové metody </a:t>
            </a:r>
            <a:r>
              <a:rPr lang="cs-CZ" b="1" i="1" dirty="0" err="1" smtClean="0">
                <a:solidFill>
                  <a:srgbClr val="FF0000"/>
                </a:solidFill>
              </a:rPr>
              <a:t>RefreshOrderList</a:t>
            </a:r>
            <a:r>
              <a:rPr lang="cs-CZ" b="1" i="1" dirty="0" smtClean="0">
                <a:solidFill>
                  <a:srgbClr val="FF0000"/>
                </a:solidFill>
              </a:rPr>
              <a:t>() </a:t>
            </a:r>
            <a:r>
              <a:rPr lang="cs-CZ" dirty="0" smtClean="0"/>
              <a:t>a bude , vypisovat údaje vrácené metodou </a:t>
            </a:r>
            <a:r>
              <a:rPr lang="cs-CZ" b="1" i="1" dirty="0" err="1" smtClean="0">
                <a:solidFill>
                  <a:srgbClr val="FF0000"/>
                </a:solidFill>
              </a:rPr>
              <a:t>Order.Description</a:t>
            </a:r>
            <a:r>
              <a:rPr lang="cs-CZ" b="1" i="1" dirty="0" smtClean="0">
                <a:solidFill>
                  <a:srgbClr val="FF0000"/>
                </a:solidFill>
              </a:rPr>
              <a:t>() </a:t>
            </a:r>
            <a:r>
              <a:rPr lang="cs-CZ" dirty="0" smtClean="0"/>
              <a:t>v závislosti na zvoleném typu výpisu (</a:t>
            </a:r>
            <a:r>
              <a:rPr lang="cs-CZ" dirty="0" smtClean="0"/>
              <a:t>všechny, platné, neplatné)</a:t>
            </a:r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05050" y="1304925"/>
            <a:ext cx="4533900" cy="424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51919125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</TotalTime>
  <Words>340</Words>
  <Application>Microsoft Office PowerPoint</Application>
  <PresentationFormat>Předvádění na obrazovce (4:3)</PresentationFormat>
  <Paragraphs>29</Paragraphs>
  <Slides>3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3</vt:i4>
      </vt:variant>
    </vt:vector>
  </HeadingPairs>
  <TitlesOfParts>
    <vt:vector size="4" baseType="lpstr">
      <vt:lpstr>Motiv systému Office</vt:lpstr>
      <vt:lpstr>Zadání OOP 4C </vt:lpstr>
      <vt:lpstr>Snímek 2</vt:lpstr>
      <vt:lpstr>Snímek 3</vt:lpstr>
    </vt:vector>
  </TitlesOfParts>
  <Company>SPS Trutnov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Zadání</dc:title>
  <dc:creator>t3</dc:creator>
  <cp:lastModifiedBy>tvvt</cp:lastModifiedBy>
  <cp:revision>36</cp:revision>
  <dcterms:created xsi:type="dcterms:W3CDTF">2011-10-18T13:38:34Z</dcterms:created>
  <dcterms:modified xsi:type="dcterms:W3CDTF">2012-04-18T11:36:23Z</dcterms:modified>
</cp:coreProperties>
</file>