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68" r:id="rId2"/>
    <p:sldId id="349" r:id="rId3"/>
    <p:sldId id="395" r:id="rId4"/>
    <p:sldId id="410" r:id="rId5"/>
    <p:sldId id="411" r:id="rId6"/>
    <p:sldId id="412" r:id="rId7"/>
    <p:sldId id="394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275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9FF"/>
    <a:srgbClr val="005A9E"/>
    <a:srgbClr val="E2002B"/>
    <a:srgbClr val="1E0D00"/>
    <a:srgbClr val="000050"/>
    <a:srgbClr val="1A0200"/>
    <a:srgbClr val="00001A"/>
    <a:srgbClr val="843A86"/>
    <a:srgbClr val="339966"/>
    <a:srgbClr val="D68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28" autoAdjust="0"/>
    <p:restoredTop sz="91152" autoAdjust="0"/>
  </p:normalViewPr>
  <p:slideViewPr>
    <p:cSldViewPr>
      <p:cViewPr>
        <p:scale>
          <a:sx n="74" d="100"/>
          <a:sy n="74" d="100"/>
        </p:scale>
        <p:origin x="-192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1F917B-8A6A-48F8-8C5A-11AE72A736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79779-763C-4349-8831-D43F6FF0B871}" type="slidenum">
              <a:rPr lang="cs-CZ" smtClean="0"/>
              <a:pPr/>
              <a:t>1</a:t>
            </a:fld>
            <a:endParaRPr lang="cs-CZ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27D1-D64B-4E6C-9889-82736D2A4BD8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9CAB-8D3D-43A6-AEDF-411A26F860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613C-D737-4496-A616-E5C5E177B556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1CCD-0FD6-46E6-ACE3-2193B0A099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77CA-DBFD-4E90-8020-6264EA706AB1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3ABB-AD6D-4ED3-B2E1-3E3DB2F86D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A05-364E-4118-8648-5CEC47625723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FEEA-6CA9-45CD-AFFE-BE28F672BC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4BDF-C2FD-4E1C-9ABE-8D9970A18BEA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6EFA-C0B7-4F2F-918D-C2A042A2F7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A470-D2D6-4A26-AF0C-FD6681D71A59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D5612-2B59-42A5-A38A-751FE0DE3A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47D3-AD0F-4B21-B67D-BD8B5091A6F7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8EC1-9DA9-4885-B446-42C6B38C4A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FA07-670F-4A14-9616-7C622650F3E8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D9621-4877-4367-B6D4-DA4DEDCBC22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FE33-5FF4-419F-A93D-E0250EFBF0BE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8B9-F62C-417E-9BA0-B931612EFD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A052-CF60-4DB7-A4AB-463C31325EAE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A6EF-2455-46A7-BC0E-51921AF6169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5FCD-5FA6-4F78-BBC4-80AF1ADB03B3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47BF-6BFC-42C4-B28F-2988593B8E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6C64-9525-4219-BA1E-01496C452A44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AED2-0663-49A4-A7A5-44F917658C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2F599C-C0AB-40E1-A155-28E83CD257C2}" type="datetime1">
              <a:rPr lang="cs-CZ" smtClean="0"/>
              <a:pPr>
                <a:defRPr/>
              </a:pPr>
              <a:t>19.11.2011</a:t>
            </a:fld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4FD740-F1BD-4F64-B7FF-05832C702E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85720" y="0"/>
            <a:ext cx="8786874" cy="1714488"/>
          </a:xfrm>
        </p:spPr>
        <p:txBody>
          <a:bodyPr/>
          <a:lstStyle/>
          <a:p>
            <a:pPr eaLnBrk="1" hangingPunct="1">
              <a:defRPr/>
            </a:pPr>
            <a:r>
              <a:rPr lang="cs-CZ" sz="6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Vlnová </a:t>
            </a:r>
            <a:r>
              <a:rPr lang="cs-CZ" sz="6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optika</a:t>
            </a:r>
            <a:endParaRPr lang="cs-CZ" dirty="0" smtClean="0"/>
          </a:p>
        </p:txBody>
      </p:sp>
      <p:sp>
        <p:nvSpPr>
          <p:cNvPr id="5125" name="Zástupný symbol pro obsah 7"/>
          <p:cNvSpPr>
            <a:spLocks noGrp="1"/>
          </p:cNvSpPr>
          <p:nvPr>
            <p:ph idx="1"/>
          </p:nvPr>
        </p:nvSpPr>
        <p:spPr>
          <a:xfrm>
            <a:off x="285720" y="1714488"/>
            <a:ext cx="8643938" cy="4643470"/>
          </a:xfrm>
        </p:spPr>
        <p:txBody>
          <a:bodyPr/>
          <a:lstStyle/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Interference světla</a:t>
            </a: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Ohyb světla, Polarizace světla</a:t>
            </a:r>
          </a:p>
          <a:p>
            <a:pPr marL="180000" algn="ctr">
              <a:spcBef>
                <a:spcPts val="600"/>
              </a:spcBef>
              <a:buFontTx/>
              <a:buNone/>
            </a:pPr>
            <a:endParaRPr lang="cs-CZ" sz="2800" dirty="0" smtClean="0">
              <a:solidFill>
                <a:srgbClr val="005A9E"/>
              </a:solidFill>
            </a:endParaRP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 </a:t>
            </a: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r>
              <a:rPr lang="cs-CZ" sz="2400" dirty="0" smtClean="0"/>
              <a:t>Centrum pro virtuální a moderní metody a formy vzdělávání na Obchodní akademii T.G. Masaryka, Kostelec nad Orlicí </a:t>
            </a:r>
          </a:p>
          <a:p>
            <a:pPr algn="ctr">
              <a:buFontTx/>
              <a:buNone/>
            </a:pPr>
            <a:endParaRPr lang="cs-CZ" sz="2400" dirty="0" smtClean="0"/>
          </a:p>
        </p:txBody>
      </p:sp>
      <p:sp>
        <p:nvSpPr>
          <p:cNvPr id="5123" name="Zástupný symbol pro číslo snímku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3028EA-24B1-4A93-A6BF-07C4EADA47F5}" type="slidenum">
              <a:rPr lang="cs-CZ" smtClean="0"/>
              <a:pPr/>
              <a:t>1</a:t>
            </a:fld>
            <a:endParaRPr lang="cs-CZ" dirty="0" smtClean="0"/>
          </a:p>
        </p:txBody>
      </p:sp>
      <p:pic>
        <p:nvPicPr>
          <p:cNvPr id="6" name="Picture 1" descr="E:\projekt!!!!\logoProjektu%20%C5%99%C3%ADjen[1]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00438"/>
            <a:ext cx="6215106" cy="1393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Interference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0" indent="0">
              <a:buNone/>
              <a:tabLst>
                <a:tab pos="360363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Nepravidelné barevné obrazce – mýdlové bubliny, olejové </a:t>
            </a:r>
            <a:r>
              <a:rPr lang="cs-CZ" sz="2800" dirty="0" smtClean="0">
                <a:solidFill>
                  <a:srgbClr val="1E0D00"/>
                </a:solidFill>
              </a:rPr>
              <a:t>skvrny.</a:t>
            </a:r>
            <a:endParaRPr lang="cs-CZ" sz="2800" dirty="0" smtClean="0">
              <a:solidFill>
                <a:srgbClr val="1E0D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343042" name="Picture 2" descr="C:\Documents and Settings\mat\Dokumenty\Obrázky\imagesCAX1MP2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86058"/>
            <a:ext cx="4000528" cy="3214710"/>
          </a:xfrm>
          <a:prstGeom prst="rect">
            <a:avLst/>
          </a:prstGeom>
          <a:noFill/>
        </p:spPr>
      </p:pic>
      <p:pic>
        <p:nvPicPr>
          <p:cNvPr id="343044" name="Picture 4" descr="C:\Documents and Settings\mat\Dokumenty\Obrázky\imagesCAKTV3H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714620"/>
            <a:ext cx="371477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Interference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0" indent="0">
              <a:buNone/>
              <a:tabLst>
                <a:tab pos="360363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Praktické využití interference světla na tenké vrstvě:</a:t>
            </a:r>
          </a:p>
          <a:p>
            <a:pPr marL="0" indent="0">
              <a:buFont typeface="Arial" pitchFamily="34" charset="0"/>
              <a:buChar char="•"/>
              <a:tabLst>
                <a:tab pos="360363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</a:t>
            </a:r>
            <a:r>
              <a:rPr lang="cs-CZ" sz="2800" dirty="0" err="1" smtClean="0">
                <a:solidFill>
                  <a:srgbClr val="00B0F0"/>
                </a:solidFill>
              </a:rPr>
              <a:t>protiodrazná</a:t>
            </a:r>
            <a:r>
              <a:rPr lang="cs-CZ" sz="2800" dirty="0" smtClean="0">
                <a:solidFill>
                  <a:srgbClr val="00B0F0"/>
                </a:solidFill>
              </a:rPr>
              <a:t> (</a:t>
            </a:r>
            <a:r>
              <a:rPr lang="cs-CZ" sz="2800" dirty="0" smtClean="0">
                <a:solidFill>
                  <a:srgbClr val="00B0F0"/>
                </a:solidFill>
              </a:rPr>
              <a:t>antireflexní) vrstva </a:t>
            </a:r>
          </a:p>
          <a:p>
            <a:pPr marL="0" indent="0">
              <a:buNone/>
              <a:tabLst>
                <a:tab pos="360363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fotografické přístroje</a:t>
            </a:r>
          </a:p>
          <a:p>
            <a:pPr marL="0" indent="0">
              <a:buFont typeface="Arial" pitchFamily="34" charset="0"/>
              <a:buChar char="•"/>
              <a:tabLst>
                <a:tab pos="269875" algn="l"/>
                <a:tab pos="3141663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Newtonova skla </a:t>
            </a:r>
            <a:r>
              <a:rPr lang="cs-CZ" sz="2800" dirty="0" smtClean="0">
                <a:solidFill>
                  <a:srgbClr val="1E0D00"/>
                </a:solidFill>
              </a:rPr>
              <a:t>– interferenční obrazec = soustava  		duhově zbarvených kroužků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7" name="Picture 4" descr="10"/>
          <p:cNvPicPr>
            <a:picLocks noChangeAspect="1" noChangeArrowheads="1"/>
          </p:cNvPicPr>
          <p:nvPr/>
        </p:nvPicPr>
        <p:blipFill>
          <a:blip r:embed="rId3" cstate="print">
            <a:lum bright="-55000" contrast="68000"/>
          </a:blip>
          <a:srcRect/>
          <a:stretch>
            <a:fillRect/>
          </a:stretch>
        </p:blipFill>
        <p:spPr bwMode="auto">
          <a:xfrm>
            <a:off x="428596" y="3929066"/>
            <a:ext cx="3000396" cy="2500306"/>
          </a:xfrm>
          <a:prstGeom prst="rect">
            <a:avLst/>
          </a:prstGeom>
          <a:noFill/>
        </p:spPr>
      </p:pic>
      <p:pic>
        <p:nvPicPr>
          <p:cNvPr id="347138" name="Picture 2" descr="C:\Documents and Settings\mat\Dokumenty\Obrázky\image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357694"/>
            <a:ext cx="2286016" cy="2143140"/>
          </a:xfrm>
          <a:prstGeom prst="rect">
            <a:avLst/>
          </a:prstGeom>
          <a:noFill/>
        </p:spPr>
      </p:pic>
      <p:pic>
        <p:nvPicPr>
          <p:cNvPr id="347139" name="Picture 3" descr="C:\Documents and Settings\mat\Dokumenty\Obrázky\imagesCAB4T15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357694"/>
            <a:ext cx="21717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Ohyb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0" indent="0">
              <a:buNone/>
              <a:tabLst>
                <a:tab pos="360363" algn="l"/>
                <a:tab pos="2781300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Ohyb (</a:t>
            </a:r>
            <a:r>
              <a:rPr lang="cs-CZ" sz="2800" dirty="0" smtClean="0">
                <a:solidFill>
                  <a:srgbClr val="FF0000"/>
                </a:solidFill>
              </a:rPr>
              <a:t>difrakce) světla: </a:t>
            </a:r>
          </a:p>
          <a:p>
            <a:pPr marL="0" indent="0">
              <a:buFont typeface="Arial" pitchFamily="34" charset="0"/>
              <a:buChar char="•"/>
              <a:tabLst>
                <a:tab pos="2698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po dopadu na okraj překážky </a:t>
            </a:r>
            <a:r>
              <a:rPr lang="cs-CZ" sz="2800" dirty="0" smtClean="0">
                <a:solidFill>
                  <a:srgbClr val="00B0F0"/>
                </a:solidFill>
              </a:rPr>
              <a:t>se světlo šíří i za 	překážku, </a:t>
            </a:r>
            <a:r>
              <a:rPr lang="cs-CZ" sz="2800" dirty="0" smtClean="0">
                <a:solidFill>
                  <a:srgbClr val="1E0D00"/>
                </a:solidFill>
              </a:rPr>
              <a:t>do oblasti geometrického stínu          </a:t>
            </a:r>
          </a:p>
          <a:p>
            <a:pPr marL="0" indent="0">
              <a:buFont typeface="Arial" pitchFamily="34" charset="0"/>
              <a:buChar char="•"/>
              <a:tabLst>
                <a:tab pos="360363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hranice světla a stínu není	zcela ostrá</a:t>
            </a:r>
          </a:p>
          <a:p>
            <a:pPr marL="0" indent="0">
              <a:buFont typeface="Arial" pitchFamily="34" charset="0"/>
              <a:buChar char="•"/>
              <a:tabLst>
                <a:tab pos="360363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pozorovatelné za překážkami </a:t>
            </a:r>
          </a:p>
          <a:p>
            <a:pPr marL="0" indent="0">
              <a:buNone/>
              <a:tabLst>
                <a:tab pos="360363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velmi malých rozměrů</a:t>
            </a:r>
          </a:p>
          <a:p>
            <a:pPr marL="0" indent="0">
              <a:buNone/>
              <a:tabLst>
                <a:tab pos="360363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(srovnatelné s vlnovou délkou světla)</a:t>
            </a:r>
          </a:p>
          <a:p>
            <a:pPr marL="0" indent="0">
              <a:buFont typeface="Arial" pitchFamily="34" charset="0"/>
              <a:buChar char="•"/>
              <a:tabLst>
                <a:tab pos="2698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vznikají </a:t>
            </a:r>
            <a:r>
              <a:rPr lang="cs-CZ" sz="2800" dirty="0" smtClean="0">
                <a:solidFill>
                  <a:srgbClr val="00B0F0"/>
                </a:solidFill>
              </a:rPr>
              <a:t>ohybové (</a:t>
            </a:r>
            <a:r>
              <a:rPr lang="cs-CZ" sz="2800" dirty="0" smtClean="0">
                <a:solidFill>
                  <a:srgbClr val="00B0F0"/>
                </a:solidFill>
              </a:rPr>
              <a:t>difrakční) obrazce </a:t>
            </a:r>
            <a:r>
              <a:rPr lang="cs-CZ" sz="2800" dirty="0" smtClean="0">
                <a:solidFill>
                  <a:srgbClr val="1E0D00"/>
                </a:solidFill>
              </a:rPr>
              <a:t>– světlé a  	tmavé proužky různé šířky</a:t>
            </a:r>
          </a:p>
          <a:p>
            <a:pPr marL="0" indent="0">
              <a:buNone/>
              <a:tabLst>
                <a:tab pos="180975" algn="l"/>
                <a:tab pos="2781300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349186" name="Picture 2" descr="C:\Documents and Settings\mat\Dokumenty\Obrázky\imax.jpg"/>
          <p:cNvPicPr>
            <a:picLocks noChangeAspect="1" noChangeArrowheads="1"/>
          </p:cNvPicPr>
          <p:nvPr/>
        </p:nvPicPr>
        <p:blipFill>
          <a:blip r:embed="rId3" cstate="print">
            <a:lum bright="12000" contrast="51000"/>
          </a:blip>
          <a:srcRect/>
          <a:stretch>
            <a:fillRect/>
          </a:stretch>
        </p:blipFill>
        <p:spPr bwMode="auto">
          <a:xfrm>
            <a:off x="6858016" y="3071810"/>
            <a:ext cx="2071734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Ohyb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Ohyb světla na hraně        Ohyb světla na štěrbině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350210" name="Picture 2" descr="C:\Documents and Settings\mat\Dokumenty\Obrázky\untitlesd.bmp"/>
          <p:cNvPicPr>
            <a:picLocks noChangeAspect="1" noChangeArrowheads="1"/>
          </p:cNvPicPr>
          <p:nvPr/>
        </p:nvPicPr>
        <p:blipFill>
          <a:blip r:embed="rId3" cstate="print">
            <a:lum bright="-17000" contrast="44000"/>
          </a:blip>
          <a:srcRect/>
          <a:stretch>
            <a:fillRect/>
          </a:stretch>
        </p:blipFill>
        <p:spPr bwMode="auto">
          <a:xfrm>
            <a:off x="571472" y="2786058"/>
            <a:ext cx="3429024" cy="2928958"/>
          </a:xfrm>
          <a:prstGeom prst="rect">
            <a:avLst/>
          </a:prstGeom>
          <a:noFill/>
        </p:spPr>
      </p:pic>
      <p:pic>
        <p:nvPicPr>
          <p:cNvPr id="350211" name="Picture 3" descr="C:\Documents and Settings\mat\Dokumenty\Obrázky\difrakce2.jpg"/>
          <p:cNvPicPr>
            <a:picLocks noChangeAspect="1" noChangeArrowheads="1"/>
          </p:cNvPicPr>
          <p:nvPr/>
        </p:nvPicPr>
        <p:blipFill>
          <a:blip r:embed="rId4" cstate="print">
            <a:lum bright="-24000" contrast="22000"/>
          </a:blip>
          <a:srcRect/>
          <a:stretch>
            <a:fillRect/>
          </a:stretch>
        </p:blipFill>
        <p:spPr bwMode="auto">
          <a:xfrm>
            <a:off x="4357686" y="2357430"/>
            <a:ext cx="4572032" cy="1450984"/>
          </a:xfrm>
          <a:prstGeom prst="rect">
            <a:avLst/>
          </a:prstGeom>
          <a:noFill/>
        </p:spPr>
      </p:pic>
      <p:pic>
        <p:nvPicPr>
          <p:cNvPr id="350212" name="Picture 4" descr="C:\Documents and Settings\mat\Dokumenty\Obrázky\image01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929066"/>
            <a:ext cx="3643338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Ohyb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Ohyb světla na optické mřížce</a:t>
            </a:r>
          </a:p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(soustava velkého počtu štěrbin, které jsou navzájem    	stejně vzdáleny)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8" name="Picture 4" descr="28"/>
          <p:cNvPicPr>
            <a:picLocks noChangeAspect="1" noChangeArrowheads="1"/>
          </p:cNvPicPr>
          <p:nvPr/>
        </p:nvPicPr>
        <p:blipFill>
          <a:blip r:embed="rId3" cstate="print">
            <a:lum bright="-26000" contrast="59000"/>
          </a:blip>
          <a:srcRect/>
          <a:stretch>
            <a:fillRect/>
          </a:stretch>
        </p:blipFill>
        <p:spPr bwMode="auto">
          <a:xfrm>
            <a:off x="928662" y="3212976"/>
            <a:ext cx="70009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Ohyb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Mřížková spektra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15</a:t>
            </a:fld>
            <a:endParaRPr lang="cs-CZ" dirty="0"/>
          </a:p>
        </p:txBody>
      </p:sp>
      <p:pic>
        <p:nvPicPr>
          <p:cNvPr id="351234" name="Picture 2" descr="C:\Documents and Settings\mat\Dokumenty\Obrázky\imagesCA0EPX1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4500594" cy="3357586"/>
          </a:xfrm>
          <a:prstGeom prst="rect">
            <a:avLst/>
          </a:prstGeom>
          <a:noFill/>
        </p:spPr>
      </p:pic>
      <p:pic>
        <p:nvPicPr>
          <p:cNvPr id="351235" name="Picture 3" descr="C:\Documents and Settings\mat\Dokumenty\Obrázky\imagesCANTHV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85926"/>
            <a:ext cx="3571884" cy="2238380"/>
          </a:xfrm>
          <a:prstGeom prst="rect">
            <a:avLst/>
          </a:prstGeom>
          <a:noFill/>
        </p:spPr>
      </p:pic>
      <p:pic>
        <p:nvPicPr>
          <p:cNvPr id="351236" name="Picture 4" descr="C:\Documents and Settings\mat\Dokumenty\Obrázky\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4357694"/>
            <a:ext cx="2786082" cy="1905000"/>
          </a:xfrm>
          <a:prstGeom prst="rect">
            <a:avLst/>
          </a:prstGeom>
          <a:noFill/>
        </p:spPr>
      </p:pic>
      <p:pic>
        <p:nvPicPr>
          <p:cNvPr id="11" name="Picture 12" descr="PurpleScreen7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715016"/>
            <a:ext cx="4500594" cy="96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Polarizace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Světlo = příčné elektromagnetické vlnění</a:t>
            </a:r>
          </a:p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Vektor intenzity </a:t>
            </a:r>
            <a:r>
              <a:rPr lang="cs-CZ" sz="2800" b="1" dirty="0" smtClean="0">
                <a:solidFill>
                  <a:srgbClr val="1E0D00"/>
                </a:solidFill>
              </a:rPr>
              <a:t>E </a:t>
            </a:r>
            <a:r>
              <a:rPr lang="cs-CZ" sz="2800" dirty="0" smtClean="0">
                <a:solidFill>
                  <a:srgbClr val="1E0D00"/>
                </a:solidFill>
              </a:rPr>
              <a:t>elektrického pole je vždy kolmý na směr, kterým se vlnění šíří.</a:t>
            </a:r>
          </a:p>
          <a:p>
            <a:pPr marL="0" indent="0">
              <a:buNone/>
              <a:tabLst>
                <a:tab pos="180975" algn="l"/>
                <a:tab pos="2781300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Světelné vlnění:</a:t>
            </a:r>
          </a:p>
          <a:p>
            <a:pPr marL="514350" indent="-514350">
              <a:buAutoNum type="alphaLcParenR"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nepolarizované </a:t>
            </a:r>
            <a:r>
              <a:rPr lang="cs-CZ" sz="2800" dirty="0" smtClean="0">
                <a:solidFill>
                  <a:srgbClr val="1E0D00"/>
                </a:solidFill>
              </a:rPr>
              <a:t>– v rovině kolmé k paprsku přirozeného světla se směr vektoru </a:t>
            </a:r>
            <a:r>
              <a:rPr lang="cs-CZ" sz="2800" b="1" dirty="0" smtClean="0">
                <a:solidFill>
                  <a:srgbClr val="1E0D00"/>
                </a:solidFill>
              </a:rPr>
              <a:t>E</a:t>
            </a:r>
            <a:r>
              <a:rPr lang="cs-CZ" sz="2800" dirty="0" smtClean="0">
                <a:solidFill>
                  <a:srgbClr val="1E0D00"/>
                </a:solidFill>
              </a:rPr>
              <a:t> nahodile mění</a:t>
            </a:r>
          </a:p>
          <a:p>
            <a:pPr marL="514350" indent="-514350">
              <a:buAutoNum type="alphaLcParenR"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lineárně polarizované </a:t>
            </a:r>
            <a:r>
              <a:rPr lang="cs-CZ" sz="2800" dirty="0" smtClean="0">
                <a:solidFill>
                  <a:srgbClr val="1E0D00"/>
                </a:solidFill>
              </a:rPr>
              <a:t>- vektor </a:t>
            </a:r>
            <a:r>
              <a:rPr lang="cs-CZ" sz="2800" b="1" dirty="0" smtClean="0">
                <a:solidFill>
                  <a:srgbClr val="1E0D00"/>
                </a:solidFill>
              </a:rPr>
              <a:t>E</a:t>
            </a:r>
            <a:r>
              <a:rPr lang="cs-CZ" sz="2800" dirty="0" smtClean="0">
                <a:solidFill>
                  <a:srgbClr val="1E0D00"/>
                </a:solidFill>
              </a:rPr>
              <a:t> kmitá stále v jednom směru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352258" name="Picture 2" descr="C:\Documents and Settings\mat\Dokumenty\Obrázky\c.bmp"/>
          <p:cNvPicPr>
            <a:picLocks noChangeAspect="1" noChangeArrowheads="1"/>
          </p:cNvPicPr>
          <p:nvPr/>
        </p:nvPicPr>
        <p:blipFill>
          <a:blip r:embed="rId3" cstate="print">
            <a:lum bright="-26000" contrast="47000"/>
          </a:blip>
          <a:srcRect/>
          <a:stretch>
            <a:fillRect/>
          </a:stretch>
        </p:blipFill>
        <p:spPr bwMode="auto">
          <a:xfrm>
            <a:off x="5072066" y="2714620"/>
            <a:ext cx="300039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Polarizace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Přirozené nepolarizované světlo lze přeměnit na polarizované:  odrazem a lomem</a:t>
            </a:r>
          </a:p>
          <a:p>
            <a:pPr marL="0" indent="0">
              <a:buNone/>
              <a:tabLst>
                <a:tab pos="180975" algn="l"/>
                <a:tab pos="233045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	dvojlomem a absorpcí(pomocí 			                    	polaroidů)</a:t>
            </a:r>
          </a:p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Užití </a:t>
            </a:r>
            <a:r>
              <a:rPr lang="cs-CZ" sz="2800" dirty="0" smtClean="0">
                <a:solidFill>
                  <a:srgbClr val="00B0F0"/>
                </a:solidFill>
              </a:rPr>
              <a:t>polarizovaného světla: </a:t>
            </a:r>
          </a:p>
          <a:p>
            <a:pPr marL="0" indent="0">
              <a:buFont typeface="Arial" pitchFamily="34" charset="0"/>
              <a:buChar char="•"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v polarimetrii</a:t>
            </a:r>
          </a:p>
          <a:p>
            <a:pPr marL="0" indent="0">
              <a:buFont typeface="Arial" pitchFamily="34" charset="0"/>
              <a:buChar char="•"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ve fotoelasticimetrii</a:t>
            </a:r>
          </a:p>
          <a:p>
            <a:pPr marL="0" indent="0">
              <a:buFont typeface="Arial" pitchFamily="34" charset="0"/>
              <a:buChar char="•"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v konstrukci zobrazovačů LCD a snímačů optického 	záznamu na kompaktních discích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353282" name="Picture 2" descr="C:\Documents and Settings\mat\Dokumenty\Obrázky\CCes.jpg"/>
          <p:cNvPicPr>
            <a:picLocks noChangeAspect="1" noChangeArrowheads="1"/>
          </p:cNvPicPr>
          <p:nvPr/>
        </p:nvPicPr>
        <p:blipFill>
          <a:blip r:embed="rId3" cstate="print">
            <a:lum bright="-19000" contrast="53000"/>
          </a:blip>
          <a:srcRect/>
          <a:stretch>
            <a:fillRect/>
          </a:stretch>
        </p:blipFill>
        <p:spPr bwMode="auto">
          <a:xfrm>
            <a:off x="5000628" y="3357562"/>
            <a:ext cx="364333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Použitá literatura a www stránky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85750" y="1714500"/>
            <a:ext cx="8229600" cy="5000648"/>
          </a:xfrm>
        </p:spPr>
        <p:txBody>
          <a:bodyPr/>
          <a:lstStyle/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100" b="1" dirty="0" smtClean="0"/>
              <a:t>Fyzika pro gymnázia – Optika</a:t>
            </a:r>
          </a:p>
          <a:p>
            <a:pPr>
              <a:buFont typeface="Arial" pitchFamily="34" charset="0"/>
              <a:buChar char="•"/>
            </a:pPr>
            <a:r>
              <a:rPr lang="cs-CZ" sz="2100" dirty="0" err="1" smtClean="0"/>
              <a:t>doc.RNDr</a:t>
            </a:r>
            <a:r>
              <a:rPr lang="cs-CZ" sz="2100" dirty="0" smtClean="0"/>
              <a:t>. Oldřich Lepil,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pPr>
              <a:buNone/>
            </a:pPr>
            <a:r>
              <a:rPr lang="cs-CZ" sz="2100" b="1" dirty="0" smtClean="0"/>
              <a:t>Fyzika pro střední školy</a:t>
            </a:r>
          </a:p>
          <a:p>
            <a:r>
              <a:rPr lang="cs-CZ" sz="2100" dirty="0" err="1" smtClean="0"/>
              <a:t>doc</a:t>
            </a:r>
            <a:r>
              <a:rPr lang="cs-CZ" sz="2100" dirty="0" smtClean="0"/>
              <a:t>,</a:t>
            </a:r>
            <a:r>
              <a:rPr lang="cs-CZ" sz="2100" dirty="0" err="1" smtClean="0"/>
              <a:t>RNDr.Oldřich</a:t>
            </a:r>
            <a:r>
              <a:rPr lang="cs-CZ" sz="2100" dirty="0" smtClean="0"/>
              <a:t> Lepil,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pPr>
              <a:buNone/>
            </a:pPr>
            <a:r>
              <a:rPr lang="cs-CZ" sz="2100" b="1" dirty="0" smtClean="0"/>
              <a:t>Sbírka řešených úloh z fyziky pro SŠ</a:t>
            </a:r>
          </a:p>
          <a:p>
            <a:r>
              <a:rPr lang="cs-CZ" sz="2100" dirty="0" smtClean="0"/>
              <a:t>RNDr. Karel Bartuška</a:t>
            </a:r>
          </a:p>
          <a:p>
            <a:pPr>
              <a:buNone/>
            </a:pPr>
            <a:r>
              <a:rPr lang="cs-CZ" sz="2100" b="1" dirty="0" err="1" smtClean="0"/>
              <a:t>Fyzweb.cz</a:t>
            </a:r>
            <a:endParaRPr lang="cs-CZ" sz="2100" b="1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10" name="Picture 2" descr="E:\projekt!!!!\logoProjektu%20%C5%99%C3%ADjen[1]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57364"/>
            <a:ext cx="42481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Interference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514350" indent="-51435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Interference světla </a:t>
            </a:r>
            <a:r>
              <a:rPr lang="cs-CZ" sz="2800" dirty="0" smtClean="0"/>
              <a:t>= skládání světelných vlnění</a:t>
            </a:r>
          </a:p>
          <a:p>
            <a:pPr marL="0" indent="0">
              <a:buNone/>
            </a:pPr>
            <a:r>
              <a:rPr lang="cs-CZ" sz="2800" dirty="0" smtClean="0"/>
              <a:t>Předpokladem pozorovatelné interference je </a:t>
            </a:r>
            <a:r>
              <a:rPr lang="cs-CZ" sz="2800" dirty="0" smtClean="0">
                <a:solidFill>
                  <a:srgbClr val="00B0F0"/>
                </a:solidFill>
              </a:rPr>
              <a:t>koherence </a:t>
            </a:r>
            <a:r>
              <a:rPr lang="cs-CZ" sz="2800" dirty="0" smtClean="0"/>
              <a:t>světelného vlnění.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Koherentní jsou 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světelná vlnění stejné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frekvence, jejichž 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vzájemný fázový rozdíl 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v uvažovaném bodě 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prostoru se s časem</a:t>
            </a:r>
          </a:p>
          <a:p>
            <a:pPr marL="0" indent="0">
              <a:buNone/>
            </a:pPr>
            <a:r>
              <a:rPr lang="cs-CZ" sz="2800" i="1" dirty="0" smtClean="0">
                <a:solidFill>
                  <a:srgbClr val="00B0F0"/>
                </a:solidFill>
              </a:rPr>
              <a:t>nemění.</a:t>
            </a:r>
          </a:p>
          <a:p>
            <a:pPr marL="0" indent="0">
              <a:buNone/>
            </a:pPr>
            <a:endParaRPr lang="cs-CZ" sz="2800" dirty="0" smtClean="0">
              <a:solidFill>
                <a:srgbClr val="1E0D00"/>
              </a:solidFill>
            </a:endParaRPr>
          </a:p>
          <a:p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	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7" name="Picture 5" descr="01 koherence světla"/>
          <p:cNvPicPr>
            <a:picLocks noChangeAspect="1" noChangeArrowheads="1"/>
          </p:cNvPicPr>
          <p:nvPr/>
        </p:nvPicPr>
        <p:blipFill>
          <a:blip r:embed="rId2" cstate="print">
            <a:lum bright="-34000" contrast="59000"/>
          </a:blip>
          <a:srcRect/>
          <a:stretch>
            <a:fillRect/>
          </a:stretch>
        </p:blipFill>
        <p:spPr bwMode="auto">
          <a:xfrm>
            <a:off x="4214810" y="3214686"/>
            <a:ext cx="478634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Interference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85720" y="1714488"/>
            <a:ext cx="8606760" cy="4942902"/>
          </a:xfrm>
        </p:spPr>
        <p:txBody>
          <a:bodyPr/>
          <a:lstStyle/>
          <a:p>
            <a:pPr marL="0" indent="0">
              <a:buNone/>
              <a:tabLst>
                <a:tab pos="2781300" algn="l"/>
              </a:tabLst>
            </a:pPr>
            <a:r>
              <a:rPr lang="cs-CZ" sz="2800" dirty="0" err="1" smtClean="0"/>
              <a:t>Youngův</a:t>
            </a:r>
            <a:r>
              <a:rPr lang="cs-CZ" sz="2800" dirty="0" smtClean="0"/>
              <a:t> </a:t>
            </a:r>
            <a:r>
              <a:rPr lang="cs-CZ" sz="2800" dirty="0" smtClean="0"/>
              <a:t>pokus: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180975" indent="-180975">
              <a:buFontTx/>
              <a:buChar char="-"/>
              <a:tabLst>
                <a:tab pos="2781300" algn="l"/>
              </a:tabLst>
            </a:pPr>
            <a:r>
              <a:rPr lang="cs-CZ" sz="2800" dirty="0" smtClean="0"/>
              <a:t>dvousvazková interference - nerovnoměrné osvětlení stínítka               </a:t>
            </a:r>
            <a:r>
              <a:rPr lang="cs-CZ" sz="2800" dirty="0" smtClean="0">
                <a:solidFill>
                  <a:srgbClr val="2FC9FF"/>
                </a:solidFill>
              </a:rPr>
              <a:t>interferenční obrazec </a:t>
            </a:r>
            <a:r>
              <a:rPr lang="cs-CZ" sz="2800" dirty="0" smtClean="0"/>
              <a:t>(</a:t>
            </a:r>
            <a:r>
              <a:rPr lang="cs-CZ" sz="2800" dirty="0" err="1" smtClean="0"/>
              <a:t>interferogram</a:t>
            </a:r>
            <a:r>
              <a:rPr lang="cs-CZ" sz="2800" dirty="0" smtClean="0"/>
              <a:t>)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cs-CZ" dirty="0"/>
          </a:p>
        </p:txBody>
      </p:sp>
      <p:pic>
        <p:nvPicPr>
          <p:cNvPr id="8" name="Picture 4" descr="02 demonstrace Yongova pokusu"/>
          <p:cNvPicPr>
            <a:picLocks noChangeAspect="1" noChangeArrowheads="1"/>
          </p:cNvPicPr>
          <p:nvPr/>
        </p:nvPicPr>
        <p:blipFill>
          <a:blip r:embed="rId2" cstate="print">
            <a:lum bright="-5000" contrast="-11000"/>
          </a:blip>
          <a:srcRect/>
          <a:stretch>
            <a:fillRect/>
          </a:stretch>
        </p:blipFill>
        <p:spPr bwMode="auto">
          <a:xfrm>
            <a:off x="1000100" y="2285992"/>
            <a:ext cx="7286676" cy="3071833"/>
          </a:xfrm>
          <a:prstGeom prst="rect">
            <a:avLst/>
          </a:prstGeom>
          <a:noFill/>
        </p:spPr>
      </p:pic>
      <p:sp>
        <p:nvSpPr>
          <p:cNvPr id="9" name="Šipka doprava 8"/>
          <p:cNvSpPr/>
          <p:nvPr/>
        </p:nvSpPr>
        <p:spPr>
          <a:xfrm>
            <a:off x="3428992" y="578645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Interference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85720" y="1714488"/>
            <a:ext cx="8858280" cy="4942902"/>
          </a:xfrm>
        </p:spPr>
        <p:txBody>
          <a:bodyPr/>
          <a:lstStyle/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Je-li zdroj </a:t>
            </a:r>
            <a:r>
              <a:rPr lang="cs-CZ" sz="2800" dirty="0" err="1" smtClean="0"/>
              <a:t>monofrekvenční</a:t>
            </a:r>
            <a:r>
              <a:rPr lang="cs-CZ" sz="2800" dirty="0" smtClean="0"/>
              <a:t> (laser</a:t>
            </a:r>
            <a:r>
              <a:rPr lang="cs-CZ" sz="2800" dirty="0" smtClean="0"/>
              <a:t>):</a:t>
            </a: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err="1" smtClean="0"/>
              <a:t>interferogram</a:t>
            </a:r>
            <a:r>
              <a:rPr lang="cs-CZ" sz="2800" dirty="0" smtClean="0"/>
              <a:t> = </a:t>
            </a:r>
            <a:r>
              <a:rPr lang="cs-CZ" sz="2800" dirty="0" smtClean="0">
                <a:solidFill>
                  <a:srgbClr val="00B0F0"/>
                </a:solidFill>
              </a:rPr>
              <a:t>světlé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/>
              <a:t>(</a:t>
            </a:r>
            <a:r>
              <a:rPr lang="cs-CZ" sz="2800" dirty="0" smtClean="0"/>
              <a:t>interferenční maximum) </a:t>
            </a:r>
            <a:r>
              <a:rPr lang="cs-CZ" sz="2800" dirty="0" smtClean="0">
                <a:solidFill>
                  <a:srgbClr val="00B0F0"/>
                </a:solidFill>
              </a:rPr>
              <a:t>a </a:t>
            </a:r>
            <a:r>
              <a:rPr lang="cs-CZ" sz="2800" dirty="0" smtClean="0">
                <a:solidFill>
                  <a:srgbClr val="00B0F0"/>
                </a:solidFill>
              </a:rPr>
              <a:t>tmavé </a:t>
            </a:r>
            <a:r>
              <a:rPr lang="cs-CZ" sz="2800" dirty="0" smtClean="0"/>
              <a:t>(</a:t>
            </a:r>
            <a:r>
              <a:rPr lang="cs-CZ" sz="2800" dirty="0" smtClean="0">
                <a:solidFill>
                  <a:srgbClr val="00B0F0"/>
                </a:solidFill>
              </a:rPr>
              <a:t>interferenční </a:t>
            </a:r>
            <a:r>
              <a:rPr lang="cs-CZ" sz="2800" dirty="0" smtClean="0"/>
              <a:t>minimum) </a:t>
            </a:r>
            <a:r>
              <a:rPr lang="cs-CZ" sz="2800" dirty="0" smtClean="0">
                <a:solidFill>
                  <a:srgbClr val="00B0F0"/>
                </a:solidFill>
              </a:rPr>
              <a:t>proužky</a:t>
            </a:r>
            <a:r>
              <a:rPr lang="cs-CZ" sz="2800" dirty="0" smtClean="0"/>
              <a:t> rovnoběžné se </a:t>
            </a:r>
            <a:r>
              <a:rPr lang="cs-CZ" sz="2800" dirty="0" smtClean="0"/>
              <a:t>štěrbinami.</a:t>
            </a: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Interferenční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maximum </a:t>
            </a:r>
            <a:r>
              <a:rPr lang="cs-CZ" sz="2800" dirty="0" smtClean="0"/>
              <a:t>– světelná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vlnění se stejnou fází.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Interferenční 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minimum </a:t>
            </a:r>
            <a:r>
              <a:rPr lang="cs-CZ" sz="2800" dirty="0" smtClean="0"/>
              <a:t>– vlnění 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s opačnou fází.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cs-CZ" dirty="0"/>
          </a:p>
        </p:txBody>
      </p:sp>
      <p:pic>
        <p:nvPicPr>
          <p:cNvPr id="10" name="Picture 4" descr="03 Interferenční obraz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214686"/>
            <a:ext cx="2643206" cy="2500330"/>
          </a:xfrm>
          <a:prstGeom prst="rect">
            <a:avLst/>
          </a:prstGeom>
          <a:noFill/>
        </p:spPr>
      </p:pic>
      <p:pic>
        <p:nvPicPr>
          <p:cNvPr id="11" name="Picture 6" descr="C:\Documents and Settings\mat\Dokumenty\Obrázky\imagesCA91FLX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429132"/>
            <a:ext cx="2428892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Interference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85720" y="1714488"/>
            <a:ext cx="8606760" cy="4942902"/>
          </a:xfrm>
        </p:spPr>
        <p:txBody>
          <a:bodyPr/>
          <a:lstStyle/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Interferenční maximum </a:t>
            </a:r>
            <a:r>
              <a:rPr lang="cs-CZ" sz="2800" dirty="0" smtClean="0"/>
              <a:t>vzniká v bodech, pro které platí:                  , pro k = 0, 1, 2, …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Interferenční minimum </a:t>
            </a:r>
            <a:r>
              <a:rPr lang="cs-CZ" sz="2800" dirty="0" smtClean="0"/>
              <a:t>nastává, je-li splněna podmínka:                          , pro k = 1, 2, …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      = dráhový rozdíl 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         světelných vlnění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 </a:t>
            </a:r>
            <a:r>
              <a:rPr lang="cs-CZ" sz="2800" i="1" dirty="0" smtClean="0"/>
              <a:t> k </a:t>
            </a:r>
            <a:r>
              <a:rPr lang="cs-CZ" sz="2800" dirty="0" smtClean="0"/>
              <a:t>– udává řád 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        interferenčního 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        </a:t>
            </a:r>
            <a:r>
              <a:rPr lang="cs-CZ" sz="2800" dirty="0" smtClean="0"/>
              <a:t>maxima (</a:t>
            </a:r>
            <a:r>
              <a:rPr lang="cs-CZ" sz="2800" dirty="0" smtClean="0"/>
              <a:t>minima)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                                     </a:t>
            </a:r>
            <a:r>
              <a:rPr lang="cs-CZ" sz="2800" dirty="0" smtClean="0"/>
              <a:t>Schéma </a:t>
            </a:r>
            <a:r>
              <a:rPr lang="cs-CZ" sz="2800" dirty="0" err="1" smtClean="0"/>
              <a:t>Youngova</a:t>
            </a:r>
            <a:r>
              <a:rPr lang="cs-CZ" sz="2800" dirty="0" smtClean="0"/>
              <a:t> pokusu: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 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cs-CZ" dirty="0"/>
          </a:p>
        </p:txBody>
      </p:sp>
      <p:graphicFrame>
        <p:nvGraphicFramePr>
          <p:cNvPr id="313346" name="Object 2"/>
          <p:cNvGraphicFramePr>
            <a:graphicFrameLocks noChangeAspect="1"/>
          </p:cNvGraphicFramePr>
          <p:nvPr/>
        </p:nvGraphicFramePr>
        <p:xfrm>
          <a:off x="1285852" y="2214554"/>
          <a:ext cx="1549400" cy="436562"/>
        </p:xfrm>
        <a:graphic>
          <a:graphicData uri="http://schemas.openxmlformats.org/presentationml/2006/ole">
            <p:oleObj spid="_x0000_s313346" name="Rovnice" r:id="rId3" imgW="609480" imgH="177480" progId="Equation.3">
              <p:embed/>
            </p:oleObj>
          </a:graphicData>
        </a:graphic>
      </p:graphicFrame>
      <p:graphicFrame>
        <p:nvGraphicFramePr>
          <p:cNvPr id="313347" name="Object 3"/>
          <p:cNvGraphicFramePr>
            <a:graphicFrameLocks noChangeAspect="1"/>
          </p:cNvGraphicFramePr>
          <p:nvPr/>
        </p:nvGraphicFramePr>
        <p:xfrm>
          <a:off x="2071670" y="3000372"/>
          <a:ext cx="2355850" cy="714381"/>
        </p:xfrm>
        <a:graphic>
          <a:graphicData uri="http://schemas.openxmlformats.org/presentationml/2006/ole">
            <p:oleObj spid="_x0000_s313347" name="Rovnice" r:id="rId4" imgW="927000" imgH="393480" progId="Equation.3">
              <p:embed/>
            </p:oleObj>
          </a:graphicData>
        </a:graphic>
      </p:graphicFrame>
      <p:graphicFrame>
        <p:nvGraphicFramePr>
          <p:cNvPr id="313348" name="Object 4"/>
          <p:cNvGraphicFramePr>
            <a:graphicFrameLocks noChangeAspect="1"/>
          </p:cNvGraphicFramePr>
          <p:nvPr/>
        </p:nvGraphicFramePr>
        <p:xfrm>
          <a:off x="357158" y="3714752"/>
          <a:ext cx="484188" cy="322263"/>
        </p:xfrm>
        <a:graphic>
          <a:graphicData uri="http://schemas.openxmlformats.org/presentationml/2006/ole">
            <p:oleObj spid="_x0000_s313348" name="Rovnice" r:id="rId5" imgW="190440" imgH="177480" progId="Equation.3">
              <p:embed/>
            </p:oleObj>
          </a:graphicData>
        </a:graphic>
      </p:graphicFrame>
      <p:pic>
        <p:nvPicPr>
          <p:cNvPr id="13" name="Picture 4" descr="04 Youngův pok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643314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Interference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85720" y="1714488"/>
            <a:ext cx="8606760" cy="4942902"/>
          </a:xfrm>
        </p:spPr>
        <p:txBody>
          <a:bodyPr/>
          <a:lstStyle/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Interference bílého 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světla na mýdlové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bláně: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                                           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                                                Povrch bubliny: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                                           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                                           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cs-CZ" dirty="0"/>
          </a:p>
        </p:txBody>
      </p:sp>
      <p:pic>
        <p:nvPicPr>
          <p:cNvPr id="313349" name="Picture 5" descr="C:\Documents and Settings\mat\Dokumenty\Obrázky\imagesCA3K8JU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3500462" cy="2928958"/>
          </a:xfrm>
          <a:prstGeom prst="rect">
            <a:avLst/>
          </a:prstGeom>
          <a:noFill/>
        </p:spPr>
      </p:pic>
      <p:pic>
        <p:nvPicPr>
          <p:cNvPr id="314373" name="Picture 5" descr="C:\Documents and Settings\mat\Dokumenty\Obrázky\20100831053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35719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Interference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Využití interference:</a:t>
            </a:r>
          </a:p>
          <a:p>
            <a:pPr marL="0" indent="0">
              <a:buFont typeface="Wingdings" pitchFamily="2" charset="2"/>
              <a:buChar char="Ø"/>
              <a:tabLst>
                <a:tab pos="2698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interferometr </a:t>
            </a:r>
            <a:r>
              <a:rPr lang="cs-CZ" sz="2800" dirty="0" smtClean="0">
                <a:solidFill>
                  <a:srgbClr val="1E0D00"/>
                </a:solidFill>
              </a:rPr>
              <a:t>= přístroj </a:t>
            </a:r>
          </a:p>
          <a:p>
            <a:pPr marL="0" indent="0">
              <a:buNone/>
              <a:tabLst>
                <a:tab pos="2698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na měření velmi malých </a:t>
            </a:r>
          </a:p>
          <a:p>
            <a:pPr marL="0" indent="0">
              <a:buNone/>
              <a:tabLst>
                <a:tab pos="2698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rozdílů délek</a:t>
            </a:r>
          </a:p>
          <a:p>
            <a:pPr marL="0" indent="0">
              <a:buNone/>
              <a:tabLst>
                <a:tab pos="269875" algn="l"/>
                <a:tab pos="2781300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indent="0">
              <a:buNone/>
              <a:tabLst>
                <a:tab pos="269875" algn="l"/>
                <a:tab pos="2781300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indent="0">
              <a:buNone/>
              <a:tabLst>
                <a:tab pos="269875" algn="l"/>
                <a:tab pos="2781300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indent="0">
              <a:buNone/>
              <a:tabLst>
                <a:tab pos="269875" algn="l"/>
                <a:tab pos="2781300" algn="l"/>
              </a:tabLst>
            </a:pPr>
            <a:endParaRPr lang="cs-CZ" sz="2800" dirty="0" smtClean="0">
              <a:solidFill>
                <a:srgbClr val="1E0D00"/>
              </a:solidFill>
            </a:endParaRPr>
          </a:p>
          <a:p>
            <a:pPr marL="0" indent="0">
              <a:buNone/>
              <a:tabLst>
                <a:tab pos="269875" algn="l"/>
                <a:tab pos="2781300" algn="l"/>
              </a:tabLst>
            </a:pPr>
            <a:r>
              <a:rPr lang="cs-CZ" sz="2800" dirty="0" err="1" smtClean="0">
                <a:solidFill>
                  <a:srgbClr val="1E0D00"/>
                </a:solidFill>
              </a:rPr>
              <a:t>Michelsonův</a:t>
            </a:r>
            <a:r>
              <a:rPr lang="cs-CZ" sz="2800" dirty="0" smtClean="0">
                <a:solidFill>
                  <a:srgbClr val="1E0D00"/>
                </a:solidFill>
              </a:rPr>
              <a:t> interferometr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169985" name="Picture 1" descr="C:\Documents and Settings\mat\Dokumenty\Obrázky\ukk.bmp"/>
          <p:cNvPicPr>
            <a:picLocks noChangeAspect="1" noChangeArrowheads="1"/>
          </p:cNvPicPr>
          <p:nvPr/>
        </p:nvPicPr>
        <p:blipFill>
          <a:blip r:embed="rId2" cstate="print">
            <a:lum bright="-30000" contrast="47000"/>
          </a:blip>
          <a:srcRect/>
          <a:stretch>
            <a:fillRect/>
          </a:stretch>
        </p:blipFill>
        <p:spPr bwMode="auto">
          <a:xfrm>
            <a:off x="4643438" y="1857364"/>
            <a:ext cx="4071966" cy="4714908"/>
          </a:xfrm>
          <a:prstGeom prst="rect">
            <a:avLst/>
          </a:prstGeom>
          <a:noFill/>
        </p:spPr>
      </p:pic>
      <p:pic>
        <p:nvPicPr>
          <p:cNvPr id="335874" name="Picture 2" descr="C:\Documents and Settings\mat\Dokumenty\Obrázky\imagesCAHTKN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350046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Interference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  <a:tabLst>
                <a:tab pos="360363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</a:t>
            </a:r>
            <a:r>
              <a:rPr lang="cs-CZ" sz="2800" dirty="0" smtClean="0">
                <a:solidFill>
                  <a:srgbClr val="2FC9FF"/>
                </a:solidFill>
              </a:rPr>
              <a:t>holografie</a:t>
            </a:r>
            <a:r>
              <a:rPr lang="cs-CZ" sz="2800" dirty="0" smtClean="0">
                <a:solidFill>
                  <a:srgbClr val="1E0D00"/>
                </a:solidFill>
              </a:rPr>
              <a:t> – pomocí dvojrozměrného nosiče 	obrazového </a:t>
            </a:r>
            <a:r>
              <a:rPr lang="cs-CZ" sz="2800" dirty="0" smtClean="0">
                <a:solidFill>
                  <a:srgbClr val="1E0D00"/>
                </a:solidFill>
              </a:rPr>
              <a:t>záznamu (</a:t>
            </a:r>
            <a:r>
              <a:rPr lang="cs-CZ" sz="2800" dirty="0" smtClean="0">
                <a:solidFill>
                  <a:srgbClr val="1E0D00"/>
                </a:solidFill>
              </a:rPr>
              <a:t>emulze na skle, filmu, popř. 	plastové fólie) lze zobrazit trojrozměrné objekty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315394" name="Picture 2" descr="C:\Documents and Settings\mat\Dokumenty\Obrázky\imagesCATIFPW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286124"/>
            <a:ext cx="3000396" cy="2776544"/>
          </a:xfrm>
          <a:prstGeom prst="rect">
            <a:avLst/>
          </a:prstGeom>
          <a:noFill/>
        </p:spPr>
      </p:pic>
      <p:pic>
        <p:nvPicPr>
          <p:cNvPr id="315396" name="Picture 4" descr="C:\Documents and Settings\mat\Dokumenty\Obrázky\imagesCAVCDWU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286124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Interference světla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  <a:tabLst>
                <a:tab pos="360363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interference světla na tenké vrstvě</a:t>
            </a:r>
          </a:p>
          <a:p>
            <a:pPr marL="0" indent="0">
              <a:buFontTx/>
              <a:buChar char="-"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příčinou je dvojnásobný odraz </a:t>
            </a:r>
          </a:p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světla na horním a dolním </a:t>
            </a:r>
          </a:p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	rozhraní tenké vrstvy látky,</a:t>
            </a:r>
          </a:p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která má odlišný index lomu </a:t>
            </a:r>
          </a:p>
          <a:p>
            <a:pPr marL="0" indent="0">
              <a:buNone/>
              <a:tabLst>
                <a:tab pos="180975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	než prostředí nad a pod vrstvou</a:t>
            </a:r>
          </a:p>
          <a:p>
            <a:pPr marL="0" indent="0">
              <a:buNone/>
              <a:tabLst>
                <a:tab pos="360363" algn="l"/>
                <a:tab pos="2781300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            vzniká dráhový rozdíl odražených vlnění</a:t>
            </a:r>
          </a:p>
          <a:p>
            <a:pPr marL="0" indent="0">
              <a:buNone/>
              <a:tabLst>
                <a:tab pos="360363" algn="l"/>
                <a:tab pos="1609725" algn="l"/>
              </a:tabLst>
            </a:pPr>
            <a:r>
              <a:rPr lang="cs-CZ" sz="2800" dirty="0" smtClean="0">
                <a:solidFill>
                  <a:srgbClr val="1E0D00"/>
                </a:solidFill>
              </a:rPr>
              <a:t>                 je-li vrstva dostatečně tenká, jsou odražená 		vlnění koherentní               pozorujeme 			interferenci</a:t>
            </a:r>
            <a:endParaRPr lang="cs-CZ" sz="2800" dirty="0" smtClean="0">
              <a:solidFill>
                <a:srgbClr val="2FC9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642910" y="4786322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642910" y="5286388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929190" y="578645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4" descr="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785926"/>
            <a:ext cx="2571768" cy="287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6168</TotalTime>
  <Words>465</Words>
  <Application>Microsoft Office PowerPoint</Application>
  <PresentationFormat>Předvádění na obrazovce (4:3)</PresentationFormat>
  <Paragraphs>177</Paragraphs>
  <Slides>18</Slides>
  <Notes>11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Rovnice</vt:lpstr>
      <vt:lpstr>Vlnová optika</vt:lpstr>
      <vt:lpstr>Interference světla</vt:lpstr>
      <vt:lpstr>Interference světla</vt:lpstr>
      <vt:lpstr>Interference světla</vt:lpstr>
      <vt:lpstr>Interference světla</vt:lpstr>
      <vt:lpstr>Interference světla</vt:lpstr>
      <vt:lpstr>Interference světla</vt:lpstr>
      <vt:lpstr>Interference světla</vt:lpstr>
      <vt:lpstr>Interference světla</vt:lpstr>
      <vt:lpstr>Interference světla</vt:lpstr>
      <vt:lpstr>Interference světla</vt:lpstr>
      <vt:lpstr>Ohyb světla</vt:lpstr>
      <vt:lpstr>Ohyb světla</vt:lpstr>
      <vt:lpstr>Ohyb světla</vt:lpstr>
      <vt:lpstr>Ohyb světla</vt:lpstr>
      <vt:lpstr>Polarizace světla</vt:lpstr>
      <vt:lpstr>Polarizace světla</vt:lpstr>
      <vt:lpstr>Použitá literatura a www stránky</vt:lpstr>
    </vt:vector>
  </TitlesOfParts>
  <Company>projekce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Čermák</dc:creator>
  <cp:lastModifiedBy>Petra</cp:lastModifiedBy>
  <cp:revision>635</cp:revision>
  <dcterms:created xsi:type="dcterms:W3CDTF">2005-08-09T19:25:46Z</dcterms:created>
  <dcterms:modified xsi:type="dcterms:W3CDTF">2011-11-19T16:24:23Z</dcterms:modified>
</cp:coreProperties>
</file>