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8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2/26/2017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2/26/2017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2/26/2017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hyperlink" Target="https://university.xamarin.com/classes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xamarin.com/guides/android/application_fundamentals/understanding_android_api_levels/#minimum" TargetMode="External"/><Relationship Id="rId2" Type="http://schemas.openxmlformats.org/officeDocument/2006/relationships/hyperlink" Target="https://developer.xamarin.com/guides/android/application_fundamentals/understanding_android_api_levels/#framewor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veloper.xamarin.com/guides/android/application_fundamentals/understanding_android_api_levels/#target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developer.android.com/guide/topics/manifest/manifest-intro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cs-CZ" dirty="0" smtClean="0"/>
              <a:t>PRVNÍ Projekt, struktura projektu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Jaroslav Kudr pro OATGM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255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Layout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261404"/>
            <a:ext cx="6219825" cy="6382283"/>
          </a:xfrm>
          <a:prstGeom prst="rect">
            <a:avLst/>
          </a:prstGeom>
        </p:spPr>
      </p:pic>
      <p:sp>
        <p:nvSpPr>
          <p:cNvPr id="5" name="Zaoblený obdélníkový bublinový popisek 4"/>
          <p:cNvSpPr/>
          <p:nvPr/>
        </p:nvSpPr>
        <p:spPr>
          <a:xfrm>
            <a:off x="426339" y="5210175"/>
            <a:ext cx="2905125" cy="1152525"/>
          </a:xfrm>
          <a:prstGeom prst="wedgeRoundRectCallout">
            <a:avLst>
              <a:gd name="adj1" fmla="val 200478"/>
              <a:gd name="adj2" fmla="val 3274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Přepínání mezi kódem UI a Návrhovým zobrazením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aoblený obdélníkový bublinový popisek 5"/>
          <p:cNvSpPr/>
          <p:nvPr/>
        </p:nvSpPr>
        <p:spPr>
          <a:xfrm>
            <a:off x="426339" y="1832381"/>
            <a:ext cx="2905125" cy="1152525"/>
          </a:xfrm>
          <a:prstGeom prst="wedgeRoundRectCallout">
            <a:avLst>
              <a:gd name="adj1" fmla="val 131626"/>
              <a:gd name="adj2" fmla="val -945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ToolBox</a:t>
            </a:r>
            <a:r>
              <a:rPr lang="cs-CZ" dirty="0" smtClean="0"/>
              <a:t> s ovládacími prvky</a:t>
            </a:r>
            <a:endParaRPr lang="cs-CZ" dirty="0"/>
          </a:p>
        </p:txBody>
      </p:sp>
      <p:sp>
        <p:nvSpPr>
          <p:cNvPr id="7" name="Zaoblený obdélníkový bublinový popisek 6"/>
          <p:cNvSpPr/>
          <p:nvPr/>
        </p:nvSpPr>
        <p:spPr>
          <a:xfrm>
            <a:off x="476440" y="3452545"/>
            <a:ext cx="2905125" cy="1152525"/>
          </a:xfrm>
          <a:prstGeom prst="wedgeRoundRectCallout">
            <a:avLst>
              <a:gd name="adj1" fmla="val 130315"/>
              <a:gd name="adj2" fmla="val 542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Strom ovládacích prvků</a:t>
            </a:r>
            <a:br>
              <a:rPr lang="cs-CZ" dirty="0" smtClean="0"/>
            </a:br>
            <a:r>
              <a:rPr lang="cs-CZ" dirty="0" smtClean="0"/>
              <a:t>Menu: </a:t>
            </a:r>
            <a:r>
              <a:rPr lang="cs-CZ" dirty="0" err="1" smtClean="0">
                <a:solidFill>
                  <a:srgbClr val="0070C0"/>
                </a:solidFill>
              </a:rPr>
              <a:t>View</a:t>
            </a:r>
            <a:r>
              <a:rPr lang="cs-CZ" dirty="0" err="1" smtClean="0"/>
              <a:t>-</a:t>
            </a:r>
            <a:r>
              <a:rPr lang="cs-CZ" dirty="0" err="1" smtClean="0">
                <a:solidFill>
                  <a:srgbClr val="0070C0"/>
                </a:solidFill>
              </a:rPr>
              <a:t>Other_Windows</a:t>
            </a:r>
            <a:r>
              <a:rPr lang="cs-CZ" dirty="0" err="1" smtClean="0"/>
              <a:t>-</a:t>
            </a:r>
            <a:r>
              <a:rPr lang="cs-CZ" dirty="0" err="1" smtClean="0">
                <a:solidFill>
                  <a:srgbClr val="0070C0"/>
                </a:solidFill>
              </a:rPr>
              <a:t>Document_Outline</a:t>
            </a: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989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 Aktivity vložte Tlačítko</a:t>
            </a:r>
            <a:endParaRPr lang="cs-CZ" dirty="0"/>
          </a:p>
        </p:txBody>
      </p:sp>
      <p:grpSp>
        <p:nvGrpSpPr>
          <p:cNvPr id="8" name="Skupina 7"/>
          <p:cNvGrpSpPr/>
          <p:nvPr/>
        </p:nvGrpSpPr>
        <p:grpSpPr>
          <a:xfrm>
            <a:off x="1466851" y="1819275"/>
            <a:ext cx="9086850" cy="4524375"/>
            <a:chOff x="1247775" y="1733550"/>
            <a:chExt cx="9496425" cy="5124450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47775" y="1733550"/>
              <a:ext cx="9496425" cy="5124450"/>
            </a:xfrm>
            <a:prstGeom prst="rect">
              <a:avLst/>
            </a:prstGeom>
          </p:spPr>
        </p:pic>
        <p:cxnSp>
          <p:nvCxnSpPr>
            <p:cNvPr id="5" name="Přímá spojnice se šipkou 4"/>
            <p:cNvCxnSpPr/>
            <p:nvPr/>
          </p:nvCxnSpPr>
          <p:spPr>
            <a:xfrm flipV="1">
              <a:off x="3152775" y="3333750"/>
              <a:ext cx="4343400" cy="15240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Přímá spojnice se šipkou 5"/>
            <p:cNvCxnSpPr/>
            <p:nvPr/>
          </p:nvCxnSpPr>
          <p:spPr>
            <a:xfrm>
              <a:off x="2533650" y="3504057"/>
              <a:ext cx="133350" cy="3220593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67423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 aktivity vložte textové pole (</a:t>
            </a:r>
            <a:r>
              <a:rPr lang="cs-CZ" dirty="0" err="1" smtClean="0"/>
              <a:t>textView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1935922"/>
            <a:ext cx="6972300" cy="4541077"/>
          </a:xfrm>
          <a:prstGeom prst="rect">
            <a:avLst/>
          </a:prstGeom>
        </p:spPr>
      </p:pic>
      <p:cxnSp>
        <p:nvCxnSpPr>
          <p:cNvPr id="5" name="Přímá spojnice se šipkou 4"/>
          <p:cNvCxnSpPr/>
          <p:nvPr/>
        </p:nvCxnSpPr>
        <p:spPr>
          <a:xfrm flipV="1">
            <a:off x="3209925" y="3943350"/>
            <a:ext cx="3190875" cy="24765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 flipH="1">
            <a:off x="3067050" y="4206460"/>
            <a:ext cx="142875" cy="21371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332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Vlastnosti ID, </a:t>
            </a:r>
            <a:r>
              <a:rPr lang="cs-CZ" dirty="0" err="1" smtClean="0"/>
              <a:t>TExt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ID je nejdůležitější vlastností každého ovládacího prvku. Pokud budeme v našem programu potřebovat pracovat s nějakým ovládacím prvkem budeme se na něj odkazovat právě přes jednoznačný identifikátor.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 ID volte tak, aby byl zřejmý jeho význam.</a:t>
            </a:r>
            <a:br>
              <a:rPr lang="cs-CZ" dirty="0" smtClean="0"/>
            </a:br>
            <a:r>
              <a:rPr lang="cs-CZ" dirty="0" smtClean="0"/>
              <a:t>Např.: </a:t>
            </a:r>
            <a:r>
              <a:rPr lang="cs-CZ" dirty="0" err="1" smtClean="0"/>
              <a:t>btn_OK</a:t>
            </a:r>
            <a:r>
              <a:rPr lang="cs-CZ" dirty="0" smtClean="0"/>
              <a:t> – tlačítko „OK“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 Text je pouze textová hodnota zobrazena v daném prvku, pokud nechceme např. aby textové pole obsahovalo žádný text bude tato hodnota prázdná, resp. To bude prázdný řetězec.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9371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Nastavte ID a text ovládacích prvků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2286000"/>
            <a:ext cx="4728972" cy="4023360"/>
          </a:xfrm>
        </p:spPr>
        <p:txBody>
          <a:bodyPr/>
          <a:lstStyle/>
          <a:p>
            <a:r>
              <a:rPr lang="cs-CZ" dirty="0" smtClean="0"/>
              <a:t>ID tlačítka : </a:t>
            </a:r>
            <a:r>
              <a:rPr lang="cs-CZ" b="1" i="1" dirty="0" err="1" smtClean="0"/>
              <a:t>btn_Klik</a:t>
            </a:r>
            <a:endParaRPr lang="cs-CZ" b="1" i="1" dirty="0" smtClean="0"/>
          </a:p>
          <a:p>
            <a:r>
              <a:rPr lang="cs-CZ" dirty="0" smtClean="0"/>
              <a:t>ID textového pole: </a:t>
            </a:r>
            <a:r>
              <a:rPr lang="cs-CZ" b="1" i="1" dirty="0" err="1" smtClean="0"/>
              <a:t>textView_PocetKlik</a:t>
            </a:r>
            <a:endParaRPr lang="cs-CZ" b="1" i="1" dirty="0" smtClean="0"/>
          </a:p>
          <a:p>
            <a:r>
              <a:rPr lang="cs-CZ" dirty="0" smtClean="0"/>
              <a:t>Text tlačítko: </a:t>
            </a:r>
            <a:r>
              <a:rPr lang="cs-CZ" b="1" i="1" dirty="0" smtClean="0"/>
              <a:t>„Klik“</a:t>
            </a:r>
          </a:p>
          <a:p>
            <a:r>
              <a:rPr lang="cs-CZ" dirty="0" smtClean="0"/>
              <a:t>Text textové pole: </a:t>
            </a:r>
            <a:r>
              <a:rPr lang="cs-CZ" b="1" i="1" dirty="0" smtClean="0"/>
              <a:t>„0“</a:t>
            </a:r>
            <a:r>
              <a:rPr lang="cs-CZ" dirty="0" smtClean="0"/>
              <a:t> (číslo 0)</a:t>
            </a:r>
            <a:endParaRPr lang="cs-CZ" dirty="0"/>
          </a:p>
        </p:txBody>
      </p:sp>
      <p:grpSp>
        <p:nvGrpSpPr>
          <p:cNvPr id="9" name="Skupina 8"/>
          <p:cNvGrpSpPr/>
          <p:nvPr/>
        </p:nvGrpSpPr>
        <p:grpSpPr>
          <a:xfrm>
            <a:off x="5753100" y="2116455"/>
            <a:ext cx="6248400" cy="4362450"/>
            <a:chOff x="5753100" y="2116455"/>
            <a:chExt cx="6248400" cy="4362450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53100" y="2116455"/>
              <a:ext cx="6248400" cy="4362450"/>
            </a:xfrm>
            <a:prstGeom prst="rect">
              <a:avLst/>
            </a:prstGeom>
          </p:spPr>
        </p:pic>
        <p:sp>
          <p:nvSpPr>
            <p:cNvPr id="5" name="Ovál 4"/>
            <p:cNvSpPr/>
            <p:nvPr/>
          </p:nvSpPr>
          <p:spPr>
            <a:xfrm>
              <a:off x="7410450" y="3600450"/>
              <a:ext cx="2247900" cy="409575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Ovál 5"/>
            <p:cNvSpPr/>
            <p:nvPr/>
          </p:nvSpPr>
          <p:spPr>
            <a:xfrm>
              <a:off x="7410450" y="4302442"/>
              <a:ext cx="3071622" cy="44100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Ovál 6"/>
            <p:cNvSpPr/>
            <p:nvPr/>
          </p:nvSpPr>
          <p:spPr>
            <a:xfrm>
              <a:off x="7315200" y="4831079"/>
              <a:ext cx="2247900" cy="409575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Ovál 7"/>
            <p:cNvSpPr/>
            <p:nvPr/>
          </p:nvSpPr>
          <p:spPr>
            <a:xfrm>
              <a:off x="7410450" y="5727763"/>
              <a:ext cx="4019550" cy="46824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908266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Než spustíte aplikaci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137" y="1843087"/>
            <a:ext cx="10010775" cy="4676775"/>
          </a:xfrm>
          <a:prstGeom prst="rect">
            <a:avLst/>
          </a:prstGeom>
        </p:spPr>
      </p:pic>
      <p:sp>
        <p:nvSpPr>
          <p:cNvPr id="4" name="Ovál 3"/>
          <p:cNvSpPr/>
          <p:nvPr/>
        </p:nvSpPr>
        <p:spPr>
          <a:xfrm>
            <a:off x="3095625" y="5124450"/>
            <a:ext cx="5743575" cy="10287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3288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Jen to nic nedělá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900" y="951862"/>
            <a:ext cx="3190875" cy="532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jdeme programovat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612" y="1928812"/>
            <a:ext cx="8543925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35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indviewbyid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78410"/>
            <a:ext cx="11544056" cy="649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007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Metoda </a:t>
            </a:r>
            <a:r>
              <a:rPr lang="cs-CZ" dirty="0" err="1" smtClean="0"/>
              <a:t>oncreate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666" y="2084832"/>
            <a:ext cx="9486534" cy="416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407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XAMARIN UNIVERSITY FOR FREE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9" y="2084832"/>
            <a:ext cx="9720071" cy="12001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 K výuce slouží zdarma videokurzy přímo od Microsoftu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K registraci je vhodné mít Microsoft ID – stačí emailový účet na </a:t>
            </a:r>
            <a:r>
              <a:rPr lang="cs-CZ" sz="2800" b="1" dirty="0" smtClean="0">
                <a:solidFill>
                  <a:srgbClr val="7030A0"/>
                </a:solidFill>
              </a:rPr>
              <a:t>hotmail.com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8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 descr="Xamarin University Classes - Internet Explorer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574" y="3155826"/>
            <a:ext cx="5731179" cy="346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77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Metoda ošetřující klik na tlačítko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2253028"/>
            <a:ext cx="10324011" cy="282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16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49" y="372573"/>
            <a:ext cx="3263618" cy="599305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661" y="1464101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375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Vytvořte aplikaci, která umožní uživateli zadat dvě čísla. Na stisk tlačítek provede součet těchto čísel.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1266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API </a:t>
            </a:r>
            <a:r>
              <a:rPr lang="cs-CZ" dirty="0" err="1" smtClean="0"/>
              <a:t>levels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1752600"/>
            <a:ext cx="10015347" cy="4642485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Xamarin.Android</a:t>
            </a:r>
            <a:r>
              <a:rPr lang="en-US" dirty="0"/>
              <a:t> </a:t>
            </a:r>
            <a:r>
              <a:rPr lang="cs-CZ" dirty="0" smtClean="0"/>
              <a:t>má několik </a:t>
            </a:r>
            <a:r>
              <a:rPr lang="en-US" dirty="0" smtClean="0"/>
              <a:t>Android </a:t>
            </a:r>
            <a:r>
              <a:rPr lang="en-US" dirty="0"/>
              <a:t>API </a:t>
            </a:r>
            <a:r>
              <a:rPr lang="cs-CZ" dirty="0" smtClean="0"/>
              <a:t>úrovní, které určují kompatibilitu Vaší aplikace s různými verzemi OS Android</a:t>
            </a:r>
            <a:r>
              <a:rPr lang="en-US" dirty="0" smtClean="0"/>
              <a:t>. </a:t>
            </a:r>
            <a:endParaRPr lang="cs-CZ" dirty="0" smtClean="0"/>
          </a:p>
          <a:p>
            <a:r>
              <a:rPr lang="en-US" dirty="0" err="1"/>
              <a:t>Xamarin.Android</a:t>
            </a:r>
            <a:r>
              <a:rPr lang="en-US" dirty="0"/>
              <a:t> </a:t>
            </a:r>
            <a:r>
              <a:rPr lang="cs-CZ" dirty="0" smtClean="0"/>
              <a:t>má tři</a:t>
            </a:r>
            <a:r>
              <a:rPr lang="en-US" dirty="0" smtClean="0"/>
              <a:t> </a:t>
            </a:r>
            <a:r>
              <a:rPr lang="en-US" dirty="0"/>
              <a:t>Android API </a:t>
            </a:r>
            <a:r>
              <a:rPr lang="cs-CZ" dirty="0" smtClean="0"/>
              <a:t>úrovně nastavení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>
                <a:hlinkClick r:id="rId2"/>
              </a:rPr>
              <a:t>Target Framework</a:t>
            </a:r>
            <a:r>
              <a:rPr lang="en-US" dirty="0"/>
              <a:t> – </a:t>
            </a:r>
            <a:r>
              <a:rPr lang="cs-CZ" dirty="0" smtClean="0"/>
              <a:t>Specifikuje který Framework Androidu bude použit při tvorbě a ladění (kompilaci) aplikace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>
                <a:hlinkClick r:id="rId3"/>
              </a:rPr>
              <a:t>Minimum Android Version</a:t>
            </a:r>
            <a:r>
              <a:rPr lang="en-US" dirty="0"/>
              <a:t> – </a:t>
            </a:r>
            <a:r>
              <a:rPr lang="cs-CZ" dirty="0" smtClean="0"/>
              <a:t>Specifikuje nejstarší Framework, který by měl podporovat Vaši aplikaci</a:t>
            </a:r>
            <a:r>
              <a:rPr lang="en-US" dirty="0" smtClean="0"/>
              <a:t>.</a:t>
            </a:r>
            <a:r>
              <a:rPr lang="cs-CZ" dirty="0" smtClean="0"/>
              <a:t> Toto nastavení je použito při spuštění aplikace</a:t>
            </a:r>
            <a:r>
              <a:rPr lang="en-US" dirty="0" smtClean="0"/>
              <a:t>.</a:t>
            </a:r>
            <a:r>
              <a:rPr lang="cs-CZ" dirty="0" smtClean="0"/>
              <a:t> K perfektní funkčnosti je </a:t>
            </a:r>
            <a:r>
              <a:rPr lang="cs-CZ" dirty="0" err="1" smtClean="0"/>
              <a:t>třaba</a:t>
            </a:r>
            <a:r>
              <a:rPr lang="cs-CZ" dirty="0" smtClean="0"/>
              <a:t> nastudovat kontrolu kompatibility. </a:t>
            </a:r>
            <a:r>
              <a:rPr lang="cs-CZ" b="1" i="1" dirty="0" smtClean="0">
                <a:hlinkClick r:id="rId3"/>
              </a:rPr>
              <a:t>jak na runtime </a:t>
            </a:r>
            <a:r>
              <a:rPr lang="cs-CZ" b="1" i="1" dirty="0" err="1" smtClean="0">
                <a:hlinkClick r:id="rId3"/>
              </a:rPr>
              <a:t>checks</a:t>
            </a:r>
            <a:endParaRPr lang="en-US" b="1" i="1" dirty="0"/>
          </a:p>
          <a:p>
            <a:r>
              <a:rPr lang="en-US" dirty="0">
                <a:hlinkClick r:id="rId4"/>
              </a:rPr>
              <a:t>Target Android Version</a:t>
            </a:r>
            <a:r>
              <a:rPr lang="en-US" dirty="0"/>
              <a:t> </a:t>
            </a:r>
            <a:r>
              <a:rPr lang="cs-CZ" dirty="0" smtClean="0"/>
              <a:t>Specifikuje verzi pro kterou je aplikace určena</a:t>
            </a:r>
            <a:r>
              <a:rPr lang="en-US" dirty="0" smtClean="0"/>
              <a:t>.</a:t>
            </a:r>
            <a:r>
              <a:rPr lang="cs-CZ" dirty="0" smtClean="0"/>
              <a:t> Tato úroveň je použita při spuštění aplikace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cs-CZ" dirty="0" smtClean="0"/>
              <a:t>Obecně platí:</a:t>
            </a:r>
          </a:p>
          <a:p>
            <a:r>
              <a:rPr lang="cs-CZ" sz="2600" dirty="0" smtClean="0"/>
              <a:t> </a:t>
            </a:r>
            <a:r>
              <a:rPr lang="cs-CZ" sz="2600" b="1" dirty="0">
                <a:solidFill>
                  <a:srgbClr val="7030A0"/>
                </a:solidFill>
              </a:rPr>
              <a:t>Minimum Android </a:t>
            </a:r>
            <a:r>
              <a:rPr lang="cs-CZ" sz="2600" b="1" dirty="0" err="1">
                <a:solidFill>
                  <a:srgbClr val="7030A0"/>
                </a:solidFill>
              </a:rPr>
              <a:t>Version</a:t>
            </a:r>
            <a:r>
              <a:rPr lang="cs-CZ" sz="2600" b="1" dirty="0">
                <a:solidFill>
                  <a:srgbClr val="7030A0"/>
                </a:solidFill>
              </a:rPr>
              <a:t> ≤ Target Android </a:t>
            </a:r>
            <a:r>
              <a:rPr lang="cs-CZ" sz="2600" b="1" dirty="0" err="1">
                <a:solidFill>
                  <a:srgbClr val="7030A0"/>
                </a:solidFill>
              </a:rPr>
              <a:t>Version</a:t>
            </a:r>
            <a:r>
              <a:rPr lang="cs-CZ" sz="2600" b="1" dirty="0">
                <a:solidFill>
                  <a:srgbClr val="7030A0"/>
                </a:solidFill>
              </a:rPr>
              <a:t> ≤ Target Framework</a:t>
            </a:r>
          </a:p>
          <a:p>
            <a:endParaRPr lang="cs-CZ" b="1" dirty="0" smtClean="0">
              <a:solidFill>
                <a:srgbClr val="7030A0"/>
              </a:solidFill>
            </a:endParaRPr>
          </a:p>
          <a:p>
            <a:endParaRPr lang="cs-CZ" dirty="0"/>
          </a:p>
          <a:p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87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Doporučené nastavení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953" y="1924049"/>
            <a:ext cx="10148697" cy="424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3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Step by Step – 1. aplikace</a:t>
            </a:r>
            <a:endParaRPr lang="cs-CZ" dirty="0"/>
          </a:p>
        </p:txBody>
      </p:sp>
      <p:grpSp>
        <p:nvGrpSpPr>
          <p:cNvPr id="7" name="Skupina 6"/>
          <p:cNvGrpSpPr/>
          <p:nvPr/>
        </p:nvGrpSpPr>
        <p:grpSpPr>
          <a:xfrm>
            <a:off x="1116488" y="1741932"/>
            <a:ext cx="6834823" cy="4723542"/>
            <a:chOff x="1116488" y="1741932"/>
            <a:chExt cx="6834823" cy="4723542"/>
          </a:xfrm>
        </p:grpSpPr>
        <p:pic>
          <p:nvPicPr>
            <p:cNvPr id="3" name="Obrázek 2" descr="New Project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488" y="1741932"/>
              <a:ext cx="6834823" cy="4723542"/>
            </a:xfrm>
            <a:prstGeom prst="rect">
              <a:avLst/>
            </a:prstGeom>
          </p:spPr>
        </p:pic>
        <p:sp>
          <p:nvSpPr>
            <p:cNvPr id="4" name="Ovál 3"/>
            <p:cNvSpPr/>
            <p:nvPr/>
          </p:nvSpPr>
          <p:spPr>
            <a:xfrm>
              <a:off x="1619250" y="5181600"/>
              <a:ext cx="2371725" cy="91439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Ovál 4"/>
            <p:cNvSpPr/>
            <p:nvPr/>
          </p:nvSpPr>
          <p:spPr>
            <a:xfrm>
              <a:off x="1452562" y="2803398"/>
              <a:ext cx="762000" cy="409575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Ovál 5"/>
            <p:cNvSpPr/>
            <p:nvPr/>
          </p:nvSpPr>
          <p:spPr>
            <a:xfrm>
              <a:off x="2733675" y="2164793"/>
              <a:ext cx="1619250" cy="40005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8" name="Zaoblený obdélníkový bublinový popisek 7"/>
          <p:cNvSpPr/>
          <p:nvPr/>
        </p:nvSpPr>
        <p:spPr>
          <a:xfrm>
            <a:off x="9124950" y="2748866"/>
            <a:ext cx="2800350" cy="1066800"/>
          </a:xfrm>
          <a:prstGeom prst="wedgeRoundRectCallout">
            <a:avLst>
              <a:gd name="adj1" fmla="val -293622"/>
              <a:gd name="adj2" fmla="val -232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Prázdná aktivita</a:t>
            </a:r>
            <a:endParaRPr lang="cs-CZ" dirty="0"/>
          </a:p>
        </p:txBody>
      </p:sp>
      <p:sp>
        <p:nvSpPr>
          <p:cNvPr id="9" name="Zaoblený obdélníkový bublinový popisek 8"/>
          <p:cNvSpPr/>
          <p:nvPr/>
        </p:nvSpPr>
        <p:spPr>
          <a:xfrm>
            <a:off x="9124950" y="1294257"/>
            <a:ext cx="2800350" cy="1066800"/>
          </a:xfrm>
          <a:prstGeom prst="wedgeRoundRectCallout">
            <a:avLst>
              <a:gd name="adj1" fmla="val -219132"/>
              <a:gd name="adj2" fmla="val 482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Typ projektu: Android</a:t>
            </a:r>
            <a:endParaRPr lang="cs-CZ" dirty="0"/>
          </a:p>
        </p:txBody>
      </p:sp>
      <p:sp>
        <p:nvSpPr>
          <p:cNvPr id="10" name="Zaoblený obdélníkový bublinový popisek 9"/>
          <p:cNvSpPr/>
          <p:nvPr/>
        </p:nvSpPr>
        <p:spPr>
          <a:xfrm>
            <a:off x="9029700" y="4368115"/>
            <a:ext cx="3048000" cy="1299259"/>
          </a:xfrm>
          <a:prstGeom prst="wedgeRoundRectCallout">
            <a:avLst>
              <a:gd name="adj1" fmla="val -213777"/>
              <a:gd name="adj2" fmla="val 411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Cesta kam bude projekt uložen a název projektu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7885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Properties</a:t>
            </a:r>
            <a:r>
              <a:rPr lang="cs-CZ" dirty="0" smtClean="0"/>
              <a:t> projektu</a:t>
            </a:r>
            <a:endParaRPr lang="cs-CZ" dirty="0"/>
          </a:p>
        </p:txBody>
      </p:sp>
      <p:grpSp>
        <p:nvGrpSpPr>
          <p:cNvPr id="6" name="Skupina 5"/>
          <p:cNvGrpSpPr/>
          <p:nvPr/>
        </p:nvGrpSpPr>
        <p:grpSpPr>
          <a:xfrm>
            <a:off x="5800725" y="1233487"/>
            <a:ext cx="3895725" cy="5186363"/>
            <a:chOff x="5800725" y="1233487"/>
            <a:chExt cx="3895725" cy="5186363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15050" y="1233487"/>
              <a:ext cx="3581400" cy="4986081"/>
            </a:xfrm>
            <a:prstGeom prst="rect">
              <a:avLst/>
            </a:prstGeom>
          </p:spPr>
        </p:pic>
        <p:sp>
          <p:nvSpPr>
            <p:cNvPr id="5" name="Ovál 4"/>
            <p:cNvSpPr/>
            <p:nvPr/>
          </p:nvSpPr>
          <p:spPr>
            <a:xfrm>
              <a:off x="5800725" y="5705475"/>
              <a:ext cx="2971800" cy="714375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627594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Nastavení API Úrovně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712" y="2162175"/>
            <a:ext cx="8696325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806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projektu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1800225"/>
            <a:ext cx="3962400" cy="4724400"/>
          </a:xfrm>
          <a:prstGeom prst="rect">
            <a:avLst/>
          </a:prstGeom>
        </p:spPr>
      </p:pic>
      <p:sp>
        <p:nvSpPr>
          <p:cNvPr id="5" name="Zaoblený obdélníkový bublinový popisek 4"/>
          <p:cNvSpPr/>
          <p:nvPr/>
        </p:nvSpPr>
        <p:spPr>
          <a:xfrm>
            <a:off x="6000750" y="1952625"/>
            <a:ext cx="4924425" cy="838200"/>
          </a:xfrm>
          <a:prstGeom prst="wedgeRoundRectCallout">
            <a:avLst>
              <a:gd name="adj1" fmla="val -107100"/>
              <a:gd name="adj2" fmla="val 909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MANIFEST</a:t>
            </a:r>
            <a:endParaRPr lang="cs-CZ" dirty="0"/>
          </a:p>
        </p:txBody>
      </p:sp>
      <p:sp>
        <p:nvSpPr>
          <p:cNvPr id="6" name="Zaoblený obdélníkový bublinový popisek 5"/>
          <p:cNvSpPr/>
          <p:nvPr/>
        </p:nvSpPr>
        <p:spPr>
          <a:xfrm>
            <a:off x="6000750" y="3033141"/>
            <a:ext cx="4924425" cy="838200"/>
          </a:xfrm>
          <a:prstGeom prst="wedgeRoundRectCallout">
            <a:avLst>
              <a:gd name="adj1" fmla="val -114837"/>
              <a:gd name="adj2" fmla="val 1465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LAYOUT - UI</a:t>
            </a:r>
            <a:endParaRPr lang="cs-CZ" dirty="0"/>
          </a:p>
        </p:txBody>
      </p:sp>
      <p:sp>
        <p:nvSpPr>
          <p:cNvPr id="7" name="Zaoblený obdélníkový bublinový popisek 6"/>
          <p:cNvSpPr/>
          <p:nvPr/>
        </p:nvSpPr>
        <p:spPr>
          <a:xfrm>
            <a:off x="6067425" y="4248150"/>
            <a:ext cx="4924425" cy="838200"/>
          </a:xfrm>
          <a:prstGeom prst="wedgeRoundRectCallout">
            <a:avLst>
              <a:gd name="adj1" fmla="val -116191"/>
              <a:gd name="adj2" fmla="val 420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HODNOTY</a:t>
            </a:r>
            <a:endParaRPr lang="cs-CZ" dirty="0"/>
          </a:p>
        </p:txBody>
      </p:sp>
      <p:sp>
        <p:nvSpPr>
          <p:cNvPr id="8" name="Zaoblený obdélníkový bublinový popisek 7"/>
          <p:cNvSpPr/>
          <p:nvPr/>
        </p:nvSpPr>
        <p:spPr>
          <a:xfrm>
            <a:off x="6067424" y="5306949"/>
            <a:ext cx="4924425" cy="838200"/>
          </a:xfrm>
          <a:prstGeom prst="wedgeRoundRectCallout">
            <a:avLst>
              <a:gd name="adj1" fmla="val -118705"/>
              <a:gd name="adj2" fmla="val 227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PROGRAM v C#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3913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MANIFEST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024128" y="2362199"/>
            <a:ext cx="9222486" cy="981075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>
                <a:hlinkClick r:id="rId2"/>
              </a:rPr>
              <a:t>manifest</a:t>
            </a:r>
            <a:endParaRPr lang="cs-CZ" sz="3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889" y="3543300"/>
            <a:ext cx="794385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5723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al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199</TotalTime>
  <Words>247</Words>
  <Application>Microsoft Office PowerPoint</Application>
  <PresentationFormat>Širokoúhlá obrazovka</PresentationFormat>
  <Paragraphs>51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Arial</vt:lpstr>
      <vt:lpstr>Tw Cen MT</vt:lpstr>
      <vt:lpstr>Tw Cen MT Condensed</vt:lpstr>
      <vt:lpstr>Wingdings</vt:lpstr>
      <vt:lpstr>Wingdings 3</vt:lpstr>
      <vt:lpstr>Integrál</vt:lpstr>
      <vt:lpstr>PRVNÍ Projekt, struktura projektu</vt:lpstr>
      <vt:lpstr>XAMARIN UNIVERSITY FOR FREE</vt:lpstr>
      <vt:lpstr>API levels</vt:lpstr>
      <vt:lpstr>Doporučené nastavení</vt:lpstr>
      <vt:lpstr>Step by Step – 1. aplikace</vt:lpstr>
      <vt:lpstr>Properties projektu</vt:lpstr>
      <vt:lpstr>Nastavení API Úrovně</vt:lpstr>
      <vt:lpstr>Struktura projektu</vt:lpstr>
      <vt:lpstr>MANIFEST</vt:lpstr>
      <vt:lpstr>Layout</vt:lpstr>
      <vt:lpstr>Do Aktivity vložte Tlačítko</vt:lpstr>
      <vt:lpstr>Do aktivity vložte textové pole (textView)</vt:lpstr>
      <vt:lpstr>Vlastnosti ID, TExt</vt:lpstr>
      <vt:lpstr>Nastavte ID a text ovládacích prvků</vt:lpstr>
      <vt:lpstr>Než spustíte aplikaci</vt:lpstr>
      <vt:lpstr>Jen to nic nedělá</vt:lpstr>
      <vt:lpstr>A jdeme programovat</vt:lpstr>
      <vt:lpstr>Prezentace aplikace PowerPoint</vt:lpstr>
      <vt:lpstr>Metoda oncreate</vt:lpstr>
      <vt:lpstr>Metoda ošetřující klik na tlačítko</vt:lpstr>
      <vt:lpstr>Prezentace aplikace PowerPoint</vt:lpstr>
      <vt:lpstr>Úkol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PRVNÍ Projekt, struktura projektu</dc:title>
  <dc:creator>Jaroslav Kudr</dc:creator>
  <cp:lastModifiedBy>Jaroslav Kudr</cp:lastModifiedBy>
  <cp:revision>18</cp:revision>
  <dcterms:created xsi:type="dcterms:W3CDTF">2017-02-26T14:47:38Z</dcterms:created>
  <dcterms:modified xsi:type="dcterms:W3CDTF">2017-02-26T20:15:28Z</dcterms:modified>
</cp:coreProperties>
</file>