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68" r:id="rId2"/>
    <p:sldId id="313" r:id="rId3"/>
    <p:sldId id="303" r:id="rId4"/>
    <p:sldId id="316" r:id="rId5"/>
    <p:sldId id="315" r:id="rId6"/>
    <p:sldId id="317" r:id="rId7"/>
    <p:sldId id="318" r:id="rId8"/>
    <p:sldId id="319" r:id="rId9"/>
    <p:sldId id="327" r:id="rId10"/>
    <p:sldId id="328" r:id="rId11"/>
    <p:sldId id="307" r:id="rId12"/>
    <p:sldId id="309" r:id="rId13"/>
    <p:sldId id="320" r:id="rId14"/>
    <p:sldId id="321" r:id="rId15"/>
    <p:sldId id="296" r:id="rId16"/>
    <p:sldId id="322" r:id="rId17"/>
    <p:sldId id="323" r:id="rId18"/>
    <p:sldId id="297" r:id="rId19"/>
    <p:sldId id="329" r:id="rId20"/>
    <p:sldId id="298" r:id="rId21"/>
    <p:sldId id="324" r:id="rId22"/>
    <p:sldId id="299" r:id="rId23"/>
    <p:sldId id="325" r:id="rId24"/>
    <p:sldId id="300" r:id="rId25"/>
    <p:sldId id="301" r:id="rId26"/>
    <p:sldId id="275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  <a:srgbClr val="2FC9FF"/>
    <a:srgbClr val="00001A"/>
    <a:srgbClr val="E2002B"/>
    <a:srgbClr val="339966"/>
    <a:srgbClr val="00FF00"/>
    <a:srgbClr val="CCFF99"/>
    <a:srgbClr val="000050"/>
    <a:srgbClr val="D68F00"/>
    <a:srgbClr val="66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28" autoAdjust="0"/>
    <p:restoredTop sz="97527" autoAdjust="0"/>
  </p:normalViewPr>
  <p:slideViewPr>
    <p:cSldViewPr>
      <p:cViewPr>
        <p:scale>
          <a:sx n="80" d="100"/>
          <a:sy n="80" d="100"/>
        </p:scale>
        <p:origin x="-7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7.9.2011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2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9.bin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42.bin"/><Relationship Id="rId39" Type="http://schemas.openxmlformats.org/officeDocument/2006/relationships/oleObject" Target="../embeddings/oleObject55.bin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37.bin"/><Relationship Id="rId34" Type="http://schemas.openxmlformats.org/officeDocument/2006/relationships/oleObject" Target="../embeddings/oleObject50.bin"/><Relationship Id="rId42" Type="http://schemas.openxmlformats.org/officeDocument/2006/relationships/oleObject" Target="../embeddings/oleObject58.bin"/><Relationship Id="rId47" Type="http://schemas.openxmlformats.org/officeDocument/2006/relationships/oleObject" Target="../embeddings/oleObject63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41.bin"/><Relationship Id="rId33" Type="http://schemas.openxmlformats.org/officeDocument/2006/relationships/oleObject" Target="../embeddings/oleObject49.bin"/><Relationship Id="rId38" Type="http://schemas.openxmlformats.org/officeDocument/2006/relationships/oleObject" Target="../embeddings/oleObject54.bin"/><Relationship Id="rId46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6.bin"/><Relationship Id="rId29" Type="http://schemas.openxmlformats.org/officeDocument/2006/relationships/oleObject" Target="../embeddings/oleObject45.bin"/><Relationship Id="rId41" Type="http://schemas.openxmlformats.org/officeDocument/2006/relationships/oleObject" Target="../embeddings/oleObject5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24" Type="http://schemas.openxmlformats.org/officeDocument/2006/relationships/oleObject" Target="../embeddings/oleObject40.bin"/><Relationship Id="rId32" Type="http://schemas.openxmlformats.org/officeDocument/2006/relationships/oleObject" Target="../embeddings/oleObject48.bin"/><Relationship Id="rId37" Type="http://schemas.openxmlformats.org/officeDocument/2006/relationships/oleObject" Target="../embeddings/oleObject53.bin"/><Relationship Id="rId40" Type="http://schemas.openxmlformats.org/officeDocument/2006/relationships/oleObject" Target="../embeddings/oleObject56.bin"/><Relationship Id="rId45" Type="http://schemas.openxmlformats.org/officeDocument/2006/relationships/oleObject" Target="../embeddings/oleObject61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9.bin"/><Relationship Id="rId28" Type="http://schemas.openxmlformats.org/officeDocument/2006/relationships/oleObject" Target="../embeddings/oleObject44.bin"/><Relationship Id="rId36" Type="http://schemas.openxmlformats.org/officeDocument/2006/relationships/oleObject" Target="../embeddings/oleObject52.bin"/><Relationship Id="rId49" Type="http://schemas.openxmlformats.org/officeDocument/2006/relationships/oleObject" Target="../embeddings/oleObject65.bin"/><Relationship Id="rId10" Type="http://schemas.openxmlformats.org/officeDocument/2006/relationships/oleObject" Target="../embeddings/oleObject26.bin"/><Relationship Id="rId19" Type="http://schemas.openxmlformats.org/officeDocument/2006/relationships/oleObject" Target="../embeddings/oleObject35.bin"/><Relationship Id="rId31" Type="http://schemas.openxmlformats.org/officeDocument/2006/relationships/oleObject" Target="../embeddings/oleObject47.bin"/><Relationship Id="rId44" Type="http://schemas.openxmlformats.org/officeDocument/2006/relationships/oleObject" Target="../embeddings/oleObject60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8.bin"/><Relationship Id="rId27" Type="http://schemas.openxmlformats.org/officeDocument/2006/relationships/oleObject" Target="../embeddings/oleObject43.bin"/><Relationship Id="rId30" Type="http://schemas.openxmlformats.org/officeDocument/2006/relationships/oleObject" Target="../embeddings/oleObject46.bin"/><Relationship Id="rId35" Type="http://schemas.openxmlformats.org/officeDocument/2006/relationships/oleObject" Target="../embeddings/oleObject51.bin"/><Relationship Id="rId43" Type="http://schemas.openxmlformats.org/officeDocument/2006/relationships/oleObject" Target="../embeddings/oleObject59.bin"/><Relationship Id="rId48" Type="http://schemas.openxmlformats.org/officeDocument/2006/relationships/oleObject" Target="../embeddings/oleObject64.bin"/><Relationship Id="rId8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oleObject" Target="../embeddings/oleObject6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png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2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786874" cy="18573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Struktura a vlastnosti kapalin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Vlastnosti kapalin, Povrchová vrstva kapaliny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Povrchová síla a povrchové napětí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Jevy na rozhraní pevného tělesa a kapaliny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Kapilární jevy, Teplotní objemová roztažnost 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síla a povrchové napětí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Na okraj povrchové blány působí molekuly kapaliny </a:t>
            </a:r>
            <a:r>
              <a:rPr lang="cs-CZ" sz="2800" dirty="0" smtClean="0">
                <a:solidFill>
                  <a:srgbClr val="FF0000"/>
                </a:solidFill>
              </a:rPr>
              <a:t>povrchovou silou </a:t>
            </a:r>
            <a:r>
              <a:rPr lang="cs-CZ" sz="2800" b="1" dirty="0" smtClean="0">
                <a:solidFill>
                  <a:srgbClr val="FF0000"/>
                </a:solidFill>
              </a:rPr>
              <a:t>F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Je-li povrch kapaliny: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a)</a:t>
            </a:r>
            <a:r>
              <a:rPr lang="cs-CZ" sz="2800" dirty="0" smtClean="0">
                <a:solidFill>
                  <a:srgbClr val="00B0F0"/>
                </a:solidFill>
              </a:rPr>
              <a:t> rovinný  </a:t>
            </a:r>
            <a:r>
              <a:rPr lang="cs-CZ" sz="2800" dirty="0" smtClean="0">
                <a:solidFill>
                  <a:srgbClr val="00001A"/>
                </a:solidFill>
              </a:rPr>
              <a:t>– </a:t>
            </a:r>
            <a:r>
              <a:rPr lang="cs-CZ" sz="2800" b="1" dirty="0" smtClean="0">
                <a:solidFill>
                  <a:srgbClr val="00001A"/>
                </a:solidFill>
              </a:rPr>
              <a:t>F</a:t>
            </a:r>
            <a:r>
              <a:rPr lang="cs-CZ" sz="2800" dirty="0" smtClean="0">
                <a:solidFill>
                  <a:srgbClr val="00001A"/>
                </a:solidFill>
              </a:rPr>
              <a:t> je kolmá na okraj povrchové blány a její směr leží v povrchu kapaliny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b) </a:t>
            </a:r>
            <a:r>
              <a:rPr lang="cs-CZ" sz="2800" dirty="0" smtClean="0">
                <a:solidFill>
                  <a:srgbClr val="00B0F0"/>
                </a:solidFill>
              </a:rPr>
              <a:t>zakřivený</a:t>
            </a:r>
            <a:r>
              <a:rPr lang="cs-CZ" sz="2800" dirty="0" smtClean="0">
                <a:solidFill>
                  <a:srgbClr val="00001A"/>
                </a:solidFill>
              </a:rPr>
              <a:t> – </a:t>
            </a:r>
            <a:r>
              <a:rPr lang="cs-CZ" sz="2800" b="1" dirty="0" smtClean="0">
                <a:solidFill>
                  <a:srgbClr val="00001A"/>
                </a:solidFill>
              </a:rPr>
              <a:t>F</a:t>
            </a:r>
            <a:r>
              <a:rPr lang="cs-CZ" sz="2800" dirty="0" smtClean="0">
                <a:solidFill>
                  <a:srgbClr val="00001A"/>
                </a:solidFill>
              </a:rPr>
              <a:t> leží v rovině tečné k povrchu kapaliny</a:t>
            </a: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síla a povrchové napětí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lvl="2" indent="0">
              <a:buNone/>
            </a:pPr>
            <a:r>
              <a:rPr lang="cs-CZ" sz="2800" dirty="0" smtClean="0"/>
              <a:t>Povrchová vrstva kapaliny působí na pohyblivou příčku drátěného rámečku </a:t>
            </a:r>
            <a:r>
              <a:rPr lang="cs-CZ" sz="2800" dirty="0" smtClean="0">
                <a:solidFill>
                  <a:srgbClr val="2FC9FF"/>
                </a:solidFill>
              </a:rPr>
              <a:t>povrchovou silou</a:t>
            </a:r>
            <a:r>
              <a:rPr lang="cs-CZ" sz="2800" dirty="0" smtClean="0"/>
              <a:t>, která je kolmá k příčce.</a:t>
            </a:r>
          </a:p>
          <a:p>
            <a:pPr marL="0" lvl="2" indent="0">
              <a:buNone/>
            </a:pPr>
            <a:r>
              <a:rPr lang="cs-CZ" sz="2800" dirty="0" smtClean="0"/>
              <a:t>Velikost povrchové síly je přímo úměrná délce příčky l.</a:t>
            </a:r>
          </a:p>
          <a:p>
            <a:pPr marL="0" lvl="2" indent="0">
              <a:buNone/>
            </a:pPr>
            <a:endParaRPr lang="cs-CZ" sz="2800" dirty="0" smtClean="0"/>
          </a:p>
          <a:p>
            <a:pPr marL="0" lvl="2" indent="0">
              <a:buNone/>
            </a:pPr>
            <a:r>
              <a:rPr lang="cs-CZ" sz="2800" dirty="0" smtClean="0"/>
              <a:t>Platí: </a:t>
            </a:r>
          </a:p>
          <a:p>
            <a:pPr marL="0" lvl="2" indent="0">
              <a:buNone/>
            </a:pPr>
            <a:endParaRPr lang="cs-CZ" sz="2800" dirty="0" smtClean="0"/>
          </a:p>
          <a:p>
            <a:pPr marL="0" lvl="2" indent="0">
              <a:buNone/>
            </a:pPr>
            <a:r>
              <a:rPr lang="cs-CZ" sz="2800" dirty="0" smtClean="0"/>
              <a:t>          </a:t>
            </a:r>
          </a:p>
          <a:p>
            <a:pPr marL="0" lvl="2" indent="0">
              <a:buNone/>
            </a:pPr>
            <a:endParaRPr lang="cs-CZ" sz="2800" dirty="0" smtClean="0"/>
          </a:p>
          <a:p>
            <a:pPr marL="0" lvl="2" indent="0"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286000" y="439849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graphicFrame>
        <p:nvGraphicFramePr>
          <p:cNvPr id="9" name="Object 42"/>
          <p:cNvGraphicFramePr>
            <a:graphicFrameLocks noChangeAspect="1"/>
          </p:cNvGraphicFramePr>
          <p:nvPr/>
        </p:nvGraphicFramePr>
        <p:xfrm>
          <a:off x="1285852" y="4357694"/>
          <a:ext cx="2216141" cy="766017"/>
        </p:xfrm>
        <a:graphic>
          <a:graphicData uri="http://schemas.openxmlformats.org/presentationml/2006/ole">
            <p:oleObj spid="_x0000_s28680" name="Rovnice" r:id="rId3" imgW="545760" imgH="177480" progId="Equation.3">
              <p:embed/>
            </p:oleObj>
          </a:graphicData>
        </a:graphic>
      </p:graphicFrame>
      <p:pic>
        <p:nvPicPr>
          <p:cNvPr id="11" name="Picture 2" descr="C:\Documents and Settings\Slečna Hlaváčková\Plocha\image0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714752"/>
            <a:ext cx="2714644" cy="2500330"/>
          </a:xfrm>
          <a:prstGeom prst="rect">
            <a:avLst/>
          </a:prstGeom>
          <a:noFill/>
        </p:spPr>
      </p:pic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1357290" y="5286388"/>
          <a:ext cx="1428760" cy="997132"/>
        </p:xfrm>
        <a:graphic>
          <a:graphicData uri="http://schemas.openxmlformats.org/presentationml/2006/ole">
            <p:oleObj spid="_x0000_s28683" name="Rovnice" r:id="rId5" imgW="444240" imgH="393480" progId="Equation.3">
              <p:embed/>
            </p:oleObj>
          </a:graphicData>
        </a:graphic>
      </p:graphicFrame>
      <p:sp>
        <p:nvSpPr>
          <p:cNvPr id="13" name="Šipka doprava 12"/>
          <p:cNvSpPr/>
          <p:nvPr/>
        </p:nvSpPr>
        <p:spPr>
          <a:xfrm>
            <a:off x="428596" y="5572140"/>
            <a:ext cx="78581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síla a povrchové napětí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60557"/>
            <a:ext cx="8229600" cy="4525963"/>
          </a:xfrm>
        </p:spPr>
        <p:txBody>
          <a:bodyPr/>
          <a:lstStyle/>
          <a:p>
            <a:pPr marL="0" lvl="2" indent="0">
              <a:buNone/>
            </a:pPr>
            <a:r>
              <a:rPr lang="cs-CZ" sz="2800" dirty="0" smtClean="0"/>
              <a:t>Působení povrchových sil na nitě položené na mýdlovou blánu.</a:t>
            </a:r>
          </a:p>
          <a:p>
            <a:pPr marL="0" lvl="2" indent="0">
              <a:buNone/>
            </a:pPr>
            <a:endParaRPr lang="cs-CZ" sz="2800" dirty="0" smtClean="0"/>
          </a:p>
          <a:p>
            <a:pPr marL="0" lvl="2" indent="0">
              <a:buNone/>
            </a:pPr>
            <a:endParaRPr lang="cs-CZ" sz="2800" dirty="0" smtClean="0">
              <a:solidFill>
                <a:srgbClr val="000050"/>
              </a:solidFill>
            </a:endParaRPr>
          </a:p>
          <a:p>
            <a:pPr marL="0" lvl="2" indent="0">
              <a:buNone/>
            </a:pPr>
            <a:r>
              <a:rPr lang="cs-CZ" sz="2800" dirty="0" smtClean="0"/>
              <a:t>Povrchové síly lze experimentálně </a:t>
            </a:r>
          </a:p>
          <a:p>
            <a:pPr marL="0" lvl="2" indent="0">
              <a:buNone/>
            </a:pPr>
            <a:r>
              <a:rPr lang="cs-CZ" sz="2800" dirty="0" smtClean="0"/>
              <a:t>určit kapkovou metodou.</a:t>
            </a:r>
          </a:p>
          <a:p>
            <a:pPr marL="0" lvl="2" indent="0">
              <a:buNone/>
            </a:pPr>
            <a:r>
              <a:rPr lang="cs-CZ" sz="2800" dirty="0" smtClean="0"/>
              <a:t>Kapka odpadne tehdy</a:t>
            </a:r>
            <a:r>
              <a:rPr lang="en-US" sz="2800" dirty="0" smtClean="0"/>
              <a:t>,</a:t>
            </a:r>
            <a:r>
              <a:rPr lang="cs-CZ" sz="2800" dirty="0" smtClean="0"/>
              <a:t> </a:t>
            </a:r>
          </a:p>
          <a:p>
            <a:pPr marL="0" lvl="2" indent="0">
              <a:buNone/>
            </a:pPr>
            <a:r>
              <a:rPr lang="cs-CZ" sz="2800" dirty="0" smtClean="0"/>
              <a:t>jestliže se tíhová síla rovná </a:t>
            </a:r>
          </a:p>
          <a:p>
            <a:pPr marL="0" lvl="2" indent="0">
              <a:buNone/>
            </a:pPr>
            <a:r>
              <a:rPr lang="cs-CZ" sz="2800" dirty="0" smtClean="0"/>
              <a:t>povrchové: F</a:t>
            </a:r>
            <a:r>
              <a:rPr lang="cs-CZ" sz="2800" baseline="-25000" dirty="0" smtClean="0"/>
              <a:t>G</a:t>
            </a:r>
            <a:r>
              <a:rPr lang="cs-CZ" sz="2800" dirty="0" smtClean="0"/>
              <a:t> = F</a:t>
            </a:r>
            <a:r>
              <a:rPr lang="cs-CZ" sz="2800" baseline="-25000" dirty="0" smtClean="0"/>
              <a:t>P</a:t>
            </a:r>
            <a:endParaRPr lang="cs-CZ" sz="2800" dirty="0" smtClean="0"/>
          </a:p>
          <a:p>
            <a:pPr marL="0" lvl="2" indent="0">
              <a:buNone/>
            </a:pPr>
            <a:endParaRPr lang="cs-CZ" sz="2800" dirty="0" smtClean="0"/>
          </a:p>
          <a:p>
            <a:pPr marL="0" lvl="2" indent="0">
              <a:buNone/>
            </a:pPr>
            <a:r>
              <a:rPr lang="cs-CZ" sz="2800" dirty="0" smtClean="0"/>
              <a:t>                  </a:t>
            </a:r>
          </a:p>
          <a:p>
            <a:pPr marL="0" lvl="2" indent="0"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286000" y="439849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pic>
        <p:nvPicPr>
          <p:cNvPr id="14" name="Picture 7" descr="kapka2_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143380"/>
            <a:ext cx="342902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 descr="C:\Documents and Settings\Slečna Hlaváčková\Plocha\image77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285992"/>
            <a:ext cx="2857520" cy="1357322"/>
          </a:xfrm>
          <a:prstGeom prst="rect">
            <a:avLst/>
          </a:prstGeom>
          <a:noFill/>
        </p:spPr>
      </p:pic>
      <p:pic>
        <p:nvPicPr>
          <p:cNvPr id="16" name="Picture 4" descr="C:\Documents and Settings\Slečna Hlaváčková\Plocha\image77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285992"/>
            <a:ext cx="3000396" cy="1431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Pohyblivá příčka AB délky 40 mm na rámečku s mýdlovou blánou je v rovnovážné poloze, je-li zatížena závažím o hmotnosti 320 mg. Urči velikost povrchové síly, která působí na příčku, a povrchové napětí mýdlového roztoku ve styku se vzduchem.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66"/>
                </a:solidFill>
              </a:rPr>
              <a:t>Řešení: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29642" cy="4543444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F</a:t>
            </a:r>
            <a:r>
              <a:rPr lang="cs-CZ" sz="2800" baseline="-25000" dirty="0" smtClean="0"/>
              <a:t>G</a:t>
            </a:r>
            <a:r>
              <a:rPr lang="cs-CZ" sz="2800" dirty="0" smtClean="0"/>
              <a:t>=  tíhová síla závaží působící svisle dolů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sz="2800" dirty="0" smtClean="0"/>
              <a:t>2F= výsledná povrchová síla(mýdlová blána 	má dva povrchy) působící svisle vzhůru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sz="2800" dirty="0" smtClean="0"/>
              <a:t>Příčka je v klidu              2F = F</a:t>
            </a:r>
            <a:r>
              <a:rPr lang="cs-CZ" sz="2800" baseline="-25000" dirty="0" smtClean="0"/>
              <a:t>G</a:t>
            </a:r>
          </a:p>
          <a:p>
            <a:pPr marL="0" indent="0">
              <a:buNone/>
              <a:tabLst>
                <a:tab pos="808038" algn="l"/>
              </a:tabLst>
            </a:pPr>
            <a:endParaRPr lang="cs-CZ" baseline="-25000" dirty="0" smtClean="0"/>
          </a:p>
          <a:p>
            <a:pPr marL="0" indent="0">
              <a:buNone/>
              <a:tabLst>
                <a:tab pos="808038" algn="l"/>
              </a:tabLst>
            </a:pPr>
            <a:endParaRPr lang="cs-CZ" baseline="-25000" dirty="0" smtClean="0"/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 smtClean="0"/>
              <a:t>                                       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071802" y="3214686"/>
            <a:ext cx="100013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357158" y="4357694"/>
          <a:ext cx="2125663" cy="928687"/>
        </p:xfrm>
        <a:graphic>
          <a:graphicData uri="http://schemas.openxmlformats.org/presentationml/2006/ole">
            <p:oleObj spid="_x0000_s80903" name="Rovnice" r:id="rId3" imgW="888840" imgH="393480" progId="Equation.3">
              <p:embed/>
            </p:oleObj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357158" y="5429264"/>
          <a:ext cx="1584325" cy="746125"/>
        </p:xfrm>
        <a:graphic>
          <a:graphicData uri="http://schemas.openxmlformats.org/presentationml/2006/ole">
            <p:oleObj spid="_x0000_s80904" name="Rovnice" r:id="rId4" imgW="825480" imgH="393480" progId="Equation.3">
              <p:embed/>
            </p:oleObj>
          </a:graphicData>
        </a:graphic>
      </p:graphicFrame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3357554" y="4429132"/>
          <a:ext cx="4000527" cy="847728"/>
        </p:xfrm>
        <a:graphic>
          <a:graphicData uri="http://schemas.openxmlformats.org/presentationml/2006/ole">
            <p:oleObj spid="_x0000_s80905" name="Rovnice" r:id="rId5" imgW="2412720" imgH="419040" progId="Equation.3">
              <p:embed/>
            </p:oleObj>
          </a:graphicData>
        </a:graphic>
      </p:graphicFrame>
      <p:sp>
        <p:nvSpPr>
          <p:cNvPr id="9" name="Šipka doprava 8"/>
          <p:cNvSpPr/>
          <p:nvPr/>
        </p:nvSpPr>
        <p:spPr>
          <a:xfrm>
            <a:off x="2000232" y="5572140"/>
            <a:ext cx="78581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2571736" y="4643446"/>
            <a:ext cx="78581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2857488" y="5357826"/>
          <a:ext cx="6072230" cy="928688"/>
        </p:xfrm>
        <a:graphic>
          <a:graphicData uri="http://schemas.openxmlformats.org/presentationml/2006/ole">
            <p:oleObj spid="_x0000_s80906" name="Rovnice" r:id="rId6" imgW="2577960" imgH="393480" progId="Equation.3">
              <p:embed/>
            </p:oleObj>
          </a:graphicData>
        </a:graphic>
      </p:graphicFrame>
      <p:pic>
        <p:nvPicPr>
          <p:cNvPr id="80907" name="Picture 11" descr="C:\Documents and Settings\mat\Dokumenty\Obrázky\Obrázek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29520" y="3214686"/>
            <a:ext cx="1571636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Jevy na rozhraní pevného tělesa a kapaliny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Sklo + voda	kapalina smáčí stěny nádoby.</a:t>
            </a:r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(dutý povrch)</a:t>
            </a:r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2873375" algn="l"/>
              </a:tabLst>
            </a:pPr>
            <a:r>
              <a:rPr lang="cs-CZ" sz="2800" dirty="0" smtClean="0"/>
              <a:t>Sklo + rtuť	kapalina nesmáčí stěny nádoby.</a:t>
            </a:r>
          </a:p>
          <a:p>
            <a:pPr marL="0" lvl="2" indent="0">
              <a:buNone/>
              <a:tabLst>
                <a:tab pos="28733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2873375" algn="l"/>
              </a:tabLst>
            </a:pPr>
            <a:r>
              <a:rPr lang="cs-CZ" sz="2800" dirty="0" smtClean="0"/>
              <a:t>(vypuklý povrch)    </a:t>
            </a:r>
          </a:p>
          <a:p>
            <a:pPr marL="0" lvl="2" indent="0">
              <a:buNone/>
              <a:tabLst>
                <a:tab pos="2873375" algn="l"/>
              </a:tabLst>
            </a:pPr>
            <a:r>
              <a:rPr lang="cs-CZ" sz="2800" dirty="0" smtClean="0"/>
              <a:t>  stykový úhel = </a:t>
            </a:r>
            <a:r>
              <a:rPr lang="cs-CZ" sz="2800" dirty="0" err="1" smtClean="0"/>
              <a:t>úhel</a:t>
            </a:r>
            <a:r>
              <a:rPr lang="cs-CZ" sz="2800" dirty="0" smtClean="0"/>
              <a:t>, který svírá tečna  povrchu kapaliny se stěnou nádoby</a:t>
            </a:r>
          </a:p>
          <a:p>
            <a:pPr marL="0" lvl="2" indent="0">
              <a:buNone/>
              <a:tabLst>
                <a:tab pos="28733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357422" y="178592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143108" y="378619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3357554" y="2214555"/>
            <a:ext cx="2357454" cy="1285884"/>
            <a:chOff x="2381" y="1253"/>
            <a:chExt cx="2604" cy="2857"/>
          </a:xfrm>
        </p:grpSpPr>
        <p:pic>
          <p:nvPicPr>
            <p:cNvPr id="12" name="Picture 5" descr="675px-Krajovy_uhel"/>
            <p:cNvPicPr>
              <a:picLocks noChangeAspect="1" noChangeArrowheads="1"/>
            </p:cNvPicPr>
            <p:nvPr/>
          </p:nvPicPr>
          <p:blipFill>
            <a:blip r:embed="rId3"/>
            <a:srcRect t="15445" r="69279"/>
            <a:stretch>
              <a:fillRect/>
            </a:stretch>
          </p:blipFill>
          <p:spPr bwMode="auto">
            <a:xfrm>
              <a:off x="2381" y="1253"/>
              <a:ext cx="2604" cy="2857"/>
            </a:xfrm>
            <a:prstGeom prst="rect">
              <a:avLst/>
            </a:prstGeom>
            <a:solidFill>
              <a:schemeClr val="bg1">
                <a:alpha val="45882"/>
              </a:schemeClr>
            </a:solidFill>
            <a:ln w="9525" algn="ctr">
              <a:noFill/>
              <a:miter lim="800000"/>
              <a:headEnd/>
              <a:tailEnd/>
            </a:ln>
          </p:spPr>
        </p:pic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016" y="3294"/>
              <a:ext cx="227" cy="258"/>
            </a:xfrm>
            <a:prstGeom prst="rect">
              <a:avLst/>
            </a:prstGeom>
            <a:solidFill>
              <a:srgbClr val="CCFFFF"/>
            </a:solidFill>
            <a:ln w="12700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2800" dirty="0">
                  <a:sym typeface="Symbol" pitchFamily="18" charset="2"/>
                </a:rPr>
                <a:t></a:t>
              </a:r>
            </a:p>
          </p:txBody>
        </p:sp>
      </p:grpSp>
      <p:pic>
        <p:nvPicPr>
          <p:cNvPr id="14" name="Picture 4" descr="675px-Krajovy_uhel"/>
          <p:cNvPicPr>
            <a:picLocks noChangeAspect="1" noChangeArrowheads="1"/>
          </p:cNvPicPr>
          <p:nvPr/>
        </p:nvPicPr>
        <p:blipFill>
          <a:blip r:embed="rId3"/>
          <a:srcRect l="71989" t="15445" r="1665" b="5246"/>
          <a:stretch>
            <a:fillRect/>
          </a:stretch>
        </p:blipFill>
        <p:spPr bwMode="auto">
          <a:xfrm>
            <a:off x="3143240" y="4286256"/>
            <a:ext cx="2214578" cy="1071570"/>
          </a:xfrm>
          <a:prstGeom prst="rect">
            <a:avLst/>
          </a:prstGeom>
          <a:solidFill>
            <a:schemeClr val="bg1">
              <a:alpha val="45882"/>
            </a:schemeClr>
          </a:solidFill>
          <a:ln w="9525" algn="ctr">
            <a:noFill/>
            <a:miter lim="800000"/>
            <a:headEnd/>
            <a:tailEnd/>
          </a:ln>
        </p:spPr>
      </p:pic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214282" y="5357826"/>
          <a:ext cx="355600" cy="450850"/>
        </p:xfrm>
        <a:graphic>
          <a:graphicData uri="http://schemas.openxmlformats.org/presentationml/2006/ole">
            <p:oleObj spid="_x0000_s84997" name="Rovnice" r:id="rId4" imgW="139680" imgH="177480" progId="Equation.3">
              <p:embed/>
            </p:oleObj>
          </a:graphicData>
        </a:graphic>
      </p:graphicFrame>
      <p:pic>
        <p:nvPicPr>
          <p:cNvPr id="16" name="Picture 11" descr="58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7" y="2214554"/>
            <a:ext cx="221457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9" descr="mercury_drops_larg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4214818"/>
            <a:ext cx="2286016" cy="1214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4286248" y="4857760"/>
            <a:ext cx="205508" cy="116121"/>
          </a:xfrm>
          <a:prstGeom prst="rect">
            <a:avLst/>
          </a:prstGeom>
          <a:solidFill>
            <a:srgbClr val="CCFFFF"/>
          </a:soli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800" dirty="0">
                <a:sym typeface="Symbol" pitchFamily="18" charset="2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Jevy na rozhraní pevného tělesa a kapaliny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411675"/>
          </a:xfrm>
        </p:spPr>
        <p:txBody>
          <a:bodyPr/>
          <a:lstStyle/>
          <a:p>
            <a:pPr marL="534988" indent="-534988">
              <a:buAutoNum type="alphaLcParenR"/>
            </a:pPr>
            <a:r>
              <a:rPr lang="cs-CZ" dirty="0" smtClean="0"/>
              <a:t>Síla </a:t>
            </a:r>
            <a:r>
              <a:rPr lang="cs-CZ" b="1" dirty="0" smtClean="0"/>
              <a:t>F</a:t>
            </a:r>
            <a:r>
              <a:rPr lang="cs-CZ" dirty="0" smtClean="0"/>
              <a:t> směřuje ven z kapaliny         </a:t>
            </a:r>
          </a:p>
          <a:p>
            <a:pPr marL="534988" indent="-534988">
              <a:buNone/>
            </a:pPr>
            <a:r>
              <a:rPr lang="cs-CZ" dirty="0" smtClean="0"/>
              <a:t>     </a:t>
            </a:r>
            <a:r>
              <a:rPr lang="cs-CZ" dirty="0" smtClean="0">
                <a:solidFill>
                  <a:srgbClr val="FF0000"/>
                </a:solidFill>
              </a:rPr>
              <a:t>dutý povrch.</a:t>
            </a:r>
          </a:p>
          <a:p>
            <a:pPr marL="534988" indent="-534988">
              <a:buFont typeface="+mj-lt"/>
              <a:buAutoNum type="alphaLcParenR" startAt="2"/>
            </a:pPr>
            <a:r>
              <a:rPr lang="cs-CZ" dirty="0" smtClean="0"/>
              <a:t>Síla </a:t>
            </a:r>
            <a:r>
              <a:rPr lang="cs-CZ" b="1" dirty="0" smtClean="0"/>
              <a:t>F</a:t>
            </a:r>
            <a:r>
              <a:rPr lang="cs-CZ" dirty="0" smtClean="0"/>
              <a:t> směřuje dovnitř kapaliny       </a:t>
            </a:r>
            <a:r>
              <a:rPr lang="cs-CZ" dirty="0" smtClean="0">
                <a:solidFill>
                  <a:srgbClr val="FF0000"/>
                </a:solidFill>
              </a:rPr>
              <a:t>vypuklý povrch.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86018" name="Picture 2" descr="C:\Documents and Settings\mat\Dokumenty\Obrázky\image01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000504"/>
            <a:ext cx="4000528" cy="1714512"/>
          </a:xfrm>
          <a:prstGeom prst="rect">
            <a:avLst/>
          </a:prstGeom>
          <a:noFill/>
        </p:spPr>
      </p:pic>
      <p:sp>
        <p:nvSpPr>
          <p:cNvPr id="6" name="Šipka doprava 5"/>
          <p:cNvSpPr/>
          <p:nvPr/>
        </p:nvSpPr>
        <p:spPr>
          <a:xfrm>
            <a:off x="6500826" y="178592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6786578" y="292893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6022" name="Picture 6" descr="Kapilární elevace a depre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786322"/>
            <a:ext cx="3429024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Jevy na rozhraní pevného tělesa a kapaliny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7" name="Rovnice" r:id="rId3" imgW="139579" imgH="177646" progId="Equation.3">
              <p:embed/>
            </p:oleObj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6" name="Rovnice" r:id="rId4" imgW="139579" imgH="177646" progId="Equation.3">
              <p:embed/>
            </p:oleObj>
          </a:graphicData>
        </a:graphic>
      </p:graphicFrame>
      <p:graphicFrame>
        <p:nvGraphicFramePr>
          <p:cNvPr id="92165" name="Object 5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5" name="Rovnice" r:id="rId5" imgW="139579" imgH="177646" progId="Equation.3">
              <p:embed/>
            </p:oleObj>
          </a:graphicData>
        </a:graphic>
      </p:graphicFrame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4" name="Rovnice" r:id="rId6" imgW="139579" imgH="177646" progId="Equation.3">
              <p:embed/>
            </p:oleObj>
          </a:graphicData>
        </a:graphic>
      </p:graphicFrame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3" name="Rovnice" r:id="rId7" imgW="139579" imgH="177646" progId="Equation.3">
              <p:embed/>
            </p:oleObj>
          </a:graphicData>
        </a:graphic>
      </p:graphicFrame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2" name="Rovnice" r:id="rId8" imgW="139579" imgH="177646" progId="Equation.3">
              <p:embed/>
            </p:oleObj>
          </a:graphicData>
        </a:graphic>
      </p:graphicFrame>
      <p:graphicFrame>
        <p:nvGraphicFramePr>
          <p:cNvPr id="92161" name="Object 1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1" name="Rovnice" r:id="rId9" imgW="139579" imgH="177646" progId="Equation.3">
              <p:embed/>
            </p:oleObj>
          </a:graphicData>
        </a:graphic>
      </p:graphicFrame>
      <p:graphicFrame>
        <p:nvGraphicFramePr>
          <p:cNvPr id="92174" name="Object 14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4" name="Rovnice" r:id="rId10" imgW="139579" imgH="177646" progId="Equation.3">
              <p:embed/>
            </p:oleObj>
          </a:graphicData>
        </a:graphic>
      </p:graphicFrame>
      <p:graphicFrame>
        <p:nvGraphicFramePr>
          <p:cNvPr id="92173" name="Object 13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3" name="Rovnice" r:id="rId11" imgW="139579" imgH="177646" progId="Equation.3">
              <p:embed/>
            </p:oleObj>
          </a:graphicData>
        </a:graphic>
      </p:graphicFrame>
      <p:graphicFrame>
        <p:nvGraphicFramePr>
          <p:cNvPr id="92172" name="Object 12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2" name="Rovnice" r:id="rId12" imgW="139579" imgH="177646" progId="Equation.3">
              <p:embed/>
            </p:oleObj>
          </a:graphicData>
        </a:graphic>
      </p:graphicFrame>
      <p:graphicFrame>
        <p:nvGraphicFramePr>
          <p:cNvPr id="92171" name="Object 11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1" name="Rovnice" r:id="rId13" imgW="139579" imgH="177646" progId="Equation.3">
              <p:embed/>
            </p:oleObj>
          </a:graphicData>
        </a:graphic>
      </p:graphicFrame>
      <p:graphicFrame>
        <p:nvGraphicFramePr>
          <p:cNvPr id="92170" name="Object 10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0" name="Rovnice" r:id="rId14" imgW="139579" imgH="177646" progId="Equation.3">
              <p:embed/>
            </p:oleObj>
          </a:graphicData>
        </a:graphic>
      </p:graphicFrame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9" name="Rovnice" r:id="rId15" imgW="139579" imgH="177646" progId="Equation.3">
              <p:embed/>
            </p:oleObj>
          </a:graphicData>
        </a:graphic>
      </p:graphicFrame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68" name="Rovnice" r:id="rId16" imgW="139579" imgH="177646" progId="Equation.3">
              <p:embed/>
            </p:oleObj>
          </a:graphicData>
        </a:graphic>
      </p:graphicFrame>
      <p:graphicFrame>
        <p:nvGraphicFramePr>
          <p:cNvPr id="92181" name="Object 21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1" name="Rovnice" r:id="rId17" imgW="139579" imgH="177646" progId="Equation.3">
              <p:embed/>
            </p:oleObj>
          </a:graphicData>
        </a:graphic>
      </p:graphicFrame>
      <p:graphicFrame>
        <p:nvGraphicFramePr>
          <p:cNvPr id="92180" name="Object 20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0" name="Rovnice" r:id="rId18" imgW="139579" imgH="177646" progId="Equation.3">
              <p:embed/>
            </p:oleObj>
          </a:graphicData>
        </a:graphic>
      </p:graphicFrame>
      <p:graphicFrame>
        <p:nvGraphicFramePr>
          <p:cNvPr id="92179" name="Object 19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9" name="Rovnice" r:id="rId19" imgW="139579" imgH="177646" progId="Equation.3">
              <p:embed/>
            </p:oleObj>
          </a:graphicData>
        </a:graphic>
      </p:graphicFrame>
      <p:graphicFrame>
        <p:nvGraphicFramePr>
          <p:cNvPr id="92178" name="Object 18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8" name="Rovnice" r:id="rId20" imgW="139579" imgH="177646" progId="Equation.3">
              <p:embed/>
            </p:oleObj>
          </a:graphicData>
        </a:graphic>
      </p:graphicFrame>
      <p:graphicFrame>
        <p:nvGraphicFramePr>
          <p:cNvPr id="92177" name="Object 17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7" name="Rovnice" r:id="rId21" imgW="139579" imgH="177646" progId="Equation.3">
              <p:embed/>
            </p:oleObj>
          </a:graphicData>
        </a:graphic>
      </p:graphicFrame>
      <p:graphicFrame>
        <p:nvGraphicFramePr>
          <p:cNvPr id="92176" name="Object 16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6" name="Rovnice" r:id="rId22" imgW="139579" imgH="177646" progId="Equation.3">
              <p:embed/>
            </p:oleObj>
          </a:graphicData>
        </a:graphic>
      </p:graphicFrame>
      <p:graphicFrame>
        <p:nvGraphicFramePr>
          <p:cNvPr id="92175" name="Object 15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75" name="Rovnice" r:id="rId23" imgW="139579" imgH="177646" progId="Equation.3">
              <p:embed/>
            </p:oleObj>
          </a:graphicData>
        </a:graphic>
      </p:graphicFrame>
      <p:graphicFrame>
        <p:nvGraphicFramePr>
          <p:cNvPr id="92188" name="Object 28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8" name="Rovnice" r:id="rId24" imgW="139579" imgH="177646" progId="Equation.3">
              <p:embed/>
            </p:oleObj>
          </a:graphicData>
        </a:graphic>
      </p:graphicFrame>
      <p:graphicFrame>
        <p:nvGraphicFramePr>
          <p:cNvPr id="92187" name="Object 27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7" name="Rovnice" r:id="rId25" imgW="139579" imgH="177646" progId="Equation.3">
              <p:embed/>
            </p:oleObj>
          </a:graphicData>
        </a:graphic>
      </p:graphicFrame>
      <p:graphicFrame>
        <p:nvGraphicFramePr>
          <p:cNvPr id="92186" name="Object 26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6" name="Rovnice" r:id="rId26" imgW="139579" imgH="177646" progId="Equation.3">
              <p:embed/>
            </p:oleObj>
          </a:graphicData>
        </a:graphic>
      </p:graphicFrame>
      <p:graphicFrame>
        <p:nvGraphicFramePr>
          <p:cNvPr id="92185" name="Object 25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5" name="Rovnice" r:id="rId27" imgW="139579" imgH="177646" progId="Equation.3">
              <p:embed/>
            </p:oleObj>
          </a:graphicData>
        </a:graphic>
      </p:graphicFrame>
      <p:graphicFrame>
        <p:nvGraphicFramePr>
          <p:cNvPr id="92184" name="Object 24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4" name="Rovnice" r:id="rId28" imgW="139579" imgH="177646" progId="Equation.3">
              <p:embed/>
            </p:oleObj>
          </a:graphicData>
        </a:graphic>
      </p:graphicFrame>
      <p:graphicFrame>
        <p:nvGraphicFramePr>
          <p:cNvPr id="92183" name="Object 23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3" name="Rovnice" r:id="rId29" imgW="139579" imgH="177646" progId="Equation.3">
              <p:embed/>
            </p:oleObj>
          </a:graphicData>
        </a:graphic>
      </p:graphicFrame>
      <p:graphicFrame>
        <p:nvGraphicFramePr>
          <p:cNvPr id="92182" name="Object 22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2" name="Rovnice" r:id="rId30" imgW="139579" imgH="177646" progId="Equation.3">
              <p:embed/>
            </p:oleObj>
          </a:graphicData>
        </a:graphic>
      </p:graphicFrame>
      <p:graphicFrame>
        <p:nvGraphicFramePr>
          <p:cNvPr id="92195" name="Object 35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5" name="Rovnice" r:id="rId31" imgW="139579" imgH="177646" progId="Equation.3">
              <p:embed/>
            </p:oleObj>
          </a:graphicData>
        </a:graphic>
      </p:graphicFrame>
      <p:graphicFrame>
        <p:nvGraphicFramePr>
          <p:cNvPr id="92194" name="Object 34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4" name="Rovnice" r:id="rId32" imgW="139579" imgH="177646" progId="Equation.3">
              <p:embed/>
            </p:oleObj>
          </a:graphicData>
        </a:graphic>
      </p:graphicFrame>
      <p:graphicFrame>
        <p:nvGraphicFramePr>
          <p:cNvPr id="92193" name="Object 33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3" name="Rovnice" r:id="rId33" imgW="139579" imgH="177646" progId="Equation.3">
              <p:embed/>
            </p:oleObj>
          </a:graphicData>
        </a:graphic>
      </p:graphicFrame>
      <p:graphicFrame>
        <p:nvGraphicFramePr>
          <p:cNvPr id="92192" name="Object 32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2" name="Rovnice" r:id="rId34" imgW="139579" imgH="177646" progId="Equation.3">
              <p:embed/>
            </p:oleObj>
          </a:graphicData>
        </a:graphic>
      </p:graphicFrame>
      <p:graphicFrame>
        <p:nvGraphicFramePr>
          <p:cNvPr id="92191" name="Object 31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1" name="Rovnice" r:id="rId35" imgW="139579" imgH="177646" progId="Equation.3">
              <p:embed/>
            </p:oleObj>
          </a:graphicData>
        </a:graphic>
      </p:graphicFrame>
      <p:graphicFrame>
        <p:nvGraphicFramePr>
          <p:cNvPr id="92190" name="Object 30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0" name="Rovnice" r:id="rId36" imgW="139579" imgH="177646" progId="Equation.3">
              <p:embed/>
            </p:oleObj>
          </a:graphicData>
        </a:graphic>
      </p:graphicFrame>
      <p:graphicFrame>
        <p:nvGraphicFramePr>
          <p:cNvPr id="92189" name="Object 29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89" name="Rovnice" r:id="rId37" imgW="139579" imgH="177646" progId="Equation.3">
              <p:embed/>
            </p:oleObj>
          </a:graphicData>
        </a:graphic>
      </p:graphicFrame>
      <p:graphicFrame>
        <p:nvGraphicFramePr>
          <p:cNvPr id="92202" name="Object 42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202" name="Rovnice" r:id="rId38" imgW="139579" imgH="177646" progId="Equation.3">
              <p:embed/>
            </p:oleObj>
          </a:graphicData>
        </a:graphic>
      </p:graphicFrame>
      <p:graphicFrame>
        <p:nvGraphicFramePr>
          <p:cNvPr id="92201" name="Object 41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201" name="Rovnice" r:id="rId39" imgW="139579" imgH="177646" progId="Equation.3">
              <p:embed/>
            </p:oleObj>
          </a:graphicData>
        </a:graphic>
      </p:graphicFrame>
      <p:graphicFrame>
        <p:nvGraphicFramePr>
          <p:cNvPr id="92200" name="Object 40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200" name="Rovnice" r:id="rId40" imgW="139579" imgH="177646" progId="Equation.3">
              <p:embed/>
            </p:oleObj>
          </a:graphicData>
        </a:graphic>
      </p:graphicFrame>
      <p:graphicFrame>
        <p:nvGraphicFramePr>
          <p:cNvPr id="92199" name="Object 39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9" name="Rovnice" r:id="rId41" imgW="139579" imgH="177646" progId="Equation.3">
              <p:embed/>
            </p:oleObj>
          </a:graphicData>
        </a:graphic>
      </p:graphicFrame>
      <p:graphicFrame>
        <p:nvGraphicFramePr>
          <p:cNvPr id="92198" name="Object 38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8" name="Rovnice" r:id="rId42" imgW="139579" imgH="177646" progId="Equation.3">
              <p:embed/>
            </p:oleObj>
          </a:graphicData>
        </a:graphic>
      </p:graphicFrame>
      <p:graphicFrame>
        <p:nvGraphicFramePr>
          <p:cNvPr id="92197" name="Object 37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7" name="Rovnice" r:id="rId43" imgW="139579" imgH="177646" progId="Equation.3">
              <p:embed/>
            </p:oleObj>
          </a:graphicData>
        </a:graphic>
      </p:graphicFrame>
      <p:graphicFrame>
        <p:nvGraphicFramePr>
          <p:cNvPr id="92196" name="Object 36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196" name="Rovnice" r:id="rId44" imgW="139579" imgH="177646" progId="Equation.3">
              <p:embed/>
            </p:oleObj>
          </a:graphicData>
        </a:graphic>
      </p:graphicFrame>
      <p:graphicFrame>
        <p:nvGraphicFramePr>
          <p:cNvPr id="58" name="Tabulka 57"/>
          <p:cNvGraphicFramePr>
            <a:graphicFrameLocks noGrp="1"/>
          </p:cNvGraphicFramePr>
          <p:nvPr/>
        </p:nvGraphicFramePr>
        <p:xfrm>
          <a:off x="714348" y="2071678"/>
          <a:ext cx="7753292" cy="4000530"/>
        </p:xfrm>
        <a:graphic>
          <a:graphicData uri="http://schemas.openxmlformats.org/drawingml/2006/table">
            <a:tbl>
              <a:tblPr/>
              <a:tblGrid>
                <a:gridCol w="2208115"/>
                <a:gridCol w="5545177"/>
              </a:tblGrid>
              <a:tr h="629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cs-CZ" sz="3100" dirty="0" smtClean="0">
                          <a:latin typeface="Calibri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0°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kapalina dokonale smáčí stěny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58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0 &lt;   &lt;π/2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skutečné kapaliny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58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3100" dirty="0" smtClean="0">
                          <a:latin typeface="Calibri"/>
                          <a:ea typeface="Calibri"/>
                          <a:cs typeface="Times New Roman"/>
                        </a:rPr>
                        <a:t> = π</a:t>
                      </a:r>
                      <a:endParaRPr lang="cs-CZ" sz="3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dokonale nesmáčející kapaliny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58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π/2 &lt;   </a:t>
                      </a:r>
                      <a:r>
                        <a:rPr lang="cs-CZ" sz="3100" dirty="0" smtClean="0"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π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skutečné kapaliny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58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>
                          <a:latin typeface="Calibri"/>
                          <a:ea typeface="Calibri"/>
                          <a:cs typeface="Times New Roman"/>
                        </a:rPr>
                        <a:t>  = 8°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voda v čisté skleněné nádobě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58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>
                          <a:latin typeface="Calibri"/>
                          <a:ea typeface="Calibri"/>
                          <a:cs typeface="Times New Roman"/>
                        </a:rPr>
                        <a:t>  = 128°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>
                          <a:latin typeface="Calibri"/>
                          <a:ea typeface="Calibri"/>
                          <a:cs typeface="Times New Roman"/>
                        </a:rPr>
                        <a:t>rtuť ve skleněné nádobě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79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  = π/2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100" dirty="0">
                          <a:latin typeface="Calibri"/>
                          <a:ea typeface="Calibri"/>
                          <a:cs typeface="Times New Roman"/>
                        </a:rPr>
                        <a:t>povrch nezakřivený</a:t>
                      </a:r>
                    </a:p>
                  </a:txBody>
                  <a:tcPr marL="192011" marR="1920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207" name="Object 47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207" name="Rovnice" r:id="rId45" imgW="139579" imgH="177646" progId="Equation.3">
              <p:embed/>
            </p:oleObj>
          </a:graphicData>
        </a:graphic>
      </p:graphicFrame>
      <p:graphicFrame>
        <p:nvGraphicFramePr>
          <p:cNvPr id="92206" name="Object 46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206" name="Rovnice" r:id="rId46" imgW="139579" imgH="177646" progId="Equation.3">
              <p:embed/>
            </p:oleObj>
          </a:graphicData>
        </a:graphic>
      </p:graphicFrame>
      <p:graphicFrame>
        <p:nvGraphicFramePr>
          <p:cNvPr id="92205" name="Object 45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205" name="Rovnice" r:id="rId47" imgW="139579" imgH="177646" progId="Equation.3">
              <p:embed/>
            </p:oleObj>
          </a:graphicData>
        </a:graphic>
      </p:graphicFrame>
      <p:graphicFrame>
        <p:nvGraphicFramePr>
          <p:cNvPr id="92204" name="Object 44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204" name="Rovnice" r:id="rId48" imgW="139579" imgH="177646" progId="Equation.3">
              <p:embed/>
            </p:oleObj>
          </a:graphicData>
        </a:graphic>
      </p:graphicFrame>
      <p:graphicFrame>
        <p:nvGraphicFramePr>
          <p:cNvPr id="92203" name="Object 43"/>
          <p:cNvGraphicFramePr>
            <a:graphicFrameLocks noChangeAspect="1"/>
          </p:cNvGraphicFramePr>
          <p:nvPr/>
        </p:nvGraphicFramePr>
        <p:xfrm>
          <a:off x="0" y="0"/>
          <a:ext cx="142875" cy="180975"/>
        </p:xfrm>
        <a:graphic>
          <a:graphicData uri="http://schemas.openxmlformats.org/presentationml/2006/ole">
            <p:oleObj spid="_x0000_s92203" name="Rovnice" r:id="rId49" imgW="139579" imgH="177646" progId="Equation.3">
              <p:embed/>
            </p:oleObj>
          </a:graphicData>
        </a:graphic>
      </p:graphicFrame>
      <p:sp>
        <p:nvSpPr>
          <p:cNvPr id="64" name="Rectangle 11"/>
          <p:cNvSpPr>
            <a:spLocks noChangeArrowheads="1"/>
          </p:cNvSpPr>
          <p:nvPr/>
        </p:nvSpPr>
        <p:spPr bwMode="auto">
          <a:xfrm>
            <a:off x="785786" y="2143116"/>
            <a:ext cx="285752" cy="42862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800" dirty="0" smtClean="0">
                <a:sym typeface="Symbol" pitchFamily="18" charset="2"/>
              </a:rPr>
              <a:t></a:t>
            </a:r>
            <a:endParaRPr lang="cs-CZ" sz="2800" dirty="0">
              <a:sym typeface="Symbol" pitchFamily="18" charset="2"/>
            </a:endParaRPr>
          </a:p>
        </p:txBody>
      </p:sp>
      <p:sp>
        <p:nvSpPr>
          <p:cNvPr id="65" name="Rectangle 11"/>
          <p:cNvSpPr>
            <a:spLocks noChangeArrowheads="1"/>
          </p:cNvSpPr>
          <p:nvPr/>
        </p:nvSpPr>
        <p:spPr bwMode="auto">
          <a:xfrm>
            <a:off x="1357290" y="2786058"/>
            <a:ext cx="285752" cy="42862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800" dirty="0" smtClean="0">
                <a:sym typeface="Symbol" pitchFamily="18" charset="2"/>
              </a:rPr>
              <a:t></a:t>
            </a:r>
            <a:endParaRPr lang="cs-CZ" sz="2800" dirty="0">
              <a:sym typeface="Symbol" pitchFamily="18" charset="2"/>
            </a:endParaRPr>
          </a:p>
        </p:txBody>
      </p:sp>
      <p:sp>
        <p:nvSpPr>
          <p:cNvPr id="66" name="Rectangle 11"/>
          <p:cNvSpPr>
            <a:spLocks noChangeArrowheads="1"/>
          </p:cNvSpPr>
          <p:nvPr/>
        </p:nvSpPr>
        <p:spPr bwMode="auto">
          <a:xfrm>
            <a:off x="1785918" y="3857628"/>
            <a:ext cx="285752" cy="42862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800" dirty="0" smtClean="0">
                <a:sym typeface="Symbol" pitchFamily="18" charset="2"/>
              </a:rPr>
              <a:t> </a:t>
            </a:r>
            <a:endParaRPr lang="cs-CZ" sz="2800" dirty="0">
              <a:sym typeface="Symbol" pitchFamily="18" charset="2"/>
            </a:endParaRPr>
          </a:p>
        </p:txBody>
      </p:sp>
      <p:sp>
        <p:nvSpPr>
          <p:cNvPr id="67" name="Rectangle 11"/>
          <p:cNvSpPr>
            <a:spLocks noChangeArrowheads="1"/>
          </p:cNvSpPr>
          <p:nvPr/>
        </p:nvSpPr>
        <p:spPr bwMode="auto">
          <a:xfrm>
            <a:off x="785786" y="3357562"/>
            <a:ext cx="285752" cy="42862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800" dirty="0" smtClean="0">
                <a:sym typeface="Symbol" pitchFamily="18" charset="2"/>
              </a:rPr>
              <a:t></a:t>
            </a:r>
            <a:endParaRPr lang="cs-CZ" sz="2800" dirty="0">
              <a:sym typeface="Symbol" pitchFamily="18" charset="2"/>
            </a:endParaRPr>
          </a:p>
        </p:txBody>
      </p:sp>
      <p:sp>
        <p:nvSpPr>
          <p:cNvPr id="68" name="Rectangle 11"/>
          <p:cNvSpPr>
            <a:spLocks noChangeArrowheads="1"/>
          </p:cNvSpPr>
          <p:nvPr/>
        </p:nvSpPr>
        <p:spPr bwMode="auto">
          <a:xfrm>
            <a:off x="785786" y="4429132"/>
            <a:ext cx="285752" cy="42862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800" dirty="0" smtClean="0">
                <a:sym typeface="Symbol" pitchFamily="18" charset="2"/>
              </a:rPr>
              <a:t></a:t>
            </a:r>
            <a:endParaRPr lang="cs-CZ" sz="2800" dirty="0">
              <a:sym typeface="Symbol" pitchFamily="18" charset="2"/>
            </a:endParaRPr>
          </a:p>
        </p:txBody>
      </p:sp>
      <p:sp>
        <p:nvSpPr>
          <p:cNvPr id="69" name="Rectangle 11"/>
          <p:cNvSpPr>
            <a:spLocks noChangeArrowheads="1"/>
          </p:cNvSpPr>
          <p:nvPr/>
        </p:nvSpPr>
        <p:spPr bwMode="auto">
          <a:xfrm>
            <a:off x="785786" y="5000636"/>
            <a:ext cx="285752" cy="42862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800" dirty="0" smtClean="0">
                <a:sym typeface="Symbol" pitchFamily="18" charset="2"/>
              </a:rPr>
              <a:t></a:t>
            </a:r>
            <a:endParaRPr lang="cs-CZ" sz="2800" dirty="0">
              <a:sym typeface="Symbol" pitchFamily="18" charset="2"/>
            </a:endParaRPr>
          </a:p>
        </p:txBody>
      </p:sp>
      <p:sp>
        <p:nvSpPr>
          <p:cNvPr id="70" name="Rectangle 11"/>
          <p:cNvSpPr>
            <a:spLocks noChangeArrowheads="1"/>
          </p:cNvSpPr>
          <p:nvPr/>
        </p:nvSpPr>
        <p:spPr bwMode="auto">
          <a:xfrm>
            <a:off x="785786" y="5572140"/>
            <a:ext cx="285752" cy="42862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800" dirty="0" smtClean="0">
                <a:sym typeface="Symbol" pitchFamily="18" charset="2"/>
              </a:rPr>
              <a:t></a:t>
            </a:r>
            <a:endParaRPr lang="cs-CZ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Jevy na rozhraní pevného tělesa a kapaliny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Kapilární tlak </a:t>
            </a:r>
            <a:r>
              <a:rPr lang="cs-CZ" sz="2800" dirty="0" smtClean="0"/>
              <a:t>= </a:t>
            </a:r>
            <a:r>
              <a:rPr lang="cs-CZ" sz="2800" dirty="0" err="1" smtClean="0"/>
              <a:t>tlak</a:t>
            </a:r>
            <a:r>
              <a:rPr lang="cs-CZ" sz="2800" dirty="0" smtClean="0"/>
              <a:t> pod zakřiveným povrchem kapaliny způsobený pružností povrchové vrstvy. </a:t>
            </a:r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Vnitřní tlak:</a:t>
            </a:r>
          </a:p>
          <a:p>
            <a:pPr marL="514350" lvl="2" indent="-514350">
              <a:buAutoNum type="alphaLcParenR"/>
              <a:tabLst>
                <a:tab pos="3140075" algn="l"/>
              </a:tabLst>
            </a:pPr>
            <a:r>
              <a:rPr lang="cs-CZ" sz="2800" dirty="0" smtClean="0"/>
              <a:t>u dutého povrchu zmenšuje</a:t>
            </a:r>
          </a:p>
          <a:p>
            <a:pPr marL="514350" lvl="2" indent="-514350">
              <a:buAutoNum type="alphaLcParenR"/>
              <a:tabLst>
                <a:tab pos="3140075" algn="l"/>
              </a:tabLst>
            </a:pPr>
            <a:r>
              <a:rPr lang="cs-CZ" sz="2800" dirty="0" smtClean="0"/>
              <a:t>u vypuklého povrchu zvyšuje</a:t>
            </a:r>
          </a:p>
          <a:p>
            <a:pPr marL="514350" lvl="2" indent="-51435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U kulové bubliny je kapilární tlak tím větší, čím menší je poloměr této bubliny.</a:t>
            </a:r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Jevy na rozhraní pevného tělesa a kapaliny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Kapky nebo bubliny:                     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R = poloměr kulového povrchu</a:t>
            </a:r>
          </a:p>
          <a:p>
            <a:r>
              <a:rPr lang="cs-CZ" sz="2800" dirty="0" smtClean="0"/>
              <a:t>Tenká kulová bublina s dvěma povrchy: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7072330" y="4000504"/>
          <a:ext cx="1470025" cy="1016000"/>
        </p:xfrm>
        <a:graphic>
          <a:graphicData uri="http://schemas.openxmlformats.org/presentationml/2006/ole">
            <p:oleObj spid="_x0000_s96258" name="Rovnice" r:id="rId3" imgW="571320" imgH="393480" progId="Equation.3">
              <p:embed/>
            </p:oleObj>
          </a:graphicData>
        </a:graphic>
      </p:graphicFrame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4071934" y="1928802"/>
          <a:ext cx="1470025" cy="1016000"/>
        </p:xfrm>
        <a:graphic>
          <a:graphicData uri="http://schemas.openxmlformats.org/presentationml/2006/ole">
            <p:oleObj spid="_x0000_s96259" name="Rovnice" r:id="rId4" imgW="571320" imgH="393480" progId="Equation.3">
              <p:embed/>
            </p:oleObj>
          </a:graphicData>
        </a:graphic>
      </p:graphicFrame>
      <p:pic>
        <p:nvPicPr>
          <p:cNvPr id="96262" name="Picture 6" descr="C:\Documents and Settings\mat\Dokumenty\Obrázky\Obrázek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2000240"/>
            <a:ext cx="1468437" cy="1389063"/>
          </a:xfrm>
          <a:prstGeom prst="rect">
            <a:avLst/>
          </a:prstGeom>
          <a:noFill/>
        </p:spPr>
      </p:pic>
      <p:pic>
        <p:nvPicPr>
          <p:cNvPr id="96263" name="Picture 7" descr="C:\Documents and Settings\mat\Dokumenty\Obrázky\Obrázek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4857760"/>
            <a:ext cx="1571636" cy="1603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Vlastnosti kapalin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5143512"/>
          </a:xfrm>
        </p:spPr>
        <p:txBody>
          <a:bodyPr/>
          <a:lstStyle/>
          <a:p>
            <a:pPr marL="1698625" indent="-1698625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Kapalina</a:t>
            </a:r>
            <a:r>
              <a:rPr lang="cs-CZ" sz="2800" dirty="0" smtClean="0"/>
              <a:t> - tvoří přechod mezi  pevnou látkou a plynem</a:t>
            </a:r>
          </a:p>
          <a:p>
            <a:pPr marL="1698625" indent="-1698625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Molekuly</a:t>
            </a:r>
            <a:r>
              <a:rPr lang="cs-CZ" sz="2800" dirty="0" smtClean="0"/>
              <a:t> - uspořádání je </a:t>
            </a:r>
            <a:r>
              <a:rPr lang="cs-CZ" sz="2800" dirty="0" err="1" smtClean="0"/>
              <a:t>krátkodosahové</a:t>
            </a:r>
            <a:r>
              <a:rPr lang="cs-CZ" sz="2800" dirty="0" smtClean="0"/>
              <a:t> podobné amorfním látkám</a:t>
            </a:r>
          </a:p>
          <a:p>
            <a:pPr marL="1612900" indent="-180975">
              <a:buFontTx/>
              <a:buChar char="-"/>
            </a:pPr>
            <a:r>
              <a:rPr lang="cs-CZ" sz="2800" dirty="0" smtClean="0"/>
              <a:t>kolem rovnovážné polohy kmitají po dobu 1 </a:t>
            </a:r>
            <a:r>
              <a:rPr lang="cs-CZ" sz="2800" dirty="0" err="1" smtClean="0"/>
              <a:t>ns</a:t>
            </a:r>
            <a:r>
              <a:rPr lang="cs-CZ" sz="2800" dirty="0" smtClean="0"/>
              <a:t> s frekvencí řádově 10</a:t>
            </a:r>
            <a:r>
              <a:rPr lang="cs-CZ" sz="2800" baseline="30000" dirty="0" smtClean="0"/>
              <a:t>12</a:t>
            </a:r>
            <a:r>
              <a:rPr lang="cs-CZ" sz="2800" dirty="0" smtClean="0"/>
              <a:t> Hz a pak zaujmou novou rovnovážnou polohu</a:t>
            </a:r>
          </a:p>
          <a:p>
            <a:pPr marL="1612900" indent="-180975">
              <a:buFontTx/>
              <a:buChar char="-"/>
            </a:pPr>
            <a:r>
              <a:rPr lang="cs-CZ" sz="2800" dirty="0" smtClean="0"/>
              <a:t>zvýšením teploty se snižuje doba setrvání  v rovnovážné poloze          lepší tekutost</a:t>
            </a:r>
          </a:p>
          <a:p>
            <a:pPr marL="1612900" indent="-180975">
              <a:buFontTx/>
              <a:buChar char="-"/>
              <a:tabLst>
                <a:tab pos="3941763" algn="l"/>
              </a:tabLst>
            </a:pPr>
            <a:r>
              <a:rPr lang="cs-CZ" sz="2800" dirty="0" smtClean="0"/>
              <a:t>střední vzdálenosti jsou řádově 0,1 </a:t>
            </a:r>
            <a:r>
              <a:rPr lang="cs-CZ" sz="2800" dirty="0" err="1" smtClean="0"/>
              <a:t>nm</a:t>
            </a:r>
            <a:r>
              <a:rPr lang="cs-CZ" sz="2800" dirty="0" smtClean="0"/>
              <a:t>  </a:t>
            </a:r>
          </a:p>
          <a:p>
            <a:pPr marL="1612900" indent="-180975">
              <a:buNone/>
              <a:tabLst>
                <a:tab pos="3941763" algn="l"/>
              </a:tabLst>
            </a:pPr>
            <a:r>
              <a:rPr lang="cs-CZ" sz="2800" dirty="0" smtClean="0"/>
              <a:t>            velké přitažlivé síly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000232" y="6444806"/>
            <a:ext cx="857256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357818" y="5500702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C:\Documents and Settings\mat\Dokumenty\Obrázky\kapilarni_depre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214818"/>
            <a:ext cx="2428892" cy="2000264"/>
          </a:xfrm>
          <a:prstGeom prst="rect">
            <a:avLst/>
          </a:prstGeom>
          <a:noFill/>
        </p:spPr>
      </p:pic>
      <p:pic>
        <p:nvPicPr>
          <p:cNvPr id="91137" name="Picture 1" descr="C:\Documents and Settings\mat\Dokumenty\Obrázky\roz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857364"/>
            <a:ext cx="2500330" cy="221457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Kapilární 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6143668" cy="4786346"/>
          </a:xfrm>
        </p:spPr>
        <p:txBody>
          <a:bodyPr/>
          <a:lstStyle/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V důsledku kapilárního tlaku vzniká v kapilárách:</a:t>
            </a:r>
          </a:p>
          <a:p>
            <a:pPr marL="0" lvl="2" indent="0">
              <a:buFont typeface="Wingdings" pitchFamily="2" charset="2"/>
              <a:buChar char="Ø"/>
              <a:tabLst>
                <a:tab pos="361950" algn="l"/>
              </a:tabLst>
            </a:pP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kapilární elevace </a:t>
            </a:r>
            <a:r>
              <a:rPr lang="cs-CZ" sz="2800" dirty="0" smtClean="0"/>
              <a:t>= v trubici se vytvoří dutý	 vrchlík, který je výše než hladina okolní kapaliny	</a:t>
            </a:r>
          </a:p>
          <a:p>
            <a:pPr marL="0" lvl="2" indent="0">
              <a:buClr>
                <a:schemeClr val="tx1"/>
              </a:buClr>
              <a:buFont typeface="Wingdings" pitchFamily="2" charset="2"/>
              <a:buChar char="Ø"/>
              <a:tabLst>
                <a:tab pos="361950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kapilární deprese </a:t>
            </a:r>
            <a:r>
              <a:rPr lang="cs-CZ" sz="2800" dirty="0" smtClean="0"/>
              <a:t>= v trubici se vytvoří vypuklý vrchlík, který je níže než hladina okolní kapaliny</a:t>
            </a:r>
          </a:p>
          <a:p>
            <a:pPr marL="0" lvl="2" indent="0">
              <a:buClr>
                <a:schemeClr val="tx1"/>
              </a:buClr>
              <a:buNone/>
              <a:tabLst>
                <a:tab pos="361950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kapilára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= úzká trubice(průměr menší než 1 mm)</a:t>
            </a:r>
          </a:p>
          <a:p>
            <a:pPr marL="0" lvl="2" indent="0">
              <a:buClr>
                <a:schemeClr val="tx1"/>
              </a:buClr>
              <a:buFont typeface="Wingdings" pitchFamily="2" charset="2"/>
              <a:buChar char="Ø"/>
              <a:tabLst>
                <a:tab pos="36195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Kapilární 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15370" cy="4500594"/>
          </a:xfrm>
        </p:spPr>
        <p:txBody>
          <a:bodyPr/>
          <a:lstStyle/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Výpočet výšky </a:t>
            </a:r>
            <a:r>
              <a:rPr lang="cs-CZ" sz="2800" i="1" dirty="0" smtClean="0"/>
              <a:t>h</a:t>
            </a:r>
            <a:r>
              <a:rPr lang="cs-CZ" sz="2800" dirty="0" smtClean="0"/>
              <a:t> v kapiláře při kapilární elevaci(depresi):</a:t>
            </a:r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3357554" y="5143512"/>
          <a:ext cx="1698625" cy="1014412"/>
        </p:xfrm>
        <a:graphic>
          <a:graphicData uri="http://schemas.openxmlformats.org/presentationml/2006/ole">
            <p:oleObj spid="_x0000_s94212" name="Rovnice" r:id="rId3" imgW="660240" imgH="393480" progId="Equation.3">
              <p:embed/>
            </p:oleObj>
          </a:graphicData>
        </a:graphic>
      </p:graphicFrame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857224" y="5357826"/>
          <a:ext cx="1306512" cy="590550"/>
        </p:xfrm>
        <a:graphic>
          <a:graphicData uri="http://schemas.openxmlformats.org/presentationml/2006/ole">
            <p:oleObj spid="_x0000_s94213" name="Rovnice" r:id="rId4" imgW="507960" imgH="228600" progId="Equation.3">
              <p:embed/>
            </p:oleObj>
          </a:graphicData>
        </a:graphic>
      </p:graphicFrame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6286512" y="5143512"/>
          <a:ext cx="1470025" cy="1081088"/>
        </p:xfrm>
        <a:graphic>
          <a:graphicData uri="http://schemas.openxmlformats.org/presentationml/2006/ole">
            <p:oleObj spid="_x0000_s94214" name="Rovnice" r:id="rId5" imgW="571320" imgH="419040" progId="Equation.3">
              <p:embed/>
            </p:oleObj>
          </a:graphicData>
        </a:graphic>
      </p:graphicFrame>
      <p:sp>
        <p:nvSpPr>
          <p:cNvPr id="12" name="Šipka doprava 11"/>
          <p:cNvSpPr/>
          <p:nvPr/>
        </p:nvSpPr>
        <p:spPr>
          <a:xfrm>
            <a:off x="5214942" y="542926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2285984" y="542926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4216" name="Picture 8" descr="C:\Documents and Settings\mat\Dokumenty\Obrázky\Obrázek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00364" y="2285992"/>
            <a:ext cx="600079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Teplotní objemová roztažnost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Objem kapaliny se mění s teplotou podle vztahu:</a:t>
            </a:r>
          </a:p>
          <a:p>
            <a:pPr marL="3225800" lvl="2" indent="-3225800">
              <a:buNone/>
              <a:tabLst>
                <a:tab pos="2597150" algn="l"/>
              </a:tabLst>
            </a:pPr>
            <a:r>
              <a:rPr lang="cs-CZ" sz="2800" dirty="0" smtClean="0"/>
              <a:t>	ß – teplotní součinitel objemové roztažnosti kapaliny</a:t>
            </a:r>
          </a:p>
          <a:p>
            <a:pPr marL="3225800" lvl="2" indent="-3225800">
              <a:buNone/>
              <a:tabLst>
                <a:tab pos="2597150" algn="l"/>
              </a:tabLst>
            </a:pPr>
            <a:r>
              <a:rPr lang="cs-CZ" sz="2800" dirty="0" smtClean="0"/>
              <a:t>                                 platí: </a:t>
            </a:r>
            <a:r>
              <a:rPr lang="el-GR" sz="2800" dirty="0" smtClean="0"/>
              <a:t>β</a:t>
            </a:r>
            <a:r>
              <a:rPr lang="cs-CZ" sz="2800" dirty="0" smtClean="0"/>
              <a:t> = 3</a:t>
            </a:r>
            <a:r>
              <a:rPr lang="el-GR" sz="2800" dirty="0" smtClean="0"/>
              <a:t>α</a:t>
            </a:r>
            <a:r>
              <a:rPr lang="cs-CZ" sz="2800" dirty="0" smtClean="0"/>
              <a:t> </a:t>
            </a:r>
          </a:p>
          <a:p>
            <a:pPr marL="3321050" lvl="2" indent="-3321050">
              <a:buNone/>
              <a:tabLst>
                <a:tab pos="2597150" algn="l"/>
              </a:tabLst>
            </a:pPr>
            <a:r>
              <a:rPr lang="cs-CZ" sz="2800" dirty="0" smtClean="0"/>
              <a:t>	V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– počáteční objem kapaliny při počáteční teplotě t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 </a:t>
            </a:r>
          </a:p>
          <a:p>
            <a:pPr marL="3321050" lvl="2" indent="-3321050">
              <a:buNone/>
              <a:tabLst>
                <a:tab pos="2597150" algn="l"/>
              </a:tabLst>
            </a:pPr>
            <a:r>
              <a:rPr lang="cs-CZ" sz="2800" dirty="0" smtClean="0"/>
              <a:t>	 ∆t -  změna teploty                                  platí: ∆t = </a:t>
            </a:r>
            <a:r>
              <a:rPr lang="cs-CZ" sz="2800" dirty="0" err="1" smtClean="0"/>
              <a:t>t</a:t>
            </a:r>
            <a:r>
              <a:rPr lang="cs-CZ" sz="2800" dirty="0" smtClean="0"/>
              <a:t> – t</a:t>
            </a:r>
            <a:r>
              <a:rPr lang="cs-CZ" sz="2800" baseline="-25000" dirty="0" smtClean="0"/>
              <a:t>1</a:t>
            </a:r>
          </a:p>
          <a:p>
            <a:pPr marL="3321050" lvl="2" indent="-3321050">
              <a:buNone/>
              <a:tabLst>
                <a:tab pos="2597150" algn="l"/>
              </a:tabLst>
            </a:pPr>
            <a:r>
              <a:rPr lang="cs-CZ" sz="2800" baseline="-25000" dirty="0" smtClean="0"/>
              <a:t>                                         </a:t>
            </a: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596" y="2285992"/>
            <a:ext cx="2214578" cy="523220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V=V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(1+ß∆t)</a:t>
            </a:r>
            <a:endParaRPr lang="cs-CZ" sz="2800" dirty="0"/>
          </a:p>
        </p:txBody>
      </p:sp>
      <p:pic>
        <p:nvPicPr>
          <p:cNvPr id="90114" name="Picture 2" descr="C:\Documents and Settings\mat\Dokumenty\Obrázky\Obrázek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143248"/>
            <a:ext cx="257176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Teplotní objemová roztažnost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dirty="0" smtClean="0"/>
              <a:t>Teplotní součinitel objemové roztažnosti: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42976" y="2500306"/>
          <a:ext cx="6643734" cy="3793620"/>
        </p:xfrm>
        <a:graphic>
          <a:graphicData uri="http://schemas.openxmlformats.org/drawingml/2006/table">
            <a:tbl>
              <a:tblPr/>
              <a:tblGrid>
                <a:gridCol w="2357454"/>
                <a:gridCol w="4286280"/>
              </a:tblGrid>
              <a:tr h="1269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Látka</a:t>
                      </a:r>
                      <a:endParaRPr lang="cs-CZ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8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  <a:r>
                        <a:rPr lang="cs-CZ" sz="1200" dirty="0" smtClean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cs-CZ" sz="1200" dirty="0" smtClean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cs-CZ" sz="2800" dirty="0" smtClean="0">
                          <a:solidFill>
                            <a:srgbClr val="E2002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cs-CZ" sz="2800" baseline="300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aceton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1,43 · 10</a:t>
                      </a:r>
                      <a:r>
                        <a:rPr lang="cs-CZ" sz="12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benzen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1,06 · 10</a:t>
                      </a:r>
                      <a:r>
                        <a:rPr lang="cs-CZ" sz="12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ethanol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1,10 · </a:t>
                      </a:r>
                      <a:r>
                        <a:rPr lang="cs-CZ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cs-CZ" sz="12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glycerol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0,50 · 10</a:t>
                      </a:r>
                      <a:r>
                        <a:rPr lang="cs-CZ" sz="12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methanol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1,19 · 10</a:t>
                      </a:r>
                      <a:r>
                        <a:rPr lang="cs-CZ" sz="12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petrolej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smtClean="0">
                          <a:latin typeface="Times New Roman"/>
                          <a:ea typeface="Times New Roman"/>
                          <a:cs typeface="Times New Roman"/>
                        </a:rPr>
                        <a:t>0,97 · 10</a:t>
                      </a:r>
                      <a:r>
                        <a:rPr lang="cs-CZ" sz="1200" baseline="3000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rtuť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smtClean="0">
                          <a:latin typeface="Times New Roman"/>
                          <a:ea typeface="Times New Roman"/>
                          <a:cs typeface="Times New Roman"/>
                        </a:rPr>
                        <a:t>0,18 · 10</a:t>
                      </a:r>
                      <a:r>
                        <a:rPr lang="cs-CZ" sz="1200" baseline="3000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toluen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smtClean="0">
                          <a:latin typeface="Times New Roman"/>
                          <a:ea typeface="Times New Roman"/>
                          <a:cs typeface="Times New Roman"/>
                        </a:rPr>
                        <a:t>1,08 · 10</a:t>
                      </a:r>
                      <a:r>
                        <a:rPr lang="cs-CZ" sz="1200" baseline="3000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6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voda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0,18 · 10</a:t>
                      </a:r>
                      <a:r>
                        <a:rPr lang="cs-CZ" sz="12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Teplotní objemová roztažnost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143932" cy="4525963"/>
          </a:xfrm>
        </p:spPr>
        <p:txBody>
          <a:bodyPr/>
          <a:lstStyle/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Anomálie vody </a:t>
            </a:r>
            <a:r>
              <a:rPr lang="cs-CZ" sz="2800" dirty="0" smtClean="0"/>
              <a:t>– hustota vody v intervalu 0 °C až 4 °C roste, při teplotě 4 °C dosahuje maxima a pak klesá.</a:t>
            </a:r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Při teplotě 4 °C má voda nejmenší objem.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pic>
        <p:nvPicPr>
          <p:cNvPr id="26626" name="Picture 2" descr="C:\Documents and Settings\Slečna Hlaváčková\Plocha\Obrázka fyz\fil_189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643182"/>
            <a:ext cx="3429024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Při teplotě 18 °C byl objem rtuti 50 cm</a:t>
            </a:r>
            <a:r>
              <a:rPr lang="cs-CZ" sz="2800" baseline="30000" dirty="0" smtClean="0"/>
              <a:t>3</a:t>
            </a:r>
            <a:r>
              <a:rPr lang="cs-CZ" sz="2800" dirty="0" smtClean="0"/>
              <a:t>. Jaký objem bude mít rtuť při teplotě 42 °C, je-li ß = 1,8 </a:t>
            </a:r>
            <a:r>
              <a:rPr lang="he-IL" sz="2800" dirty="0" smtClean="0"/>
              <a:t>ּ</a:t>
            </a:r>
            <a:r>
              <a:rPr lang="cs-CZ" sz="2800" dirty="0" smtClean="0"/>
              <a:t> 10</a:t>
            </a:r>
            <a:r>
              <a:rPr lang="cs-CZ" sz="2800" baseline="30000" dirty="0" smtClean="0"/>
              <a:t>-4 </a:t>
            </a:r>
            <a:r>
              <a:rPr lang="cs-CZ" sz="2800" dirty="0" smtClean="0"/>
              <a:t>K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?</a:t>
            </a: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50,2 cm</a:t>
            </a:r>
            <a:r>
              <a:rPr lang="cs-CZ" sz="2800" baseline="30000" dirty="0" smtClean="0"/>
              <a:t>3</a:t>
            </a:r>
            <a:endParaRPr lang="cs-CZ" sz="2800" baseline="30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786454"/>
            <a:ext cx="1500198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Molekulová fyzika a termika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doc. RNDr. Miroslava Široká,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Sbírka úloh pro střední školy</a:t>
            </a:r>
          </a:p>
          <a:p>
            <a:r>
              <a:rPr lang="cs-CZ" sz="2100" dirty="0" smtClean="0"/>
              <a:t>Oldřich Lepil a kolektiv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vrstva kapaliny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500066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V okolí molekuly existuje </a:t>
            </a:r>
            <a:r>
              <a:rPr lang="cs-CZ" sz="2800" dirty="0" smtClean="0">
                <a:solidFill>
                  <a:srgbClr val="FF0000"/>
                </a:solidFill>
              </a:rPr>
              <a:t>sféra molekulového působení (SMP) </a:t>
            </a:r>
            <a:r>
              <a:rPr lang="cs-CZ" sz="2800" dirty="0" smtClean="0"/>
              <a:t>(r =10 </a:t>
            </a:r>
            <a:r>
              <a:rPr lang="cs-CZ" sz="2800" baseline="30000" dirty="0" smtClean="0"/>
              <a:t>-9</a:t>
            </a:r>
            <a:r>
              <a:rPr lang="cs-CZ" sz="2800" dirty="0" smtClean="0"/>
              <a:t>m = 1 </a:t>
            </a:r>
            <a:r>
              <a:rPr lang="cs-CZ" sz="2800" dirty="0" err="1" smtClean="0"/>
              <a:t>nm</a:t>
            </a:r>
            <a:r>
              <a:rPr lang="cs-CZ" sz="2800" dirty="0" smtClean="0"/>
              <a:t>) = myšlená koule opsaná kolem molekuly, ve které se nacházejí všechny molekuly, které na danou molekulu působí. </a:t>
            </a:r>
          </a:p>
          <a:p>
            <a:pPr marL="177800" lvl="2" indent="-177800">
              <a:tabLst>
                <a:tab pos="1436688" algn="l"/>
              </a:tabLst>
            </a:pPr>
            <a:r>
              <a:rPr lang="cs-CZ" sz="2800" dirty="0" smtClean="0"/>
              <a:t>Je-li celá </a:t>
            </a:r>
            <a:r>
              <a:rPr lang="cs-CZ" sz="2800" dirty="0" smtClean="0">
                <a:solidFill>
                  <a:srgbClr val="FF0000"/>
                </a:solidFill>
              </a:rPr>
              <a:t>SMP</a:t>
            </a:r>
            <a:r>
              <a:rPr lang="cs-CZ" sz="2800" dirty="0" smtClean="0">
                <a:solidFill>
                  <a:srgbClr val="000050"/>
                </a:solidFill>
              </a:rPr>
              <a:t> </a:t>
            </a:r>
            <a:r>
              <a:rPr lang="cs-CZ" sz="2800" dirty="0" smtClean="0"/>
              <a:t>dané molekuly v kapalině		výsledná síla, kterou na ni působí okolní molekuly je nulová. </a:t>
            </a:r>
          </a:p>
          <a:p>
            <a:pPr marL="0" lvl="2" indent="0">
              <a:buNone/>
            </a:pPr>
            <a:r>
              <a:rPr lang="cs-CZ" sz="2800" dirty="0" smtClean="0"/>
              <a:t>Povrchová vrstva má povrchovou energii.</a:t>
            </a:r>
          </a:p>
          <a:p>
            <a:pPr marL="0" lvl="2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Povrchová energie </a:t>
            </a:r>
            <a:r>
              <a:rPr lang="cs-CZ" sz="2800" dirty="0" smtClean="0"/>
              <a:t>= rozdíl potenciální energie molekul kapaliny v povrchové vrstvě a potenciální energie týchž molekul uvnitř kapaliny.</a:t>
            </a:r>
          </a:p>
          <a:p>
            <a:pPr marL="0" lvl="2" indent="0">
              <a:tabLst>
                <a:tab pos="177800" algn="l"/>
              </a:tabLst>
            </a:pPr>
            <a:endParaRPr lang="cs-CZ" sz="2800" dirty="0" smtClean="0"/>
          </a:p>
          <a:p>
            <a:pPr marL="0" lvl="2" indent="0"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23" name="Šipka doprava 22"/>
          <p:cNvSpPr/>
          <p:nvPr/>
        </p:nvSpPr>
        <p:spPr>
          <a:xfrm>
            <a:off x="642910" y="392906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vrstva kapaliny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>
              <a:tabLst>
                <a:tab pos="1698625" algn="l"/>
              </a:tabLst>
            </a:pPr>
            <a:endParaRPr lang="cs-CZ" sz="2800" dirty="0" smtClean="0"/>
          </a:p>
          <a:p>
            <a:pPr>
              <a:tabLst>
                <a:tab pos="1698625" algn="l"/>
              </a:tabLst>
            </a:pPr>
            <a:r>
              <a:rPr lang="cs-CZ" sz="2800" dirty="0" smtClean="0"/>
              <a:t>Není-li celá </a:t>
            </a:r>
            <a:r>
              <a:rPr lang="cs-CZ" sz="2800" dirty="0" smtClean="0">
                <a:solidFill>
                  <a:srgbClr val="FF0000"/>
                </a:solidFill>
              </a:rPr>
              <a:t>SMP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dané</a:t>
            </a:r>
            <a:r>
              <a:rPr lang="cs-CZ" sz="2800" dirty="0" smtClean="0">
                <a:solidFill>
                  <a:srgbClr val="000050"/>
                </a:solidFill>
              </a:rPr>
              <a:t> </a:t>
            </a:r>
            <a:r>
              <a:rPr lang="cs-CZ" sz="2800" dirty="0" smtClean="0"/>
              <a:t>molekuly v kapalině (molekula v povrchové vrstvě kapaliny)              	výslednice přitažlivých sil má směr dovnitř kapaliny a je kolmá k volnému povrchu.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928662" y="514351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00240"/>
            <a:ext cx="535784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vrstva kapaliny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lvl="2" indent="0">
              <a:buNone/>
            </a:pPr>
            <a:r>
              <a:rPr lang="pl-PL" sz="2800" dirty="0" smtClean="0">
                <a:solidFill>
                  <a:srgbClr val="00B0F0"/>
                </a:solidFill>
              </a:rPr>
              <a:t>Povrchová vrstva kapaliny </a:t>
            </a:r>
            <a:r>
              <a:rPr lang="pl-PL" sz="2800" dirty="0" smtClean="0"/>
              <a:t>= vrstva molekul, jejichž vzdálenost od povrchu kapaliny je menší než poloměr sféry molekulového působení.</a:t>
            </a:r>
          </a:p>
          <a:p>
            <a:pPr marL="0" lvl="2" indent="0">
              <a:buNone/>
            </a:pPr>
            <a:endParaRPr lang="pl-PL" sz="2800" dirty="0" smtClean="0"/>
          </a:p>
          <a:p>
            <a:pPr marL="0" lvl="2" indent="0">
              <a:buNone/>
            </a:pPr>
            <a:r>
              <a:rPr lang="pl-PL" sz="2800" dirty="0" smtClean="0"/>
              <a:t>Volný povrch kapaliny </a:t>
            </a:r>
          </a:p>
          <a:p>
            <a:pPr marL="0" lvl="2" indent="0">
              <a:buNone/>
            </a:pPr>
            <a:r>
              <a:rPr lang="pl-PL" sz="2800" dirty="0" smtClean="0"/>
              <a:t>se chová podobně </a:t>
            </a:r>
          </a:p>
          <a:p>
            <a:pPr marL="0" lvl="2" indent="0">
              <a:buNone/>
            </a:pPr>
            <a:r>
              <a:rPr lang="pl-PL" sz="2800" dirty="0" smtClean="0"/>
              <a:t>jako </a:t>
            </a:r>
            <a:r>
              <a:rPr lang="pl-PL" sz="2800" dirty="0" smtClean="0">
                <a:solidFill>
                  <a:srgbClr val="FF0000"/>
                </a:solidFill>
              </a:rPr>
              <a:t>tenká</a:t>
            </a:r>
          </a:p>
          <a:p>
            <a:pPr marL="0" lvl="2" indent="0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pružná blána</a:t>
            </a:r>
            <a:r>
              <a:rPr lang="pl-PL" sz="2800" dirty="0" smtClean="0"/>
              <a:t>:</a:t>
            </a: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8" name="Picture 6" descr="insect"/>
          <p:cNvPicPr>
            <a:picLocks noChangeAspect="1" noChangeArrowheads="1"/>
          </p:cNvPicPr>
          <p:nvPr/>
        </p:nvPicPr>
        <p:blipFill>
          <a:blip r:embed="rId2"/>
          <a:srcRect t="-897" r="-93" b="8597"/>
          <a:stretch>
            <a:fillRect/>
          </a:stretch>
        </p:blipFill>
        <p:spPr bwMode="auto">
          <a:xfrm>
            <a:off x="3714744" y="4286256"/>
            <a:ext cx="257176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dvacetnik111d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357562"/>
            <a:ext cx="257176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síla a povrchové napětí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Povrchová vrstva má </a:t>
            </a:r>
            <a:r>
              <a:rPr lang="cs-CZ" sz="2800" dirty="0" smtClean="0">
                <a:solidFill>
                  <a:srgbClr val="E2002B"/>
                </a:solidFill>
              </a:rPr>
              <a:t>povrchovou energii E.</a:t>
            </a:r>
          </a:p>
          <a:p>
            <a:pPr>
              <a:buNone/>
            </a:pPr>
            <a:r>
              <a:rPr lang="cs-CZ" sz="2800" dirty="0" smtClean="0"/>
              <a:t>E = rozdíl potenciálních energií molekul v povrchové vrstvě a týchž molekul uvnitř kapaliny </a:t>
            </a:r>
            <a:r>
              <a:rPr lang="cs-CZ" sz="2800" dirty="0" smtClean="0">
                <a:solidFill>
                  <a:srgbClr val="00B0F0"/>
                </a:solidFill>
              </a:rPr>
              <a:t>(jedna ze složek vnitřní energie kapaliny)</a:t>
            </a:r>
            <a:r>
              <a:rPr lang="cs-CZ" sz="2800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síla a povrchové napětí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14908"/>
          </a:xfrm>
        </p:spPr>
        <p:txBody>
          <a:bodyPr/>
          <a:lstStyle/>
          <a:p>
            <a:r>
              <a:rPr lang="cs-CZ" sz="2800" dirty="0" smtClean="0"/>
              <a:t>Zvětšením volného povrchu kapaliny roste její </a:t>
            </a:r>
            <a:r>
              <a:rPr lang="cs-CZ" sz="2800" dirty="0" smtClean="0">
                <a:solidFill>
                  <a:srgbClr val="00B0F0"/>
                </a:solidFill>
              </a:rPr>
              <a:t>povrchová energie</a:t>
            </a:r>
            <a:r>
              <a:rPr lang="cs-CZ" sz="2800" dirty="0" smtClean="0"/>
              <a:t>. </a:t>
            </a:r>
          </a:p>
          <a:p>
            <a:pPr>
              <a:buNone/>
            </a:pPr>
            <a:r>
              <a:rPr lang="cs-CZ" sz="2800" dirty="0" smtClean="0"/>
              <a:t>    Platí: </a:t>
            </a:r>
          </a:p>
          <a:p>
            <a:pPr marL="177800" indent="-177800">
              <a:buNone/>
            </a:pPr>
            <a:r>
              <a:rPr lang="cs-CZ" sz="2800" dirty="0" smtClean="0"/>
              <a:t>- změna povrchové energie      je přímo úměrná změně obsahu      volného povrchu kapaliny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Povrchové napětí </a:t>
            </a:r>
            <a:r>
              <a:rPr lang="el-GR" sz="2800" dirty="0" smtClean="0">
                <a:solidFill>
                  <a:srgbClr val="FF0000"/>
                </a:solidFill>
              </a:rPr>
              <a:t>σ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Platí: </a:t>
            </a:r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r>
              <a:rPr lang="pl-PL" sz="2800" dirty="0" smtClean="0"/>
              <a:t>Povrchové napětí závisí na: </a:t>
            </a:r>
          </a:p>
          <a:p>
            <a:r>
              <a:rPr lang="pl-PL" sz="2800" dirty="0" smtClean="0"/>
              <a:t>druhu kapaliny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4277" name="Rovnice" r:id="rId3" imgW="114120" imgH="21564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4278" name="Rovnice" r:id="rId4" imgW="114120" imgH="215640" progId="Equation.3">
              <p:embed/>
            </p:oleObj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4281" name="Rovnice" r:id="rId5" imgW="114120" imgH="215640" progId="Equation.3">
              <p:embed/>
            </p:oleObj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4282" name="Rovnice" r:id="rId6" imgW="114120" imgH="215640" progId="Equation.3">
              <p:embed/>
            </p:oleObj>
          </a:graphicData>
        </a:graphic>
      </p:graphicFrame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4291" name="Object 19"/>
          <p:cNvGraphicFramePr>
            <a:graphicFrameLocks noChangeAspect="1"/>
          </p:cNvGraphicFramePr>
          <p:nvPr/>
        </p:nvGraphicFramePr>
        <p:xfrm>
          <a:off x="1643042" y="2714620"/>
          <a:ext cx="1428750" cy="393700"/>
        </p:xfrm>
        <a:graphic>
          <a:graphicData uri="http://schemas.openxmlformats.org/presentationml/2006/ole">
            <p:oleObj spid="_x0000_s54291" name="Rovnice" r:id="rId7" imgW="660240" imgH="177480" progId="Equation.3">
              <p:embed/>
            </p:oleObj>
          </a:graphicData>
        </a:graphic>
      </p:graphicFrame>
      <p:sp>
        <p:nvSpPr>
          <p:cNvPr id="26" name="TextovéPole 25"/>
          <p:cNvSpPr txBox="1"/>
          <p:nvPr/>
        </p:nvSpPr>
        <p:spPr>
          <a:xfrm>
            <a:off x="1571604" y="2643182"/>
            <a:ext cx="1571636" cy="523220"/>
          </a:xfrm>
          <a:prstGeom prst="rect">
            <a:avLst/>
          </a:prstGeom>
          <a:noFill/>
          <a:ln w="349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sz="2800" dirty="0"/>
          </a:p>
        </p:txBody>
      </p:sp>
      <p:graphicFrame>
        <p:nvGraphicFramePr>
          <p:cNvPr id="54295" name="Object 23"/>
          <p:cNvGraphicFramePr>
            <a:graphicFrameLocks noChangeAspect="1"/>
          </p:cNvGraphicFramePr>
          <p:nvPr/>
        </p:nvGraphicFramePr>
        <p:xfrm>
          <a:off x="4714876" y="3214686"/>
          <a:ext cx="522048" cy="357190"/>
        </p:xfrm>
        <a:graphic>
          <a:graphicData uri="http://schemas.openxmlformats.org/presentationml/2006/ole">
            <p:oleObj spid="_x0000_s54295" name="Rovnice" r:id="rId8" imgW="241200" imgH="164880" progId="Equation.3">
              <p:embed/>
            </p:oleObj>
          </a:graphicData>
        </a:graphic>
      </p:graphicFrame>
      <p:graphicFrame>
        <p:nvGraphicFramePr>
          <p:cNvPr id="54296" name="Object 24"/>
          <p:cNvGraphicFramePr>
            <a:graphicFrameLocks noChangeAspect="1"/>
          </p:cNvGraphicFramePr>
          <p:nvPr/>
        </p:nvGraphicFramePr>
        <p:xfrm>
          <a:off x="2857488" y="3643314"/>
          <a:ext cx="466006" cy="446090"/>
        </p:xfrm>
        <a:graphic>
          <a:graphicData uri="http://schemas.openxmlformats.org/presentationml/2006/ole">
            <p:oleObj spid="_x0000_s54296" name="Rovnice" r:id="rId9" imgW="228600" imgH="177480" progId="Equation.3">
              <p:embed/>
            </p:oleObj>
          </a:graphicData>
        </a:graphic>
      </p:graphicFrame>
      <p:graphicFrame>
        <p:nvGraphicFramePr>
          <p:cNvPr id="32" name="Objekt 3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4298" name="Rovnice" r:id="rId10" imgW="114120" imgH="215640" progId="Equation.3">
              <p:embed/>
            </p:oleObj>
          </a:graphicData>
        </a:graphic>
      </p:graphicFrame>
      <p:graphicFrame>
        <p:nvGraphicFramePr>
          <p:cNvPr id="33" name="Objekt 3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4299" name="Rovnice" r:id="rId11" imgW="114120" imgH="215640" progId="Equation.3">
              <p:embed/>
            </p:oleObj>
          </a:graphicData>
        </a:graphic>
      </p:graphicFrame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4301" name="Object 29"/>
          <p:cNvGraphicFramePr>
            <a:graphicFrameLocks noChangeAspect="1"/>
          </p:cNvGraphicFramePr>
          <p:nvPr/>
        </p:nvGraphicFramePr>
        <p:xfrm>
          <a:off x="1285852" y="4572008"/>
          <a:ext cx="1000125" cy="746125"/>
        </p:xfrm>
        <a:graphic>
          <a:graphicData uri="http://schemas.openxmlformats.org/presentationml/2006/ole">
            <p:oleObj spid="_x0000_s54301" name="Rovnice" r:id="rId12" imgW="520474" imgH="393529" progId="Equation.3">
              <p:embed/>
            </p:oleObj>
          </a:graphicData>
        </a:graphic>
      </p:graphicFrame>
      <p:pic>
        <p:nvPicPr>
          <p:cNvPr id="5" name="Picture 30" descr="C:\Documents and Settings\mat\Dokumenty\Obrázky\120px-SurfaceTension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43702" y="4071942"/>
            <a:ext cx="2071702" cy="2079637"/>
          </a:xfrm>
          <a:prstGeom prst="rect">
            <a:avLst/>
          </a:prstGeom>
          <a:noFill/>
        </p:spPr>
      </p:pic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3857620" y="4143380"/>
          <a:ext cx="2071702" cy="571701"/>
        </p:xfrm>
        <a:graphic>
          <a:graphicData uri="http://schemas.openxmlformats.org/presentationml/2006/ole">
            <p:oleObj spid="_x0000_s54303" name="Rovnice" r:id="rId14" imgW="736560" imgH="228600" progId="Equation.3">
              <p:embed/>
            </p:oleObj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1285852" y="4572008"/>
            <a:ext cx="1000132" cy="769441"/>
          </a:xfrm>
          <a:prstGeom prst="rect">
            <a:avLst/>
          </a:prstGeom>
          <a:noFill/>
          <a:ln w="349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sz="16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síla a povrchové napětí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01080" cy="4525963"/>
          </a:xfrm>
        </p:spPr>
        <p:txBody>
          <a:bodyPr/>
          <a:lstStyle/>
          <a:p>
            <a:r>
              <a:rPr lang="pl-PL" sz="2800" dirty="0" smtClean="0"/>
              <a:t>prostředí nad volným povrchem kapaliny</a:t>
            </a:r>
          </a:p>
          <a:p>
            <a:r>
              <a:rPr lang="cs-CZ" sz="2800" smtClean="0"/>
              <a:t>teplotě </a:t>
            </a:r>
            <a:r>
              <a:rPr lang="cs-CZ" sz="2800" dirty="0" smtClean="0"/>
              <a:t>– </a:t>
            </a:r>
            <a:r>
              <a:rPr lang="cs-CZ" sz="2800" smtClean="0"/>
              <a:t>s rostoucí </a:t>
            </a:r>
            <a:r>
              <a:rPr lang="cs-CZ" sz="2800" dirty="0" smtClean="0"/>
              <a:t>teplotou klesá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Každá soustava přechází do takového stavu,</a:t>
            </a:r>
          </a:p>
          <a:p>
            <a:pPr>
              <a:buNone/>
            </a:pPr>
            <a:r>
              <a:rPr lang="cs-CZ" sz="2800" dirty="0" smtClean="0"/>
              <a:t>v němž má </a:t>
            </a:r>
            <a:r>
              <a:rPr lang="cs-CZ" sz="2800" dirty="0" smtClean="0">
                <a:solidFill>
                  <a:srgbClr val="FF0000"/>
                </a:solidFill>
              </a:rPr>
              <a:t>minimální povrchovou energii</a:t>
            </a:r>
            <a:r>
              <a:rPr lang="cs-CZ" sz="2800" dirty="0" smtClean="0"/>
              <a:t>. </a:t>
            </a:r>
          </a:p>
          <a:p>
            <a:pPr>
              <a:buNone/>
            </a:pPr>
            <a:r>
              <a:rPr lang="cs-CZ" sz="2800" dirty="0" smtClean="0"/>
              <a:t>Při daném objemu má ze všech těles </a:t>
            </a:r>
          </a:p>
          <a:p>
            <a:pPr>
              <a:buNone/>
            </a:pPr>
            <a:r>
              <a:rPr lang="cs-CZ" sz="2800" dirty="0" smtClean="0"/>
              <a:t>nejmenší obsah povrchu </a:t>
            </a:r>
            <a:r>
              <a:rPr lang="cs-CZ" sz="2800" dirty="0" smtClean="0">
                <a:solidFill>
                  <a:srgbClr val="FF0000"/>
                </a:solidFill>
              </a:rPr>
              <a:t>koule </a:t>
            </a:r>
          </a:p>
          <a:p>
            <a:pPr>
              <a:buNone/>
            </a:pPr>
            <a:r>
              <a:rPr lang="cs-CZ" sz="2800" dirty="0" smtClean="0"/>
              <a:t>volné kapky mlhy nebo rosy mají</a:t>
            </a:r>
          </a:p>
          <a:p>
            <a:pPr>
              <a:buNone/>
            </a:pPr>
            <a:r>
              <a:rPr lang="cs-CZ" sz="2800" dirty="0" smtClean="0"/>
              <a:t>kulový tvar.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72264" y="6215082"/>
            <a:ext cx="2133600" cy="476250"/>
          </a:xfrm>
        </p:spPr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286380" y="4286256"/>
            <a:ext cx="928694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3" descr="kapka5_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857628"/>
            <a:ext cx="1857388" cy="236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Povrchová síla a povrchové napětí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lvl="2" indent="0">
              <a:buNone/>
            </a:pPr>
            <a:r>
              <a:rPr lang="cs-CZ" sz="2800" dirty="0" smtClean="0"/>
              <a:t>Hodnoty povrchového napětí: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286000" y="439849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286000" y="3133535"/>
            <a:ext cx="4572000" cy="3416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1213" indent="-811213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170000"/>
              <a:buFont typeface="Wingdings" pitchFamily="2" charset="2"/>
              <a:buChar char="§"/>
              <a:defRPr/>
            </a:pP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660066"/>
                </a:outerShdw>
              </a:effectLst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85720" y="3714752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buNone/>
            </a:pPr>
            <a:endParaRPr lang="cs-CZ" sz="2800" dirty="0" smtClean="0"/>
          </a:p>
        </p:txBody>
      </p:sp>
      <p:sp>
        <p:nvSpPr>
          <p:cNvPr id="11" name="Obdélník 10"/>
          <p:cNvSpPr/>
          <p:nvPr/>
        </p:nvSpPr>
        <p:spPr>
          <a:xfrm>
            <a:off x="237813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428596" y="2500306"/>
          <a:ext cx="6643734" cy="3756368"/>
        </p:xfrm>
        <a:graphic>
          <a:graphicData uri="http://schemas.openxmlformats.org/drawingml/2006/table">
            <a:tbl>
              <a:tblPr/>
              <a:tblGrid>
                <a:gridCol w="3322581"/>
                <a:gridCol w="3321153"/>
              </a:tblGrid>
              <a:tr h="900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rozhraní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/</a:t>
                      </a: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mNm</a:t>
                      </a:r>
                      <a:r>
                        <a:rPr kumimoji="0" lang="cs-CZ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-1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665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voda - vzduch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73</a:t>
                      </a:r>
                      <a:endParaRPr kumimoji="0" lang="cs-CZ" sz="2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5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ethanol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 – vzduch 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57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voda – parafínový olej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38</a:t>
                      </a:r>
                      <a:endParaRPr kumimoji="0" lang="cs-CZ" sz="2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5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rtuť - vzduch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476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4875</TotalTime>
  <Words>898</Words>
  <Application>Microsoft Office PowerPoint</Application>
  <PresentationFormat>Předvádění na obrazovce (4:3)</PresentationFormat>
  <Paragraphs>247</Paragraphs>
  <Slides>26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8" baseType="lpstr">
      <vt:lpstr>Výchozí návrh</vt:lpstr>
      <vt:lpstr>Rovnice</vt:lpstr>
      <vt:lpstr>  Struktura a vlastnosti kapalin  </vt:lpstr>
      <vt:lpstr>Vlastnosti kapalin</vt:lpstr>
      <vt:lpstr>Povrchová vrstva kapaliny</vt:lpstr>
      <vt:lpstr>Povrchová vrstva kapaliny</vt:lpstr>
      <vt:lpstr>Povrchová vrstva kapaliny</vt:lpstr>
      <vt:lpstr>Povrchová síla a povrchové napětí</vt:lpstr>
      <vt:lpstr>Povrchová síla a povrchové napětí</vt:lpstr>
      <vt:lpstr>Povrchová síla a povrchové napětí</vt:lpstr>
      <vt:lpstr>Povrchová síla a povrchové napětí</vt:lpstr>
      <vt:lpstr>Povrchová síla a povrchové napětí</vt:lpstr>
      <vt:lpstr>Povrchová síla a povrchové napětí</vt:lpstr>
      <vt:lpstr>Povrchová síla a povrchové napětí</vt:lpstr>
      <vt:lpstr>Příklad:</vt:lpstr>
      <vt:lpstr>Řešení:</vt:lpstr>
      <vt:lpstr>Jevy na rozhraní pevného tělesa a kapaliny</vt:lpstr>
      <vt:lpstr>Jevy na rozhraní pevného tělesa a kapaliny</vt:lpstr>
      <vt:lpstr>Jevy na rozhraní pevného tělesa a kapaliny</vt:lpstr>
      <vt:lpstr>Jevy na rozhraní pevného tělesa a kapaliny</vt:lpstr>
      <vt:lpstr>Jevy na rozhraní pevného tělesa a kapaliny</vt:lpstr>
      <vt:lpstr>Kapilární jevy</vt:lpstr>
      <vt:lpstr>Kapilární jevy</vt:lpstr>
      <vt:lpstr>Teplotní objemová roztažnost</vt:lpstr>
      <vt:lpstr>Teplotní objemová roztažnost</vt:lpstr>
      <vt:lpstr>Teplotní objemová roztažnost</vt:lpstr>
      <vt:lpstr>Příklad: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Hlaváčková</cp:lastModifiedBy>
  <cp:revision>500</cp:revision>
  <dcterms:created xsi:type="dcterms:W3CDTF">2005-08-09T19:25:46Z</dcterms:created>
  <dcterms:modified xsi:type="dcterms:W3CDTF">2011-09-07T14:28:07Z</dcterms:modified>
</cp:coreProperties>
</file>