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68" r:id="rId2"/>
    <p:sldId id="349" r:id="rId3"/>
    <p:sldId id="350" r:id="rId4"/>
    <p:sldId id="347" r:id="rId5"/>
    <p:sldId id="357" r:id="rId6"/>
    <p:sldId id="361" r:id="rId7"/>
    <p:sldId id="354" r:id="rId8"/>
    <p:sldId id="355" r:id="rId9"/>
    <p:sldId id="358" r:id="rId10"/>
    <p:sldId id="359" r:id="rId11"/>
    <p:sldId id="362" r:id="rId12"/>
    <p:sldId id="356" r:id="rId13"/>
    <p:sldId id="367" r:id="rId14"/>
    <p:sldId id="388" r:id="rId15"/>
    <p:sldId id="363" r:id="rId16"/>
    <p:sldId id="364" r:id="rId17"/>
    <p:sldId id="346" r:id="rId18"/>
    <p:sldId id="389" r:id="rId19"/>
    <p:sldId id="334" r:id="rId20"/>
    <p:sldId id="368" r:id="rId21"/>
    <p:sldId id="369" r:id="rId22"/>
    <p:sldId id="370" r:id="rId23"/>
    <p:sldId id="291" r:id="rId24"/>
    <p:sldId id="387" r:id="rId25"/>
    <p:sldId id="372" r:id="rId26"/>
    <p:sldId id="371" r:id="rId27"/>
    <p:sldId id="374" r:id="rId28"/>
    <p:sldId id="375" r:id="rId29"/>
    <p:sldId id="373" r:id="rId30"/>
    <p:sldId id="376" r:id="rId31"/>
    <p:sldId id="377" r:id="rId32"/>
    <p:sldId id="378" r:id="rId33"/>
    <p:sldId id="380" r:id="rId34"/>
    <p:sldId id="381" r:id="rId35"/>
    <p:sldId id="382" r:id="rId36"/>
    <p:sldId id="383" r:id="rId37"/>
    <p:sldId id="385" r:id="rId38"/>
    <p:sldId id="386" r:id="rId39"/>
    <p:sldId id="390" r:id="rId40"/>
    <p:sldId id="275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A"/>
    <a:srgbClr val="2FC9FF"/>
    <a:srgbClr val="E2002B"/>
    <a:srgbClr val="000050"/>
    <a:srgbClr val="005A9E"/>
    <a:srgbClr val="339966"/>
    <a:srgbClr val="D68F00"/>
    <a:srgbClr val="00FF00"/>
    <a:srgbClr val="66FF99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28" autoAdjust="0"/>
    <p:restoredTop sz="91152" autoAdjust="0"/>
  </p:normalViewPr>
  <p:slideViewPr>
    <p:cSldViewPr>
      <p:cViewPr>
        <p:scale>
          <a:sx n="74" d="100"/>
          <a:sy n="74" d="100"/>
        </p:scale>
        <p:origin x="-192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1F917B-8A6A-48F8-8C5A-11AE72A736D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79779-763C-4349-8831-D43F6FF0B871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1F917B-8A6A-48F8-8C5A-11AE72A736D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27D1-D64B-4E6C-9889-82736D2A4BD8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9CAB-8D3D-43A6-AEDF-411A26F860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D613C-D737-4496-A616-E5C5E177B556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51CCD-0FD6-46E6-ACE3-2193B0A099E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77CA-DBFD-4E90-8020-6264EA706AB1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3ABB-AD6D-4ED3-B2E1-3E3DB2F86D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DEA05-364E-4118-8648-5CEC47625723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FEEA-6CA9-45CD-AFFE-BE28F672BC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C4BDF-C2FD-4E1C-9ABE-8D9970A18BEA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6EFA-C0B7-4F2F-918D-C2A042A2F7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A470-D2D6-4A26-AF0C-FD6681D71A59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D5612-2B59-42A5-A38A-751FE0DE3A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47D3-AD0F-4B21-B67D-BD8B5091A6F7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8EC1-9DA9-4885-B446-42C6B38C4A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FA07-670F-4A14-9616-7C622650F3E8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D9621-4877-4367-B6D4-DA4DEDCBC22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FE33-5FF4-419F-A93D-E0250EFBF0BE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48B9-F62C-417E-9BA0-B931612EFDE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A052-CF60-4DB7-A4AB-463C31325EAE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A6EF-2455-46A7-BC0E-51921AF616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5FCD-5FA6-4F78-BBC4-80AF1ADB03B3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47BF-6BFC-42C4-B28F-2988593B8E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E6C64-9525-4219-BA1E-01496C452A44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AED2-0663-49A4-A7A5-44F917658C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02F599C-C0AB-40E1-A155-28E83CD257C2}" type="datetime1">
              <a:rPr lang="cs-CZ" smtClean="0"/>
              <a:pPr>
                <a:defRPr/>
              </a:pPr>
              <a:t>18.11.2011</a:t>
            </a:fld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4FD740-F1BD-4F64-B7FF-05832C702EF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jpeg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7.gif"/><Relationship Id="rId5" Type="http://schemas.openxmlformats.org/officeDocument/2006/relationships/image" Target="../media/image66.png"/><Relationship Id="rId4" Type="http://schemas.openxmlformats.org/officeDocument/2006/relationships/oleObject" Target="../embeddings/oleObject3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85720" y="0"/>
            <a:ext cx="8786874" cy="17144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Střídavý proud</a:t>
            </a:r>
            <a:endParaRPr lang="cs-CZ" dirty="0" smtClean="0"/>
          </a:p>
        </p:txBody>
      </p:sp>
      <p:sp>
        <p:nvSpPr>
          <p:cNvPr id="5125" name="Zástupný symbol pro obsah 7"/>
          <p:cNvSpPr>
            <a:spLocks noGrp="1"/>
          </p:cNvSpPr>
          <p:nvPr>
            <p:ph idx="1"/>
          </p:nvPr>
        </p:nvSpPr>
        <p:spPr>
          <a:xfrm>
            <a:off x="285720" y="1714488"/>
            <a:ext cx="8643938" cy="4643470"/>
          </a:xfrm>
        </p:spPr>
        <p:txBody>
          <a:bodyPr/>
          <a:lstStyle/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Vznik střídavého proudu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Obvod střídavého proudu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Výkon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 Střídavý proud v energetice</a:t>
            </a:r>
          </a:p>
          <a:p>
            <a:pPr marL="180000" algn="ctr">
              <a:spcBef>
                <a:spcPts val="600"/>
              </a:spcBef>
              <a:buFontTx/>
              <a:buNone/>
            </a:pPr>
            <a:r>
              <a:rPr lang="cs-CZ" sz="2800" dirty="0" smtClean="0">
                <a:solidFill>
                  <a:srgbClr val="005A9E"/>
                </a:solidFill>
              </a:rPr>
              <a:t> </a:t>
            </a: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endParaRPr lang="cs-CZ" sz="2400" dirty="0" smtClean="0"/>
          </a:p>
          <a:p>
            <a:pPr algn="ctr">
              <a:buFontTx/>
              <a:buNone/>
            </a:pPr>
            <a:r>
              <a:rPr lang="cs-CZ" sz="2400" dirty="0" smtClean="0"/>
              <a:t>Centrum pro virtuální a moderní metody a formy vzdělávání na Obchodní akademii T.G. Masaryka, Kostelec nad Orlicí </a:t>
            </a:r>
          </a:p>
          <a:p>
            <a:pPr algn="ctr">
              <a:buFontTx/>
              <a:buNone/>
            </a:pPr>
            <a:endParaRPr lang="cs-CZ" sz="2400" dirty="0" smtClean="0"/>
          </a:p>
        </p:txBody>
      </p:sp>
      <p:sp>
        <p:nvSpPr>
          <p:cNvPr id="5123" name="Zástupný symbol pro číslo snímku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3028EA-24B1-4A93-A6BF-07C4EADA47F5}" type="slidenum">
              <a:rPr lang="cs-CZ" smtClean="0"/>
              <a:pPr/>
              <a:t>1</a:t>
            </a:fld>
            <a:endParaRPr lang="cs-CZ" dirty="0" smtClean="0"/>
          </a:p>
        </p:txBody>
      </p:sp>
      <p:pic>
        <p:nvPicPr>
          <p:cNvPr id="6" name="Picture 1" descr="E:\projekt!!!!\logoProjektu%20%C5%99%C3%ADjen[1]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005064"/>
            <a:ext cx="6215106" cy="1393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85720" y="1700808"/>
            <a:ext cx="8606760" cy="5157192"/>
          </a:xfrm>
        </p:spPr>
        <p:txBody>
          <a:bodyPr/>
          <a:lstStyle/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Příklad: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Mezi zdířkami v zásuvce naměříme voltmetrem   efektivní hodnotu střídavého napětí U = 220 V                 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napětí dosahuje největší hodnoty </a:t>
            </a:r>
          </a:p>
          <a:p>
            <a:pPr marL="0" indent="0"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2FC9FF"/>
              </a:solidFill>
            </a:endParaRPr>
          </a:p>
          <a:p>
            <a:pPr marL="0" indent="0">
              <a:buNone/>
              <a:tabLst>
                <a:tab pos="1339850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0" indent="0">
              <a:buNone/>
              <a:tabLst>
                <a:tab pos="1339850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        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10</a:t>
            </a:fld>
            <a:endParaRPr lang="cs-CZ" dirty="0"/>
          </a:p>
        </p:txBody>
      </p:sp>
      <p:graphicFrame>
        <p:nvGraphicFramePr>
          <p:cNvPr id="210948" name="Object 4"/>
          <p:cNvGraphicFramePr>
            <a:graphicFrameLocks noChangeAspect="1"/>
          </p:cNvGraphicFramePr>
          <p:nvPr/>
        </p:nvGraphicFramePr>
        <p:xfrm>
          <a:off x="1571604" y="5857892"/>
          <a:ext cx="3292475" cy="504825"/>
        </p:xfrm>
        <a:graphic>
          <a:graphicData uri="http://schemas.openxmlformats.org/presentationml/2006/ole">
            <p:oleObj spid="_x0000_s210948" name="Rovnice" r:id="rId4" imgW="1206360" imgH="253800" progId="Equation.3">
              <p:embed/>
            </p:oleObj>
          </a:graphicData>
        </a:graphic>
      </p:graphicFrame>
      <p:sp>
        <p:nvSpPr>
          <p:cNvPr id="10" name="Šipka doprava 9"/>
          <p:cNvSpPr/>
          <p:nvPr/>
        </p:nvSpPr>
        <p:spPr>
          <a:xfrm>
            <a:off x="428596" y="5214950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0950" name="Picture 6" descr="C:\Documents and Settings\mat\Dokumenty\Obrázky\fr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6000"/>
          </a:blip>
          <a:srcRect/>
          <a:stretch>
            <a:fillRect/>
          </a:stretch>
        </p:blipFill>
        <p:spPr bwMode="auto">
          <a:xfrm>
            <a:off x="1928794" y="1916832"/>
            <a:ext cx="542928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06760" cy="4942902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Obvod střídavého proudu s cívkou: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Indukčnost </a:t>
            </a:r>
            <a:r>
              <a:rPr lang="cs-CZ" sz="2800" dirty="0" smtClean="0">
                <a:solidFill>
                  <a:srgbClr val="00001A"/>
                </a:solidFill>
              </a:rPr>
              <a:t>L </a:t>
            </a:r>
            <a:r>
              <a:rPr lang="cs-CZ" sz="2800" dirty="0" smtClean="0">
                <a:solidFill>
                  <a:srgbClr val="00001A"/>
                </a:solidFill>
              </a:rPr>
              <a:t>cívky: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způsobuje fázový 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	posun napětí před 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	proudem o úhel 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ovlivňuje proud v</a:t>
            </a:r>
          </a:p>
          <a:p>
            <a:pPr marL="5397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	obvodu svou induktancí</a:t>
            </a:r>
          </a:p>
          <a:p>
            <a:pPr marL="514350" indent="-514350"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                               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                                     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11</a:t>
            </a:fld>
            <a:endParaRPr lang="cs-CZ" dirty="0"/>
          </a:p>
        </p:txBody>
      </p:sp>
      <p:pic>
        <p:nvPicPr>
          <p:cNvPr id="8" name="Picture 6" descr="indukčno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357430"/>
            <a:ext cx="4643470" cy="3429024"/>
          </a:xfrm>
          <a:prstGeom prst="rect">
            <a:avLst/>
          </a:prstGeom>
          <a:noFill/>
        </p:spPr>
      </p:pic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857224" y="4766961"/>
          <a:ext cx="1050480" cy="662303"/>
        </p:xfrm>
        <a:graphic>
          <a:graphicData uri="http://schemas.openxmlformats.org/presentationml/2006/ole">
            <p:oleObj spid="_x0000_s214020" name="Rovnice" r:id="rId5" imgW="419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72270"/>
            <a:ext cx="8606760" cy="5157192"/>
          </a:xfrm>
        </p:spPr>
        <p:txBody>
          <a:bodyPr/>
          <a:lstStyle/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2FC9FF"/>
              </a:solidFill>
            </a:endParaRPr>
          </a:p>
          <a:p>
            <a:pPr marL="0" indent="0">
              <a:buNone/>
              <a:tabLst>
                <a:tab pos="1339850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  <a:tabLst>
                <a:tab pos="29622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		</a:t>
            </a:r>
            <a:r>
              <a:rPr lang="cs-CZ" sz="2800" dirty="0" smtClean="0">
                <a:solidFill>
                  <a:srgbClr val="00B0F0"/>
                </a:solidFill>
              </a:rPr>
              <a:t>X</a:t>
            </a:r>
            <a:r>
              <a:rPr lang="cs-CZ" sz="2800" baseline="-25000" dirty="0" smtClean="0">
                <a:solidFill>
                  <a:srgbClr val="00B0F0"/>
                </a:solidFill>
              </a:rPr>
              <a:t>L</a:t>
            </a:r>
            <a:r>
              <a:rPr lang="cs-CZ" sz="2800" dirty="0" smtClean="0">
                <a:solidFill>
                  <a:srgbClr val="00B0F0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= </a:t>
            </a:r>
            <a:r>
              <a:rPr lang="cs-CZ" sz="2800" dirty="0" smtClean="0">
                <a:solidFill>
                  <a:srgbClr val="00B0F0"/>
                </a:solidFill>
              </a:rPr>
              <a:t>induktance cívky </a:t>
            </a:r>
            <a:r>
              <a:rPr lang="cs-CZ" sz="2800" dirty="0" smtClean="0">
                <a:solidFill>
                  <a:srgbClr val="00001A"/>
                </a:solidFill>
              </a:rPr>
              <a:t>(induktivní </a:t>
            </a:r>
            <a:r>
              <a:rPr lang="cs-CZ" sz="2800" dirty="0" smtClean="0">
                <a:solidFill>
                  <a:srgbClr val="2FC9FF"/>
                </a:solidFill>
              </a:rPr>
              <a:t>			</a:t>
            </a:r>
            <a:r>
              <a:rPr lang="cs-CZ" sz="2800" dirty="0" smtClean="0">
                <a:solidFill>
                  <a:srgbClr val="00001A"/>
                </a:solidFill>
              </a:rPr>
              <a:t> odpor)</a:t>
            </a:r>
          </a:p>
          <a:p>
            <a:pPr marL="514350" indent="-514350">
              <a:buNone/>
              <a:tabLst>
                <a:tab pos="2962275" algn="l"/>
              </a:tabLst>
            </a:pPr>
            <a:r>
              <a:rPr lang="cs-CZ" sz="2800" dirty="0" smtClean="0">
                <a:solidFill>
                  <a:srgbClr val="2FC9FF"/>
                </a:solidFill>
              </a:rPr>
              <a:t>	</a:t>
            </a:r>
            <a:r>
              <a:rPr lang="cs-CZ" sz="2800" dirty="0" smtClean="0"/>
              <a:t>                         Induktance X</a:t>
            </a:r>
            <a:r>
              <a:rPr lang="cs-CZ" sz="2800" baseline="-25000" dirty="0" smtClean="0"/>
              <a:t>L</a:t>
            </a:r>
            <a:r>
              <a:rPr lang="cs-CZ" sz="2800" dirty="0" smtClean="0"/>
              <a:t> je přímo úměrná 	indukčnosti cívky L a úhlové 	frekvenci </a:t>
            </a:r>
            <a:r>
              <a:rPr lang="el-GR" sz="2800" dirty="0" smtClean="0">
                <a:latin typeface="DejaVu Sans Condensed"/>
                <a:ea typeface="DejaVu Sans Condensed"/>
                <a:cs typeface="DejaVu Sans Condensed"/>
              </a:rPr>
              <a:t>ω</a:t>
            </a:r>
            <a:r>
              <a:rPr lang="cs-CZ" sz="2800" dirty="0" smtClean="0">
                <a:latin typeface="DejaVu Sans Condensed"/>
                <a:ea typeface="DejaVu Sans Condensed"/>
                <a:cs typeface="DejaVu Sans Condensed"/>
              </a:rPr>
              <a:t>.</a:t>
            </a: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7" name="Picture 8" descr="indukčno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85926"/>
            <a:ext cx="7858180" cy="2500330"/>
          </a:xfrm>
          <a:prstGeom prst="rect">
            <a:avLst/>
          </a:prstGeom>
          <a:noFill/>
        </p:spPr>
      </p:pic>
      <p:graphicFrame>
        <p:nvGraphicFramePr>
          <p:cNvPr id="186371" name="Object 3"/>
          <p:cNvGraphicFramePr>
            <a:graphicFrameLocks noChangeAspect="1"/>
          </p:cNvGraphicFramePr>
          <p:nvPr/>
        </p:nvGraphicFramePr>
        <p:xfrm>
          <a:off x="311151" y="4521348"/>
          <a:ext cx="2760652" cy="1931988"/>
        </p:xfrm>
        <a:graphic>
          <a:graphicData uri="http://schemas.openxmlformats.org/presentationml/2006/ole">
            <p:oleObj spid="_x0000_s186371" name="Rovnice" r:id="rId5" imgW="63468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72270"/>
            <a:ext cx="8606760" cy="5157192"/>
          </a:xfrm>
        </p:spPr>
        <p:txBody>
          <a:bodyPr/>
          <a:lstStyle/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Obvod střídavého proudu s induktancí: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2FC9FF"/>
              </a:solidFill>
            </a:endParaRPr>
          </a:p>
          <a:p>
            <a:pPr marL="0" indent="0">
              <a:buNone/>
              <a:tabLst>
                <a:tab pos="1339850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  <a:tabLst>
                <a:tab pos="29622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		</a:t>
            </a: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13</a:t>
            </a:fld>
            <a:endParaRPr lang="cs-CZ" dirty="0"/>
          </a:p>
        </p:txBody>
      </p:sp>
      <p:graphicFrame>
        <p:nvGraphicFramePr>
          <p:cNvPr id="277505" name="Object 1"/>
          <p:cNvGraphicFramePr>
            <a:graphicFrameLocks noChangeAspect="1"/>
          </p:cNvGraphicFramePr>
          <p:nvPr/>
        </p:nvGraphicFramePr>
        <p:xfrm>
          <a:off x="4500562" y="5143512"/>
          <a:ext cx="2971013" cy="962025"/>
        </p:xfrm>
        <a:graphic>
          <a:graphicData uri="http://schemas.openxmlformats.org/presentationml/2006/ole">
            <p:oleObj spid="_x0000_s277505" name="Rovnice" r:id="rId4" imgW="1168200" imgH="431640" progId="Equation.3">
              <p:embed/>
            </p:oleObj>
          </a:graphicData>
        </a:graphic>
      </p:graphicFrame>
      <p:graphicFrame>
        <p:nvGraphicFramePr>
          <p:cNvPr id="277506" name="Object 2"/>
          <p:cNvGraphicFramePr>
            <a:graphicFrameLocks noChangeAspect="1"/>
          </p:cNvGraphicFramePr>
          <p:nvPr/>
        </p:nvGraphicFramePr>
        <p:xfrm>
          <a:off x="1043608" y="5301208"/>
          <a:ext cx="2562648" cy="500062"/>
        </p:xfrm>
        <a:graphic>
          <a:graphicData uri="http://schemas.openxmlformats.org/presentationml/2006/ole">
            <p:oleObj spid="_x0000_s277506" name="Rovnice" r:id="rId5" imgW="850680" imgH="228600" progId="Equation.3">
              <p:embed/>
            </p:oleObj>
          </a:graphicData>
        </a:graphic>
      </p:graphicFrame>
      <p:pic>
        <p:nvPicPr>
          <p:cNvPr id="277508" name="Picture 4" descr="C:\Documents and Settings\mat\Dokumenty\Obrázky\k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428868"/>
            <a:ext cx="771530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85720" y="1714488"/>
            <a:ext cx="8572560" cy="521497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Ideální cívka o indukčnosti 0,12 H je připojena na zdroj harmonického napětí                            V. Urči rovnici proudu procházejícího obvodem.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2FC9FF"/>
              </a:solidFill>
            </a:endParaRPr>
          </a:p>
          <a:p>
            <a:pPr marL="0" indent="0">
              <a:buNone/>
              <a:tabLst>
                <a:tab pos="1339850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  <a:tabLst>
                <a:tab pos="29622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  <a:tabLst>
                <a:tab pos="2962275" algn="l"/>
              </a:tabLst>
            </a:pPr>
            <a:r>
              <a:rPr lang="cs-CZ" sz="2800" b="1" dirty="0" smtClean="0">
                <a:solidFill>
                  <a:srgbClr val="FF0066"/>
                </a:solidFill>
              </a:rPr>
              <a:t>Řešení: </a:t>
            </a:r>
            <a:r>
              <a:rPr lang="cs-CZ" sz="2800" b="1" dirty="0" smtClean="0">
                <a:solidFill>
                  <a:srgbClr val="00001A"/>
                </a:solidFill>
              </a:rPr>
              <a:t>  </a:t>
            </a:r>
            <a:r>
              <a:rPr lang="cs-CZ" sz="2800" dirty="0" smtClean="0">
                <a:solidFill>
                  <a:srgbClr val="00001A"/>
                </a:solidFill>
              </a:rPr>
              <a:t>i=0,63sin(100</a:t>
            </a:r>
            <a:r>
              <a:rPr lang="el-GR" sz="2800" dirty="0" smtClean="0">
                <a:solidFill>
                  <a:srgbClr val="00001A"/>
                </a:solidFill>
              </a:rPr>
              <a:t>π</a:t>
            </a:r>
            <a:r>
              <a:rPr lang="cs-CZ" sz="2800" dirty="0" smtClean="0">
                <a:solidFill>
                  <a:srgbClr val="00001A"/>
                </a:solidFill>
              </a:rPr>
              <a:t>t-</a:t>
            </a:r>
            <a:r>
              <a:rPr lang="el-GR" sz="2800" dirty="0" smtClean="0">
                <a:solidFill>
                  <a:srgbClr val="00001A"/>
                </a:solidFill>
              </a:rPr>
              <a:t>π/</a:t>
            </a:r>
            <a:r>
              <a:rPr lang="cs-CZ" sz="2800" dirty="0" smtClean="0">
                <a:solidFill>
                  <a:srgbClr val="00001A"/>
                </a:solidFill>
              </a:rPr>
              <a:t>2) A                                       	</a:t>
            </a: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1785918" y="5429264"/>
            <a:ext cx="3857652" cy="857256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275458" name="Object 2"/>
          <p:cNvGraphicFramePr>
            <a:graphicFrameLocks noChangeAspect="1"/>
          </p:cNvGraphicFramePr>
          <p:nvPr/>
        </p:nvGraphicFramePr>
        <p:xfrm>
          <a:off x="4643438" y="2214554"/>
          <a:ext cx="2617791" cy="415928"/>
        </p:xfrm>
        <a:graphic>
          <a:graphicData uri="http://schemas.openxmlformats.org/presentationml/2006/ole">
            <p:oleObj spid="_x0000_s275458" name="Rovnice" r:id="rId4" imgW="100296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06760" cy="4942902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Obvod střídavého proudu s kapacitou: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Kapacita C kondenzátoru: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způsobuje fázový 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	posun napětí za 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	proudem o úhel 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ovlivňuje proud v</a:t>
            </a:r>
          </a:p>
          <a:p>
            <a:pPr marL="5397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	obvodu svou kapacitancí</a:t>
            </a:r>
          </a:p>
          <a:p>
            <a:pPr marL="514350" indent="-514350"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                               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                                     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15</a:t>
            </a:fld>
            <a:endParaRPr lang="cs-CZ" dirty="0"/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857224" y="4788856"/>
          <a:ext cx="1194496" cy="640404"/>
        </p:xfrm>
        <a:graphic>
          <a:graphicData uri="http://schemas.openxmlformats.org/presentationml/2006/ole">
            <p:oleObj spid="_x0000_s215042" name="Rovnice" r:id="rId4" imgW="533160" imgH="393480" progId="Equation.3">
              <p:embed/>
            </p:oleObj>
          </a:graphicData>
        </a:graphic>
      </p:graphicFrame>
      <p:pic>
        <p:nvPicPr>
          <p:cNvPr id="7" name="Picture 4" descr="kondenzatorst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590554"/>
            <a:ext cx="392909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72270"/>
            <a:ext cx="8892480" cy="5157192"/>
          </a:xfrm>
        </p:spPr>
        <p:txBody>
          <a:bodyPr/>
          <a:lstStyle/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2FC9FF"/>
              </a:solidFill>
            </a:endParaRPr>
          </a:p>
          <a:p>
            <a:pPr marL="0" indent="0">
              <a:buNone/>
              <a:tabLst>
                <a:tab pos="1339850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  <a:tabLst>
                <a:tab pos="2962275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		</a:t>
            </a:r>
            <a:r>
              <a:rPr lang="cs-CZ" sz="2800" dirty="0" smtClean="0">
                <a:solidFill>
                  <a:srgbClr val="00B0F0"/>
                </a:solidFill>
              </a:rPr>
              <a:t>X</a:t>
            </a:r>
            <a:r>
              <a:rPr lang="cs-CZ" sz="2800" baseline="-25000" dirty="0" smtClean="0">
                <a:solidFill>
                  <a:srgbClr val="00B0F0"/>
                </a:solidFill>
              </a:rPr>
              <a:t>C</a:t>
            </a:r>
            <a:r>
              <a:rPr lang="cs-CZ" sz="2800" dirty="0" smtClean="0">
                <a:solidFill>
                  <a:srgbClr val="00001A"/>
                </a:solidFill>
              </a:rPr>
              <a:t>= </a:t>
            </a:r>
            <a:r>
              <a:rPr lang="cs-CZ" sz="2800" dirty="0" smtClean="0">
                <a:solidFill>
                  <a:srgbClr val="00B0F0"/>
                </a:solidFill>
              </a:rPr>
              <a:t>kapacitance kondenzátoru</a:t>
            </a:r>
          </a:p>
          <a:p>
            <a:pPr marL="514350" indent="-514350">
              <a:buNone/>
              <a:tabLst>
                <a:tab pos="2871788" algn="l"/>
              </a:tabLst>
            </a:pPr>
            <a:r>
              <a:rPr lang="cs-CZ" sz="2800" dirty="0" smtClean="0">
                <a:solidFill>
                  <a:srgbClr val="2FC9FF"/>
                </a:solidFill>
              </a:rPr>
              <a:t>		 </a:t>
            </a:r>
            <a:r>
              <a:rPr lang="cs-CZ" sz="2800" dirty="0" smtClean="0"/>
              <a:t>Kapacitance X</a:t>
            </a:r>
            <a:r>
              <a:rPr lang="cs-CZ" sz="2800" baseline="-25000" dirty="0" smtClean="0"/>
              <a:t>C</a:t>
            </a:r>
            <a:r>
              <a:rPr lang="cs-CZ" sz="2800" dirty="0" smtClean="0"/>
              <a:t> je nepřímo úměrná 	 kapacitě kondenzátoru a </a:t>
            </a:r>
          </a:p>
          <a:p>
            <a:pPr marL="514350" indent="-514350">
              <a:buNone/>
              <a:tabLst>
                <a:tab pos="2871788" algn="l"/>
              </a:tabLst>
            </a:pPr>
            <a:r>
              <a:rPr lang="cs-CZ" sz="2800" dirty="0" smtClean="0"/>
              <a:t>		 frekvenci střídavého </a:t>
            </a:r>
            <a:r>
              <a:rPr lang="cs-CZ" sz="2800" dirty="0" smtClean="0"/>
              <a:t>proudu.</a:t>
            </a: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16</a:t>
            </a:fld>
            <a:endParaRPr lang="cs-CZ" dirty="0"/>
          </a:p>
        </p:txBody>
      </p:sp>
      <p:pic>
        <p:nvPicPr>
          <p:cNvPr id="8" name="Picture 5" descr="stridavypr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72816"/>
            <a:ext cx="8072494" cy="2486025"/>
          </a:xfrm>
          <a:prstGeom prst="rect">
            <a:avLst/>
          </a:prstGeom>
          <a:noFill/>
        </p:spPr>
      </p:pic>
      <p:graphicFrame>
        <p:nvGraphicFramePr>
          <p:cNvPr id="216067" name="Object 3"/>
          <p:cNvGraphicFramePr>
            <a:graphicFrameLocks noChangeAspect="1"/>
          </p:cNvGraphicFramePr>
          <p:nvPr/>
        </p:nvGraphicFramePr>
        <p:xfrm>
          <a:off x="525463" y="4467225"/>
          <a:ext cx="2378075" cy="2220913"/>
        </p:xfrm>
        <a:graphic>
          <a:graphicData uri="http://schemas.openxmlformats.org/presentationml/2006/ole">
            <p:oleObj spid="_x0000_s216067" name="Rovnice" r:id="rId5" imgW="660240" imgH="838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2000240"/>
            <a:ext cx="8606760" cy="4643470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Obvod střídavého proudu s kapacitancí: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285697" name="Picture 1" descr="C:\Documents and Settings\mat\Dokumenty\Obrázky\imagesCAUDD9SD.jpg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42910" y="2714620"/>
            <a:ext cx="8072494" cy="2428892"/>
          </a:xfrm>
          <a:prstGeom prst="rect">
            <a:avLst/>
          </a:prstGeom>
          <a:noFill/>
        </p:spPr>
      </p:pic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809625" y="5572125"/>
          <a:ext cx="3165475" cy="500063"/>
        </p:xfrm>
        <a:graphic>
          <a:graphicData uri="http://schemas.openxmlformats.org/presentationml/2006/ole">
            <p:oleObj spid="_x0000_s285698" name="Rovnice" r:id="rId4" imgW="838080" imgH="228600" progId="Equation.3">
              <p:embed/>
            </p:oleObj>
          </a:graphicData>
        </a:graphic>
      </p:graphicFrame>
      <p:graphicFrame>
        <p:nvGraphicFramePr>
          <p:cNvPr id="285699" name="Object 3"/>
          <p:cNvGraphicFramePr>
            <a:graphicFrameLocks noChangeAspect="1"/>
          </p:cNvGraphicFramePr>
          <p:nvPr/>
        </p:nvGraphicFramePr>
        <p:xfrm>
          <a:off x="4429124" y="5357826"/>
          <a:ext cx="3189287" cy="962025"/>
        </p:xfrm>
        <a:graphic>
          <a:graphicData uri="http://schemas.openxmlformats.org/presentationml/2006/ole">
            <p:oleObj spid="_x0000_s285699" name="Rovnice" r:id="rId5" imgW="11682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72270"/>
            <a:ext cx="8892480" cy="515719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Harmonický proud o frekvenci 1 kHz má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amplitudu proudu a napětí na kondenzátoru 12 A </a:t>
            </a:r>
            <a:r>
              <a:rPr lang="cs-CZ" sz="2800" dirty="0" err="1" smtClean="0">
                <a:solidFill>
                  <a:srgbClr val="00001A"/>
                </a:solidFill>
              </a:rPr>
              <a:t>a</a:t>
            </a:r>
            <a:r>
              <a:rPr lang="cs-CZ" sz="2800" dirty="0" smtClean="0">
                <a:solidFill>
                  <a:srgbClr val="00001A"/>
                </a:solidFill>
              </a:rPr>
              <a:t> 230 V. Jaká je kapacita kondenzátoru?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rgbClr val="2FC9FF"/>
              </a:solidFill>
            </a:endParaRPr>
          </a:p>
          <a:p>
            <a:pPr marL="0" indent="0">
              <a:buNone/>
              <a:tabLst>
                <a:tab pos="1339850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  <a:tabLst>
                <a:tab pos="2962275" algn="l"/>
              </a:tabLst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  <a:tabLst>
                <a:tab pos="2962275" algn="l"/>
              </a:tabLst>
            </a:pPr>
            <a:r>
              <a:rPr lang="cs-CZ" sz="2800" b="1" dirty="0" smtClean="0">
                <a:solidFill>
                  <a:srgbClr val="FF0066"/>
                </a:solidFill>
              </a:rPr>
              <a:t>Řešení: </a:t>
            </a:r>
            <a:r>
              <a:rPr lang="cs-CZ" sz="2800" dirty="0" smtClean="0">
                <a:solidFill>
                  <a:srgbClr val="00001A"/>
                </a:solidFill>
              </a:rPr>
              <a:t>8,3 </a:t>
            </a:r>
            <a:r>
              <a:rPr lang="el-GR" sz="2800" dirty="0" smtClean="0">
                <a:solidFill>
                  <a:srgbClr val="00001A"/>
                </a:solidFill>
              </a:rPr>
              <a:t>μ</a:t>
            </a:r>
            <a:r>
              <a:rPr lang="cs-CZ" sz="2800" dirty="0" smtClean="0">
                <a:solidFill>
                  <a:srgbClr val="00001A"/>
                </a:solidFill>
              </a:rPr>
              <a:t>F 		</a:t>
            </a: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1714480" y="5715016"/>
            <a:ext cx="1214446" cy="714380"/>
          </a:xfrm>
          <a:prstGeom prst="foldedCorner">
            <a:avLst/>
          </a:prstGeom>
          <a:solidFill>
            <a:srgbClr val="FE82B7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Činný výkon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06760" cy="494290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Činný výkon střídavého proudu  </a:t>
            </a:r>
            <a:r>
              <a:rPr lang="cs-CZ" sz="2800" dirty="0" smtClean="0">
                <a:solidFill>
                  <a:srgbClr val="000000"/>
                </a:solidFill>
              </a:rPr>
              <a:t>= část elektrické energie dodané zdrojem, která se v obvodu za jednotku času mění v teplo nebo v užitečnou práci (např. v elektromotoru). 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00"/>
                </a:solidFill>
              </a:rPr>
              <a:t>Platí: 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00"/>
                </a:solidFill>
              </a:rPr>
              <a:t>U = efektivní hodnota napětí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00"/>
                </a:solidFill>
              </a:rPr>
              <a:t>I = efektivní hodnota proudu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00"/>
                </a:solidFill>
              </a:rPr>
              <a:t>cos </a:t>
            </a:r>
            <a:r>
              <a:rPr lang="el-GR" sz="2800" dirty="0" smtClean="0">
                <a:solidFill>
                  <a:srgbClr val="000000"/>
                </a:solidFill>
                <a:ea typeface="DejaVu Sans Condensed"/>
                <a:cs typeface="DejaVu Sans Condensed"/>
              </a:rPr>
              <a:t>φ</a:t>
            </a:r>
            <a:r>
              <a:rPr lang="cs-CZ" sz="2800" dirty="0" smtClean="0">
                <a:solidFill>
                  <a:srgbClr val="000000"/>
                </a:solidFill>
                <a:ea typeface="DejaVu Sans Condensed"/>
                <a:cs typeface="DejaVu Sans Condensed"/>
              </a:rPr>
              <a:t> = </a:t>
            </a:r>
            <a:r>
              <a:rPr lang="cs-CZ" sz="2800" dirty="0" smtClean="0">
                <a:solidFill>
                  <a:srgbClr val="00B0F0"/>
                </a:solidFill>
                <a:ea typeface="DejaVu Sans Condensed"/>
                <a:cs typeface="DejaVu Sans Condensed"/>
              </a:rPr>
              <a:t>účiník </a:t>
            </a:r>
          </a:p>
          <a:p>
            <a:pPr marL="0" indent="0">
              <a:buNone/>
            </a:pPr>
            <a:endParaRPr lang="cs-CZ" sz="2800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19</a:t>
            </a:fld>
            <a:endParaRPr lang="cs-CZ" dirty="0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1357290" y="4071942"/>
          <a:ext cx="2220912" cy="452438"/>
        </p:xfrm>
        <a:graphic>
          <a:graphicData uri="http://schemas.openxmlformats.org/presentationml/2006/ole">
            <p:oleObj spid="_x0000_s90115" name="Rovnice" r:id="rId3" imgW="8125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Vznik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749636" cy="494290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Výroba střídavého napětí: </a:t>
            </a:r>
          </a:p>
          <a:p>
            <a:pPr marL="514350" indent="-514350">
              <a:buNone/>
              <a:tabLst>
                <a:tab pos="360363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1.  </a:t>
            </a:r>
            <a:r>
              <a:rPr lang="cs-CZ" sz="2800" dirty="0" smtClean="0">
                <a:solidFill>
                  <a:srgbClr val="00B0F0"/>
                </a:solidFill>
              </a:rPr>
              <a:t>indukční </a:t>
            </a:r>
            <a:r>
              <a:rPr lang="cs-CZ" sz="2800" dirty="0" smtClean="0">
                <a:solidFill>
                  <a:srgbClr val="000050"/>
                </a:solidFill>
              </a:rPr>
              <a:t>- </a:t>
            </a:r>
            <a:r>
              <a:rPr lang="cs-CZ" sz="2800" dirty="0" smtClean="0"/>
              <a:t>při otáčivém pohybu </a:t>
            </a:r>
          </a:p>
          <a:p>
            <a:pPr marL="514350" indent="-514350">
              <a:buNone/>
              <a:tabLst>
                <a:tab pos="360363" algn="l"/>
                <a:tab pos="2151063" algn="l"/>
              </a:tabLst>
            </a:pPr>
            <a:r>
              <a:rPr lang="cs-CZ" sz="2800" dirty="0" smtClean="0"/>
              <a:t>			cívky v magnetickém poli</a:t>
            </a:r>
          </a:p>
          <a:p>
            <a:pPr marL="541338" indent="-179388">
              <a:buFont typeface="Arial" pitchFamily="34" charset="0"/>
              <a:buChar char="•"/>
            </a:pPr>
            <a:r>
              <a:rPr lang="cs-CZ" sz="2800" dirty="0" smtClean="0"/>
              <a:t>získává se například v elektrárnách – zdrojem je generátor střídavého </a:t>
            </a:r>
            <a:r>
              <a:rPr lang="cs-CZ" sz="2800" dirty="0" smtClean="0"/>
              <a:t>napětí (</a:t>
            </a:r>
            <a:r>
              <a:rPr lang="cs-CZ" sz="2800" dirty="0" smtClean="0"/>
              <a:t>alternátor), který pracuje na nízké frekvenci </a:t>
            </a:r>
            <a:r>
              <a:rPr lang="cs-CZ" sz="2800" dirty="0" smtClean="0"/>
              <a:t>f </a:t>
            </a:r>
            <a:r>
              <a:rPr lang="cs-CZ" sz="2800" dirty="0" smtClean="0"/>
              <a:t>= 50 Hz</a:t>
            </a:r>
          </a:p>
          <a:p>
            <a:pPr marL="0" indent="0">
              <a:buNone/>
            </a:pPr>
            <a:r>
              <a:rPr lang="cs-CZ" sz="2800" dirty="0" smtClean="0"/>
              <a:t>2. </a:t>
            </a:r>
            <a:r>
              <a:rPr lang="cs-CZ" sz="2800" dirty="0" smtClean="0">
                <a:solidFill>
                  <a:srgbClr val="00B0F0"/>
                </a:solidFill>
              </a:rPr>
              <a:t>elektronická</a:t>
            </a:r>
            <a:r>
              <a:rPr lang="cs-CZ" sz="2800" dirty="0" smtClean="0"/>
              <a:t> - pomocí polovodičových oscilátorů</a:t>
            </a:r>
          </a:p>
          <a:p>
            <a:pPr marL="400050" lvl="1" indent="0">
              <a:buFont typeface="Arial" pitchFamily="34" charset="0"/>
              <a:buChar char="•"/>
              <a:tabLst>
                <a:tab pos="360363" algn="l"/>
              </a:tabLst>
            </a:pPr>
            <a:r>
              <a:rPr lang="cs-CZ" sz="2400" dirty="0" smtClean="0">
                <a:solidFill>
                  <a:srgbClr val="000050"/>
                </a:solidFill>
              </a:rPr>
              <a:t> </a:t>
            </a:r>
            <a:r>
              <a:rPr lang="cs-CZ" dirty="0" smtClean="0">
                <a:solidFill>
                  <a:srgbClr val="00001A"/>
                </a:solidFill>
              </a:rPr>
              <a:t>v akustice do 16 kHz</a:t>
            </a:r>
          </a:p>
          <a:p>
            <a:pPr marL="400050" lvl="1" indent="0">
              <a:buFont typeface="Arial" pitchFamily="34" charset="0"/>
              <a:buChar char="•"/>
              <a:tabLst>
                <a:tab pos="360363" algn="l"/>
              </a:tabLst>
            </a:pPr>
            <a:r>
              <a:rPr lang="cs-CZ" dirty="0" smtClean="0">
                <a:solidFill>
                  <a:srgbClr val="00001A"/>
                </a:solidFill>
              </a:rPr>
              <a:t> v televizní technice do 100 MHz</a:t>
            </a:r>
          </a:p>
          <a:p>
            <a:pPr marL="400050" lvl="1" indent="0">
              <a:buFont typeface="Arial" pitchFamily="34" charset="0"/>
              <a:buChar char="•"/>
              <a:tabLst>
                <a:tab pos="360363" algn="l"/>
              </a:tabLst>
            </a:pPr>
            <a:r>
              <a:rPr lang="cs-CZ" dirty="0" smtClean="0">
                <a:solidFill>
                  <a:srgbClr val="00001A"/>
                </a:solidFill>
              </a:rPr>
              <a:t> v družicové technice do 10 </a:t>
            </a:r>
            <a:r>
              <a:rPr lang="cs-CZ" dirty="0" err="1" smtClean="0">
                <a:solidFill>
                  <a:srgbClr val="00001A"/>
                </a:solidFill>
              </a:rPr>
              <a:t>GHz</a:t>
            </a:r>
            <a:endParaRPr lang="cs-CZ" dirty="0" smtClean="0">
              <a:solidFill>
                <a:srgbClr val="00001A"/>
              </a:solidFill>
            </a:endParaRP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	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145412" name="Picture 4" descr="C:\Documents and Settings\mat\Dokumenty\Obrázky\imagesCAGT6GIS.jpg"/>
          <p:cNvPicPr>
            <a:picLocks noChangeAspect="1" noChangeArrowheads="1"/>
          </p:cNvPicPr>
          <p:nvPr/>
        </p:nvPicPr>
        <p:blipFill>
          <a:blip r:embed="rId2" cstate="print">
            <a:lum bright="11000" contrast="6000"/>
          </a:blip>
          <a:srcRect/>
          <a:stretch>
            <a:fillRect/>
          </a:stretch>
        </p:blipFill>
        <p:spPr bwMode="auto">
          <a:xfrm>
            <a:off x="6643702" y="1714488"/>
            <a:ext cx="235745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Činný výkon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06760" cy="494290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B0F0"/>
                </a:solidFill>
                <a:ea typeface="DejaVu Sans Condensed"/>
                <a:cs typeface="DejaVu Sans Condensed"/>
              </a:rPr>
              <a:t>Účiník</a:t>
            </a:r>
            <a:r>
              <a:rPr lang="cs-CZ" sz="2800" dirty="0" smtClean="0">
                <a:solidFill>
                  <a:srgbClr val="00B0F0"/>
                </a:solidFill>
                <a:ea typeface="DejaVu Sans Condensed"/>
                <a:cs typeface="DejaVu Sans Condensed"/>
              </a:rPr>
              <a:t>:</a:t>
            </a:r>
          </a:p>
          <a:p>
            <a:pPr marL="0" inden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cs-CZ" sz="2800" dirty="0" smtClean="0">
                <a:solidFill>
                  <a:srgbClr val="000000"/>
                </a:solidFill>
                <a:ea typeface="DejaVu Sans Condensed"/>
                <a:cs typeface="DejaVu Sans Condensed"/>
              </a:rPr>
              <a:t> určuje účinnost přenosu energie ze zdroje  	střídavého proudu do spotřebiče</a:t>
            </a:r>
          </a:p>
          <a:p>
            <a:pPr marL="0" inden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cs-CZ" sz="2800" dirty="0" smtClean="0">
                <a:solidFill>
                  <a:srgbClr val="000000"/>
                </a:solidFill>
                <a:ea typeface="DejaVu Sans Condensed"/>
                <a:cs typeface="DejaVu Sans Condensed"/>
              </a:rPr>
              <a:t> nabývá hodnot </a:t>
            </a:r>
          </a:p>
          <a:p>
            <a:pPr marL="0" indent="0">
              <a:buNone/>
              <a:tabLst>
                <a:tab pos="269875" algn="l"/>
              </a:tabLst>
            </a:pPr>
            <a:r>
              <a:rPr lang="cs-CZ" sz="2800" dirty="0" smtClean="0">
                <a:solidFill>
                  <a:srgbClr val="000000"/>
                </a:solidFill>
                <a:ea typeface="DejaVu Sans Condensed"/>
                <a:cs typeface="DejaVu Sans Condensed"/>
              </a:rPr>
              <a:t>  od 0 (                   ) do 1 (              </a:t>
            </a:r>
            <a:r>
              <a:rPr lang="cs-CZ" sz="2800" dirty="0" smtClean="0">
                <a:solidFill>
                  <a:srgbClr val="000000"/>
                </a:solidFill>
                <a:ea typeface="DejaVu Sans Condensed"/>
                <a:cs typeface="DejaVu Sans Condensed"/>
              </a:rPr>
              <a:t> )</a:t>
            </a:r>
            <a:endParaRPr lang="cs-CZ" sz="2800" dirty="0" smtClean="0">
              <a:solidFill>
                <a:srgbClr val="000000"/>
              </a:solidFill>
              <a:ea typeface="DejaVu Sans Condensed"/>
              <a:cs typeface="DejaVu Sans Condensed"/>
            </a:endParaRPr>
          </a:p>
          <a:p>
            <a:pPr marL="0" indent="0">
              <a:buFont typeface="Arial" pitchFamily="34" charset="0"/>
              <a:buChar char="•"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20</a:t>
            </a:fld>
            <a:endParaRPr lang="cs-CZ" dirty="0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1357290" y="3643314"/>
          <a:ext cx="2143140" cy="642942"/>
        </p:xfrm>
        <a:graphic>
          <a:graphicData uri="http://schemas.openxmlformats.org/presentationml/2006/ole">
            <p:oleObj spid="_x0000_s243714" name="Rovnice" r:id="rId3" imgW="876240" imgH="393480" progId="Equation.3">
              <p:embed/>
            </p:oleObj>
          </a:graphicData>
        </a:graphic>
      </p:graphicFrame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4355976" y="3789040"/>
          <a:ext cx="1698625" cy="379412"/>
        </p:xfrm>
        <a:graphic>
          <a:graphicData uri="http://schemas.openxmlformats.org/presentationml/2006/ole">
            <p:oleObj spid="_x0000_s243715" name="Rovnice" r:id="rId4" imgW="6220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Činný výkon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06760" cy="4942902"/>
          </a:xfrm>
        </p:spPr>
        <p:txBody>
          <a:bodyPr/>
          <a:lstStyle/>
          <a:p>
            <a:pPr marL="0" indent="0">
              <a:buNone/>
              <a:tabLst>
                <a:tab pos="26987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Časový diagram výkonu v obvodu střídavého proudu:</a:t>
            </a: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     </a:t>
            </a:r>
            <a:r>
              <a:rPr lang="cs-CZ" sz="2400" dirty="0" smtClean="0">
                <a:solidFill>
                  <a:srgbClr val="000000"/>
                </a:solidFill>
              </a:rPr>
              <a:t>a)</a:t>
            </a:r>
            <a:r>
              <a:rPr lang="cs-CZ" sz="2800" dirty="0" smtClean="0">
                <a:solidFill>
                  <a:srgbClr val="000000"/>
                </a:solidFill>
              </a:rPr>
              <a:t>                             </a:t>
            </a:r>
            <a:r>
              <a:rPr lang="cs-CZ" sz="2400" dirty="0" smtClean="0">
                <a:solidFill>
                  <a:srgbClr val="000000"/>
                </a:solidFill>
              </a:rPr>
              <a:t>b)</a:t>
            </a: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21</a:t>
            </a:fld>
            <a:endParaRPr lang="cs-CZ" dirty="0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4357686" y="5715016"/>
          <a:ext cx="1273175" cy="642938"/>
        </p:xfrm>
        <a:graphic>
          <a:graphicData uri="http://schemas.openxmlformats.org/presentationml/2006/ole">
            <p:oleObj spid="_x0000_s244738" name="Rovnice" r:id="rId3" imgW="520560" imgH="393480" progId="Equation.3">
              <p:embed/>
            </p:oleObj>
          </a:graphicData>
        </a:graphic>
      </p:graphicFrame>
      <p:pic>
        <p:nvPicPr>
          <p:cNvPr id="7" name="Picture 4" descr="vykon04"/>
          <p:cNvPicPr>
            <a:picLocks noChangeAspect="1" noChangeArrowheads="1"/>
          </p:cNvPicPr>
          <p:nvPr/>
        </p:nvPicPr>
        <p:blipFill>
          <a:blip r:embed="rId4" cstate="print">
            <a:lum bright="19000" contrast="44000"/>
          </a:blip>
          <a:srcRect/>
          <a:stretch>
            <a:fillRect/>
          </a:stretch>
        </p:blipFill>
        <p:spPr bwMode="auto">
          <a:xfrm>
            <a:off x="642910" y="2285992"/>
            <a:ext cx="6429420" cy="3286148"/>
          </a:xfrm>
          <a:prstGeom prst="rect">
            <a:avLst/>
          </a:prstGeom>
          <a:noFill/>
        </p:spPr>
      </p:pic>
      <p:graphicFrame>
        <p:nvGraphicFramePr>
          <p:cNvPr id="244740" name="Object 4"/>
          <p:cNvGraphicFramePr>
            <a:graphicFrameLocks noChangeAspect="1"/>
          </p:cNvGraphicFramePr>
          <p:nvPr/>
        </p:nvGraphicFramePr>
        <p:xfrm>
          <a:off x="1142976" y="5786454"/>
          <a:ext cx="1893887" cy="642938"/>
        </p:xfrm>
        <a:graphic>
          <a:graphicData uri="http://schemas.openxmlformats.org/presentationml/2006/ole">
            <p:oleObj spid="_x0000_s244740" name="Rovnice" r:id="rId5" imgW="7743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Činný výkon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14282" y="1714488"/>
            <a:ext cx="8606760" cy="4942902"/>
          </a:xfrm>
        </p:spPr>
        <p:txBody>
          <a:bodyPr/>
          <a:lstStyle/>
          <a:p>
            <a:pPr marL="0" inden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 činný výkon je úměrný rozdílu obsahů ploch 	omezených kladnými a zápornými hodnotami 	okamžitého výkonu p = </a:t>
            </a:r>
            <a:r>
              <a:rPr lang="cs-CZ" sz="2800" dirty="0" smtClean="0">
                <a:solidFill>
                  <a:srgbClr val="000000"/>
                </a:solidFill>
              </a:rPr>
              <a:t>u.i</a:t>
            </a: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Font typeface="Arial" pitchFamily="34" charset="0"/>
              <a:buChar char="•"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Font typeface="Arial" pitchFamily="34" charset="0"/>
              <a:buChar char="•"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Font typeface="Arial" pitchFamily="34" charset="0"/>
              <a:buChar char="•"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Font typeface="Arial" pitchFamily="34" charset="0"/>
              <a:buChar char="•"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Font typeface="Arial" pitchFamily="34" charset="0"/>
              <a:buChar char="•"/>
              <a:tabLst>
                <a:tab pos="26987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 obr.b) plochy odpovídající kladným a  záporným 	hodnotám p jsou stejné              celková práce 	vykonaná střídavým proudem za periodu je nulová</a:t>
            </a: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r>
              <a:rPr lang="cs-CZ" sz="2800" dirty="0" smtClean="0">
                <a:solidFill>
                  <a:srgbClr val="000000"/>
                </a:solidFill>
              </a:rPr>
              <a:t>    </a:t>
            </a:r>
            <a:endParaRPr lang="cs-CZ" sz="2400" dirty="0" smtClean="0">
              <a:solidFill>
                <a:srgbClr val="000000"/>
              </a:solidFill>
            </a:endParaRPr>
          </a:p>
          <a:p>
            <a:pPr marL="0" indent="0">
              <a:buNone/>
              <a:tabLst>
                <a:tab pos="269875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22</a:t>
            </a:fld>
            <a:endParaRPr lang="cs-CZ" dirty="0"/>
          </a:p>
        </p:txBody>
      </p:sp>
      <p:pic>
        <p:nvPicPr>
          <p:cNvPr id="7" name="Picture 4" descr="vykon04"/>
          <p:cNvPicPr>
            <a:picLocks noChangeAspect="1" noChangeArrowheads="1"/>
          </p:cNvPicPr>
          <p:nvPr/>
        </p:nvPicPr>
        <p:blipFill>
          <a:blip r:embed="rId2" cstate="print">
            <a:lum bright="19000" contrast="44000"/>
          </a:blip>
          <a:srcRect/>
          <a:stretch>
            <a:fillRect/>
          </a:stretch>
        </p:blipFill>
        <p:spPr bwMode="auto">
          <a:xfrm>
            <a:off x="1571604" y="3071810"/>
            <a:ext cx="5214974" cy="2071702"/>
          </a:xfrm>
          <a:prstGeom prst="rect">
            <a:avLst/>
          </a:prstGeom>
          <a:noFill/>
        </p:spPr>
      </p:pic>
      <p:sp>
        <p:nvSpPr>
          <p:cNvPr id="8" name="Šipka doprava 7"/>
          <p:cNvSpPr/>
          <p:nvPr/>
        </p:nvSpPr>
        <p:spPr>
          <a:xfrm>
            <a:off x="4429124" y="5572140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dirty="0" smtClean="0">
                <a:solidFill>
                  <a:srgbClr val="FF0000"/>
                </a:solidFill>
              </a:rPr>
              <a:t>Primární zdroje </a:t>
            </a:r>
            <a:r>
              <a:rPr lang="cs-CZ" dirty="0" smtClean="0"/>
              <a:t>elektrické energie: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dirty="0" smtClean="0"/>
              <a:t>uhlí, ropa, zemní plyn, voda, jaderné </a:t>
            </a:r>
            <a:r>
              <a:rPr lang="cs-CZ" dirty="0" smtClean="0"/>
              <a:t>palivo.</a:t>
            </a:r>
            <a:endParaRPr lang="cs-CZ" dirty="0" smtClean="0"/>
          </a:p>
          <a:p>
            <a:pPr>
              <a:lnSpc>
                <a:spcPct val="90000"/>
              </a:lnSpc>
              <a:buNone/>
            </a:pPr>
            <a:endParaRPr lang="cs-CZ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dirty="0" smtClean="0">
                <a:solidFill>
                  <a:srgbClr val="FF0000"/>
                </a:solidFill>
              </a:rPr>
              <a:t>Přeměna energie </a:t>
            </a:r>
            <a:r>
              <a:rPr lang="cs-CZ" dirty="0" smtClean="0"/>
              <a:t>primárních zdrojů: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  <a:tabLst>
                <a:tab pos="269875" algn="l"/>
              </a:tabLst>
            </a:pPr>
            <a:r>
              <a:rPr lang="cs-CZ" dirty="0" smtClean="0"/>
              <a:t> v elektrárnách pomocí turbín, které</a:t>
            </a:r>
          </a:p>
          <a:p>
            <a:pPr marL="0" indent="0">
              <a:lnSpc>
                <a:spcPct val="90000"/>
              </a:lnSpc>
              <a:buNone/>
              <a:tabLst>
                <a:tab pos="269875" algn="l"/>
              </a:tabLst>
            </a:pPr>
            <a:r>
              <a:rPr lang="cs-CZ" dirty="0" smtClean="0"/>
              <a:t>	roztáčí </a:t>
            </a:r>
            <a:r>
              <a:rPr lang="cs-CZ" dirty="0" smtClean="0">
                <a:solidFill>
                  <a:srgbClr val="00B0F0"/>
                </a:solidFill>
              </a:rPr>
              <a:t>generátory</a:t>
            </a:r>
            <a:r>
              <a:rPr lang="cs-CZ" dirty="0" smtClean="0">
                <a:solidFill>
                  <a:srgbClr val="2FC9FF"/>
                </a:solidFill>
              </a:rPr>
              <a:t> </a:t>
            </a:r>
            <a:r>
              <a:rPr lang="cs-CZ" dirty="0" smtClean="0">
                <a:solidFill>
                  <a:srgbClr val="00001A"/>
                </a:solidFill>
              </a:rPr>
              <a:t>(</a:t>
            </a:r>
            <a:r>
              <a:rPr lang="cs-CZ" dirty="0" smtClean="0">
                <a:solidFill>
                  <a:srgbClr val="00B0F0"/>
                </a:solidFill>
              </a:rPr>
              <a:t>alternátory</a:t>
            </a:r>
            <a:r>
              <a:rPr lang="cs-CZ" dirty="0" smtClean="0">
                <a:solidFill>
                  <a:srgbClr val="00001A"/>
                </a:solidFill>
              </a:rPr>
              <a:t>)</a:t>
            </a:r>
            <a:r>
              <a:rPr lang="cs-CZ" dirty="0" smtClean="0"/>
              <a:t> střídavého 		</a:t>
            </a:r>
            <a:r>
              <a:rPr lang="cs-CZ" dirty="0" smtClean="0"/>
              <a:t>napětí.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dirty="0" smtClean="0"/>
              <a:t>Elektrárny: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24</a:t>
            </a:fld>
            <a:endParaRPr lang="cs-CZ" dirty="0"/>
          </a:p>
        </p:txBody>
      </p:sp>
      <p:pic>
        <p:nvPicPr>
          <p:cNvPr id="7" name="Picture 6" descr="C:\Documents and Settings\mat\Dokumenty\Obrázky\map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750099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Generátor střídavého proudu: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187960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princip - otáčení vodivé smyčky v magnetickém poli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tabLst>
                <a:tab pos="2962275" algn="l"/>
                <a:tab pos="645160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v elektrárnách  - otáčivý pohyb koná 			elektromagnet = </a:t>
            </a:r>
            <a:r>
              <a:rPr lang="cs-CZ" sz="2800" dirty="0" smtClean="0">
                <a:solidFill>
                  <a:srgbClr val="00B0F0"/>
                </a:solidFill>
              </a:rPr>
              <a:t>rotor</a:t>
            </a:r>
            <a:r>
              <a:rPr lang="cs-CZ" sz="2800" dirty="0" smtClean="0">
                <a:solidFill>
                  <a:srgbClr val="00001A"/>
                </a:solidFill>
              </a:rPr>
              <a:t> alternátoru</a:t>
            </a:r>
          </a:p>
          <a:p>
            <a:pPr marL="2692400" lvl="6" indent="50800">
              <a:lnSpc>
                <a:spcPct val="90000"/>
              </a:lnSpc>
              <a:buFontTx/>
              <a:buChar char="-"/>
            </a:pPr>
            <a:r>
              <a:rPr lang="cs-CZ" sz="2800" dirty="0" smtClean="0">
                <a:solidFill>
                  <a:srgbClr val="00001A"/>
                </a:solidFill>
              </a:rPr>
              <a:t> střídavé napětí se indukuje v 		  soustavě cívek = ve </a:t>
            </a:r>
            <a:r>
              <a:rPr lang="cs-CZ" sz="2800" dirty="0" smtClean="0">
                <a:solidFill>
                  <a:srgbClr val="00B0F0"/>
                </a:solidFill>
              </a:rPr>
              <a:t>statoru	</a:t>
            </a:r>
          </a:p>
          <a:p>
            <a:pPr marL="2692400" lvl="6" indent="50800">
              <a:lnSpc>
                <a:spcPct val="90000"/>
              </a:lnSpc>
              <a:buFontTx/>
              <a:buChar char="-"/>
            </a:pPr>
            <a:r>
              <a:rPr lang="cs-CZ" sz="2800" dirty="0" smtClean="0">
                <a:solidFill>
                  <a:srgbClr val="00001A"/>
                </a:solidFill>
              </a:rPr>
              <a:t> zdrojem střídavého proudu je   		  </a:t>
            </a:r>
            <a:r>
              <a:rPr lang="cs-CZ" sz="2800" dirty="0" smtClean="0">
                <a:solidFill>
                  <a:srgbClr val="00B0F0"/>
                </a:solidFill>
              </a:rPr>
              <a:t>trojfázový alternátor</a:t>
            </a:r>
          </a:p>
          <a:p>
            <a:pPr marL="0" lvl="6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B0F0"/>
                </a:solidFill>
              </a:rPr>
              <a:t>Trojfázový alternátor:</a:t>
            </a:r>
          </a:p>
          <a:p>
            <a:pPr marL="0" lvl="6" indent="0">
              <a:lnSpc>
                <a:spcPct val="90000"/>
              </a:lnSpc>
              <a:buFontTx/>
              <a:buChar char="-"/>
            </a:pPr>
            <a:r>
              <a:rPr lang="cs-CZ" sz="2800" dirty="0" smtClean="0">
                <a:solidFill>
                  <a:srgbClr val="00001A"/>
                </a:solidFill>
              </a:rPr>
              <a:t> stator = tři cívky, jejichž osy svírají úhly 120°</a:t>
            </a:r>
          </a:p>
          <a:p>
            <a:pPr marL="0" lvl="6" indent="0">
              <a:lnSpc>
                <a:spcPct val="90000"/>
              </a:lnSpc>
              <a:buFontTx/>
              <a:buChar char="-"/>
            </a:pPr>
            <a:r>
              <a:rPr lang="cs-CZ" sz="2800" dirty="0" smtClean="0">
                <a:solidFill>
                  <a:srgbClr val="00001A"/>
                </a:solidFill>
              </a:rPr>
              <a:t> mezi cívkami se otáčí magnet</a:t>
            </a:r>
          </a:p>
          <a:p>
            <a:pPr marL="2692400" lvl="6" indent="50800">
              <a:lnSpc>
                <a:spcPct val="90000"/>
              </a:lnSpc>
              <a:buFontTx/>
              <a:buChar char="-"/>
            </a:pP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288769" name="Picture 1" descr="C:\Documents and Settings\mat\Dokumenty\Obrázky\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221457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dirty="0" smtClean="0"/>
              <a:t>Trojfázový alternátor: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26</a:t>
            </a:fld>
            <a:endParaRPr lang="cs-CZ" dirty="0"/>
          </a:p>
        </p:txBody>
      </p:sp>
      <p:pic>
        <p:nvPicPr>
          <p:cNvPr id="5" name="Picture 5" descr="trojfazovyalternator"/>
          <p:cNvPicPr>
            <a:picLocks noChangeAspect="1" noChangeArrowheads="1"/>
          </p:cNvPicPr>
          <p:nvPr/>
        </p:nvPicPr>
        <p:blipFill>
          <a:blip r:embed="rId2" cstate="print">
            <a:lum bright="-39000" contrast="63000"/>
          </a:blip>
          <a:srcRect/>
          <a:stretch>
            <a:fillRect/>
          </a:stretch>
        </p:blipFill>
        <p:spPr bwMode="auto">
          <a:xfrm>
            <a:off x="1857356" y="2285992"/>
            <a:ext cx="450059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800" dirty="0" smtClean="0"/>
              <a:t>V cívkách se indukují střídavá napětí: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/>
              <a:t>mají stejnou amplitudu U</a:t>
            </a:r>
            <a:r>
              <a:rPr lang="cs-CZ" sz="2800" baseline="-25000" dirty="0" smtClean="0"/>
              <a:t>m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/>
              <a:t>jsou navzájem posunuta o 1/3 periody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/>
              <a:t>Platí: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27</a:t>
            </a:fld>
            <a:endParaRPr lang="cs-CZ" dirty="0"/>
          </a:p>
        </p:txBody>
      </p:sp>
      <p:graphicFrame>
        <p:nvGraphicFramePr>
          <p:cNvPr id="246786" name="Object 2"/>
          <p:cNvGraphicFramePr>
            <a:graphicFrameLocks noChangeAspect="1"/>
          </p:cNvGraphicFramePr>
          <p:nvPr/>
        </p:nvGraphicFramePr>
        <p:xfrm>
          <a:off x="1643042" y="3214686"/>
          <a:ext cx="3786214" cy="509588"/>
        </p:xfrm>
        <a:graphic>
          <a:graphicData uri="http://schemas.openxmlformats.org/presentationml/2006/ole">
            <p:oleObj spid="_x0000_s246786" name="Rovnice" r:id="rId3" imgW="901440" imgH="228600" progId="Equation.3">
              <p:embed/>
            </p:oleObj>
          </a:graphicData>
        </a:graphic>
      </p:graphicFrame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1643042" y="3857628"/>
          <a:ext cx="3817938" cy="962025"/>
        </p:xfrm>
        <a:graphic>
          <a:graphicData uri="http://schemas.openxmlformats.org/presentationml/2006/ole">
            <p:oleObj spid="_x0000_s246787" name="Rovnice" r:id="rId4" imgW="1396800" imgH="431640" progId="Equation.3">
              <p:embed/>
            </p:oleObj>
          </a:graphicData>
        </a:graphic>
      </p:graphicFrame>
      <p:graphicFrame>
        <p:nvGraphicFramePr>
          <p:cNvPr id="246788" name="Object 4"/>
          <p:cNvGraphicFramePr>
            <a:graphicFrameLocks noChangeAspect="1"/>
          </p:cNvGraphicFramePr>
          <p:nvPr/>
        </p:nvGraphicFramePr>
        <p:xfrm>
          <a:off x="1643042" y="5000636"/>
          <a:ext cx="3783012" cy="962025"/>
        </p:xfrm>
        <a:graphic>
          <a:graphicData uri="http://schemas.openxmlformats.org/presentationml/2006/ole">
            <p:oleObj spid="_x0000_s246788" name="Rovnice" r:id="rId5" imgW="13842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800" dirty="0" smtClean="0"/>
              <a:t>Časový a </a:t>
            </a:r>
            <a:r>
              <a:rPr lang="cs-CZ" sz="2800" dirty="0" err="1" smtClean="0"/>
              <a:t>fázorový</a:t>
            </a:r>
            <a:r>
              <a:rPr lang="cs-CZ" sz="2800" dirty="0" smtClean="0"/>
              <a:t> diagram indukovaných napětí: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28</a:t>
            </a:fld>
            <a:endParaRPr lang="cs-CZ" dirty="0"/>
          </a:p>
        </p:txBody>
      </p:sp>
      <p:pic>
        <p:nvPicPr>
          <p:cNvPr id="8" name="Picture 5" descr="fazor"/>
          <p:cNvPicPr>
            <a:picLocks noChangeAspect="1" noChangeArrowheads="1"/>
          </p:cNvPicPr>
          <p:nvPr/>
        </p:nvPicPr>
        <p:blipFill>
          <a:blip r:embed="rId2" cstate="print">
            <a:lum bright="-9000" contrast="14000"/>
          </a:blip>
          <a:srcRect/>
          <a:stretch>
            <a:fillRect/>
          </a:stretch>
        </p:blipFill>
        <p:spPr bwMode="auto">
          <a:xfrm>
            <a:off x="571472" y="2571744"/>
            <a:ext cx="800105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dirty="0" smtClean="0"/>
              <a:t>V energetice: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  trojfázové alternátory na velký výkon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dirty="0" smtClean="0"/>
              <a:t>rotor alternátoru = silný elektromagnet</a:t>
            </a:r>
          </a:p>
          <a:p>
            <a:pPr>
              <a:lnSpc>
                <a:spcPct val="90000"/>
              </a:lnSpc>
              <a:buNone/>
              <a:tabLst>
                <a:tab pos="3592513" algn="l"/>
              </a:tabLst>
            </a:pPr>
            <a:r>
              <a:rPr lang="cs-CZ" dirty="0" smtClean="0"/>
              <a:t>                              - konstruovány na frekvenci</a:t>
            </a:r>
          </a:p>
          <a:p>
            <a:pPr>
              <a:lnSpc>
                <a:spcPct val="90000"/>
              </a:lnSpc>
              <a:buNone/>
              <a:tabLst>
                <a:tab pos="3592513" algn="l"/>
              </a:tabLst>
            </a:pPr>
            <a:r>
              <a:rPr lang="cs-CZ" dirty="0" smtClean="0"/>
              <a:t>			3 000 otáček za minutu             		</a:t>
            </a:r>
          </a:p>
          <a:p>
            <a:pPr>
              <a:lnSpc>
                <a:spcPct val="90000"/>
              </a:lnSpc>
              <a:buNone/>
              <a:tabLst>
                <a:tab pos="3592513" algn="l"/>
              </a:tabLst>
            </a:pPr>
            <a:r>
              <a:rPr lang="cs-CZ" dirty="0" smtClean="0"/>
              <a:t>		frekvence střídavého napětí 	f=50 Hz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29</a:t>
            </a:fld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4000496" y="435769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92866" name="Picture 2" descr="C:\Documents and Settings\mat\Dokumenty\Obrázky\imagesCAQZ9EZ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876"/>
            <a:ext cx="285752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Vznik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06760" cy="5014340"/>
          </a:xfrm>
        </p:spPr>
        <p:txBody>
          <a:bodyPr/>
          <a:lstStyle/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Okamžitá hodnota střídavého napětí: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/>
              <a:t>U</a:t>
            </a:r>
            <a:r>
              <a:rPr lang="cs-CZ" sz="2800" baseline="-25000" dirty="0" smtClean="0"/>
              <a:t>m</a:t>
            </a:r>
            <a:r>
              <a:rPr lang="cs-CZ" sz="2800" dirty="0" smtClean="0"/>
              <a:t> = amplituda napětí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el-GR" sz="2800" dirty="0" smtClean="0">
                <a:ea typeface="DejaVu Sans Condensed"/>
                <a:cs typeface="DejaVu Sans Condensed"/>
              </a:rPr>
              <a:t>ω</a:t>
            </a:r>
            <a:r>
              <a:rPr lang="cs-CZ" sz="2800" dirty="0" smtClean="0">
                <a:ea typeface="DejaVu Sans Condensed"/>
                <a:cs typeface="DejaVu Sans Condensed"/>
              </a:rPr>
              <a:t> = úhlová rychlost otáčení cívky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ea typeface="DejaVu Sans Condensed"/>
                <a:cs typeface="DejaVu Sans Condensed"/>
              </a:rPr>
              <a:t>Střídavé napětí vyvolává v uzavřeném obvodu </a:t>
            </a:r>
            <a:r>
              <a:rPr lang="cs-CZ" sz="2800" dirty="0" smtClean="0">
                <a:solidFill>
                  <a:srgbClr val="00B0F0"/>
                </a:solidFill>
                <a:ea typeface="DejaVu Sans Condensed"/>
                <a:cs typeface="DejaVu Sans Condensed"/>
              </a:rPr>
              <a:t>střídavý proud</a:t>
            </a:r>
            <a:r>
              <a:rPr lang="cs-CZ" sz="2800" dirty="0" smtClean="0">
                <a:ea typeface="DejaVu Sans Condensed"/>
                <a:cs typeface="DejaVu Sans Condensed"/>
              </a:rPr>
              <a:t>.</a:t>
            </a:r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smtClean="0">
                <a:solidFill>
                  <a:srgbClr val="FF0000"/>
                </a:solidFill>
              </a:rPr>
              <a:t>Okamžitá hodnota střídavého proudu: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  <a:p>
            <a:pPr marL="0" indent="0">
              <a:buNone/>
              <a:tabLst>
                <a:tab pos="2781300" algn="l"/>
              </a:tabLst>
            </a:pPr>
            <a:r>
              <a:rPr lang="cs-CZ" sz="2800" dirty="0" err="1" smtClean="0"/>
              <a:t>I</a:t>
            </a:r>
            <a:r>
              <a:rPr lang="cs-CZ" sz="2800" baseline="-25000" dirty="0" err="1" smtClean="0"/>
              <a:t>m</a:t>
            </a:r>
            <a:r>
              <a:rPr lang="cs-CZ" sz="2800" baseline="-25000" dirty="0" smtClean="0"/>
              <a:t> </a:t>
            </a:r>
            <a:r>
              <a:rPr lang="cs-CZ" sz="2800" dirty="0" smtClean="0"/>
              <a:t> = amplituda proudu</a:t>
            </a:r>
          </a:p>
          <a:p>
            <a:pPr marL="0" indent="0">
              <a:buNone/>
              <a:tabLst>
                <a:tab pos="2781300" algn="l"/>
              </a:tabLst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</a:t>
            </a:fld>
            <a:endParaRPr lang="cs-CZ" dirty="0"/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/>
        </p:nvGraphicFramePr>
        <p:xfrm>
          <a:off x="357158" y="2214554"/>
          <a:ext cx="2322512" cy="509588"/>
        </p:xfrm>
        <a:graphic>
          <a:graphicData uri="http://schemas.openxmlformats.org/presentationml/2006/ole">
            <p:oleObj spid="_x0000_s146434" name="Rovnice" r:id="rId3" imgW="850680" imgH="228600" progId="Equation.3">
              <p:embed/>
            </p:oleObj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357158" y="5214950"/>
          <a:ext cx="2357454" cy="500066"/>
        </p:xfrm>
        <a:graphic>
          <a:graphicData uri="http://schemas.openxmlformats.org/presentationml/2006/ole">
            <p:oleObj spid="_x0000_s146435" name="Rovnice" r:id="rId4" imgW="774360" imgH="228600" progId="Equation.3">
              <p:embed/>
            </p:oleObj>
          </a:graphicData>
        </a:graphic>
      </p:graphicFrame>
      <p:pic>
        <p:nvPicPr>
          <p:cNvPr id="146436" name="Picture 4" descr="C:\Documents and Settings\mat\Dokumenty\Obrázky\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214554"/>
            <a:ext cx="328614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Trojfázová soustava střídavého napětí:</a:t>
            </a:r>
          </a:p>
          <a:p>
            <a:pPr>
              <a:lnSpc>
                <a:spcPct val="90000"/>
              </a:lnSpc>
              <a:buNone/>
            </a:pPr>
            <a:endParaRPr lang="cs-CZ" b="1" u="sng" dirty="0" smtClean="0">
              <a:solidFill>
                <a:srgbClr val="E2002B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Součet okamžitých hodnot střídavých napětí indukovaných v cívkách alternátoru je stále nulový: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30</a:t>
            </a:fld>
            <a:endParaRPr lang="cs-CZ" dirty="0"/>
          </a:p>
        </p:txBody>
      </p:sp>
      <p:graphicFrame>
        <p:nvGraphicFramePr>
          <p:cNvPr id="248834" name="Object 2"/>
          <p:cNvGraphicFramePr>
            <a:graphicFrameLocks noChangeAspect="1"/>
          </p:cNvGraphicFramePr>
          <p:nvPr/>
        </p:nvGraphicFramePr>
        <p:xfrm>
          <a:off x="2035175" y="3857625"/>
          <a:ext cx="3944938" cy="509588"/>
        </p:xfrm>
        <a:graphic>
          <a:graphicData uri="http://schemas.openxmlformats.org/presentationml/2006/ole">
            <p:oleObj spid="_x0000_s248834" name="Rovnice" r:id="rId3" imgW="939600" imgH="228600" progId="Equation.3">
              <p:embed/>
            </p:oleObj>
          </a:graphicData>
        </a:graphic>
      </p:graphicFrame>
      <p:pic>
        <p:nvPicPr>
          <p:cNvPr id="248835" name="Picture 3" descr="C:\Documents and Settings\mat\Dokumenty\Obrázky\f3-1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786322"/>
            <a:ext cx="550072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Spojení cívek statoru alternátoru: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O = uzel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L</a:t>
            </a:r>
            <a:r>
              <a:rPr lang="cs-CZ" sz="2800" baseline="-25000" dirty="0" smtClean="0">
                <a:solidFill>
                  <a:srgbClr val="00001A"/>
                </a:solidFill>
              </a:rPr>
              <a:t>1</a:t>
            </a:r>
            <a:r>
              <a:rPr lang="cs-CZ" sz="2800" dirty="0" smtClean="0">
                <a:solidFill>
                  <a:srgbClr val="00001A"/>
                </a:solidFill>
              </a:rPr>
              <a:t> L</a:t>
            </a:r>
            <a:r>
              <a:rPr lang="cs-CZ" sz="2800" baseline="-25000" dirty="0" smtClean="0">
                <a:solidFill>
                  <a:srgbClr val="00001A"/>
                </a:solidFill>
              </a:rPr>
              <a:t>2</a:t>
            </a:r>
            <a:r>
              <a:rPr lang="cs-CZ" sz="2800" dirty="0" smtClean="0">
                <a:solidFill>
                  <a:srgbClr val="00001A"/>
                </a:solidFill>
              </a:rPr>
              <a:t> L</a:t>
            </a:r>
            <a:r>
              <a:rPr lang="cs-CZ" sz="2800" baseline="-25000" dirty="0" smtClean="0">
                <a:solidFill>
                  <a:srgbClr val="00001A"/>
                </a:solidFill>
              </a:rPr>
              <a:t>3 </a:t>
            </a:r>
            <a:r>
              <a:rPr lang="cs-CZ" sz="2800" dirty="0" smtClean="0">
                <a:solidFill>
                  <a:srgbClr val="00001A"/>
                </a:solidFill>
              </a:rPr>
              <a:t>= fázové vodiče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N = nulovací vodič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001A"/>
                </a:solidFill>
              </a:rPr>
              <a:t>mezi fázovými vodiči a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nulovacím vodičem = </a:t>
            </a:r>
            <a:r>
              <a:rPr lang="cs-CZ" sz="2800" dirty="0" smtClean="0">
                <a:solidFill>
                  <a:srgbClr val="2FC9FF"/>
                </a:solidFill>
              </a:rPr>
              <a:t>fázová</a:t>
            </a:r>
            <a:r>
              <a:rPr lang="cs-CZ" sz="2800" dirty="0" smtClean="0">
                <a:solidFill>
                  <a:srgbClr val="00001A"/>
                </a:solidFill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</a:t>
            </a:r>
            <a:r>
              <a:rPr lang="cs-CZ" sz="2800" dirty="0" smtClean="0">
                <a:solidFill>
                  <a:srgbClr val="2FC9FF"/>
                </a:solidFill>
              </a:rPr>
              <a:t>napětí</a:t>
            </a:r>
            <a:r>
              <a:rPr lang="cs-CZ" sz="2800" dirty="0" smtClean="0">
                <a:solidFill>
                  <a:srgbClr val="00001A"/>
                </a:solidFill>
              </a:rPr>
              <a:t> u</a:t>
            </a:r>
            <a:r>
              <a:rPr lang="cs-CZ" sz="2800" baseline="-25000" dirty="0" smtClean="0">
                <a:solidFill>
                  <a:srgbClr val="00001A"/>
                </a:solidFill>
              </a:rPr>
              <a:t>1</a:t>
            </a:r>
            <a:r>
              <a:rPr lang="cs-CZ" sz="2800" dirty="0" smtClean="0">
                <a:solidFill>
                  <a:srgbClr val="00001A"/>
                </a:solidFill>
              </a:rPr>
              <a:t>, u</a:t>
            </a:r>
            <a:r>
              <a:rPr lang="cs-CZ" sz="2800" baseline="-25000" dirty="0" smtClean="0">
                <a:solidFill>
                  <a:srgbClr val="00001A"/>
                </a:solidFill>
              </a:rPr>
              <a:t>2</a:t>
            </a:r>
            <a:r>
              <a:rPr lang="cs-CZ" sz="2800" dirty="0" smtClean="0">
                <a:solidFill>
                  <a:srgbClr val="00001A"/>
                </a:solidFill>
              </a:rPr>
              <a:t>, u</a:t>
            </a:r>
            <a:r>
              <a:rPr lang="cs-CZ" sz="2800" baseline="-25000" dirty="0" smtClean="0">
                <a:solidFill>
                  <a:srgbClr val="00001A"/>
                </a:solidFill>
              </a:rPr>
              <a:t>3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00001A"/>
                </a:solidFill>
              </a:rPr>
              <a:t>mezi libovolnými fázovými 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vodiči = </a:t>
            </a:r>
            <a:r>
              <a:rPr lang="cs-CZ" sz="2800" dirty="0" smtClean="0">
                <a:solidFill>
                  <a:srgbClr val="2FC9FF"/>
                </a:solidFill>
              </a:rPr>
              <a:t>sdružené napětí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u</a:t>
            </a:r>
            <a:r>
              <a:rPr lang="cs-CZ" sz="2800" baseline="-25000" dirty="0" smtClean="0">
                <a:solidFill>
                  <a:srgbClr val="00001A"/>
                </a:solidFill>
              </a:rPr>
              <a:t>12</a:t>
            </a:r>
            <a:r>
              <a:rPr lang="cs-CZ" sz="2800" dirty="0" smtClean="0">
                <a:solidFill>
                  <a:srgbClr val="00001A"/>
                </a:solidFill>
              </a:rPr>
              <a:t>, u</a:t>
            </a:r>
            <a:r>
              <a:rPr lang="cs-CZ" sz="2800" baseline="-25000" dirty="0" smtClean="0">
                <a:solidFill>
                  <a:srgbClr val="00001A"/>
                </a:solidFill>
              </a:rPr>
              <a:t>13</a:t>
            </a:r>
            <a:r>
              <a:rPr lang="cs-CZ" sz="2800" dirty="0" smtClean="0">
                <a:solidFill>
                  <a:srgbClr val="00001A"/>
                </a:solidFill>
              </a:rPr>
              <a:t>, u</a:t>
            </a:r>
            <a:r>
              <a:rPr lang="cs-CZ" sz="2800" baseline="-25000" dirty="0" smtClean="0">
                <a:solidFill>
                  <a:srgbClr val="00001A"/>
                </a:solidFill>
              </a:rPr>
              <a:t>23            </a:t>
            </a:r>
            <a:r>
              <a:rPr lang="cs-CZ" sz="2800" dirty="0" smtClean="0">
                <a:solidFill>
                  <a:srgbClr val="00001A"/>
                </a:solidFill>
              </a:rPr>
              <a:t>             Platí: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00826" y="6215082"/>
            <a:ext cx="2133600" cy="476250"/>
          </a:xfrm>
        </p:spPr>
        <p:txBody>
          <a:bodyPr/>
          <a:lstStyle/>
          <a:p>
            <a:fld id="{841C6EFA-C0B7-4F2F-918D-C2A042A2F7C1}" type="slidenum">
              <a:rPr lang="cs-CZ" smtClean="0"/>
              <a:pPr/>
              <a:t>31</a:t>
            </a:fld>
            <a:endParaRPr lang="cs-CZ" dirty="0"/>
          </a:p>
        </p:txBody>
      </p:sp>
      <p:pic>
        <p:nvPicPr>
          <p:cNvPr id="8" name="Picture 8" descr="altern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214554"/>
            <a:ext cx="3500462" cy="3357586"/>
          </a:xfrm>
          <a:prstGeom prst="rect">
            <a:avLst/>
          </a:prstGeom>
          <a:noFill/>
        </p:spPr>
      </p:pic>
      <p:graphicFrame>
        <p:nvGraphicFramePr>
          <p:cNvPr id="265219" name="Object 3"/>
          <p:cNvGraphicFramePr>
            <a:graphicFrameLocks noChangeAspect="1"/>
          </p:cNvGraphicFramePr>
          <p:nvPr/>
        </p:nvGraphicFramePr>
        <p:xfrm>
          <a:off x="5730875" y="5857875"/>
          <a:ext cx="1825625" cy="536575"/>
        </p:xfrm>
        <a:graphic>
          <a:graphicData uri="http://schemas.openxmlformats.org/presentationml/2006/ole">
            <p:oleObj spid="_x0000_s265219" name="Rovnice" r:id="rId4" imgW="7236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Efektivní hodnota sdruženého napětí je     krát větší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než efektivní hodnota fázového napětí.   </a:t>
            </a:r>
          </a:p>
          <a:p>
            <a:pPr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V elektrickém rozvodu spotřebitelské sítě: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fázové napětí 230 V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sdružené napětí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označení 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00826" y="6215082"/>
            <a:ext cx="2133600" cy="476250"/>
          </a:xfrm>
        </p:spPr>
        <p:txBody>
          <a:bodyPr/>
          <a:lstStyle/>
          <a:p>
            <a:fld id="{841C6EFA-C0B7-4F2F-918D-C2A042A2F7C1}" type="slidenum">
              <a:rPr lang="cs-CZ" smtClean="0"/>
              <a:pPr/>
              <a:t>32</a:t>
            </a:fld>
            <a:endParaRPr lang="cs-CZ" dirty="0"/>
          </a:p>
        </p:txBody>
      </p:sp>
      <p:graphicFrame>
        <p:nvGraphicFramePr>
          <p:cNvPr id="266243" name="Object 3"/>
          <p:cNvGraphicFramePr>
            <a:graphicFrameLocks noChangeAspect="1"/>
          </p:cNvGraphicFramePr>
          <p:nvPr/>
        </p:nvGraphicFramePr>
        <p:xfrm>
          <a:off x="6500826" y="1714488"/>
          <a:ext cx="571504" cy="428628"/>
        </p:xfrm>
        <a:graphic>
          <a:graphicData uri="http://schemas.openxmlformats.org/presentationml/2006/ole">
            <p:oleObj spid="_x0000_s266243" name="Rovnice" r:id="rId3" imgW="228600" imgH="228600" progId="Equation.3">
              <p:embed/>
            </p:oleObj>
          </a:graphicData>
        </a:graphic>
      </p:graphicFrame>
      <p:graphicFrame>
        <p:nvGraphicFramePr>
          <p:cNvPr id="266244" name="Object 4"/>
          <p:cNvGraphicFramePr>
            <a:graphicFrameLocks noChangeAspect="1"/>
          </p:cNvGraphicFramePr>
          <p:nvPr/>
        </p:nvGraphicFramePr>
        <p:xfrm>
          <a:off x="3357554" y="4000504"/>
          <a:ext cx="2794000" cy="571504"/>
        </p:xfrm>
        <a:graphic>
          <a:graphicData uri="http://schemas.openxmlformats.org/presentationml/2006/ole">
            <p:oleObj spid="_x0000_s266244" name="Rovnice" r:id="rId4" imgW="1117440" imgH="241200" progId="Equation.3">
              <p:embed/>
            </p:oleObj>
          </a:graphicData>
        </a:graphic>
      </p:graphicFrame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2500298" y="4500570"/>
          <a:ext cx="2381250" cy="422275"/>
        </p:xfrm>
        <a:graphic>
          <a:graphicData uri="http://schemas.openxmlformats.org/presentationml/2006/ole">
            <p:oleObj spid="_x0000_s266245" name="Rovnice" r:id="rId5" imgW="9522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Spotřebiče o větším elektrickém výkonu se připojují současně ke všem fázovým vodičům.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Spojení do: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a)  </a:t>
            </a:r>
            <a:r>
              <a:rPr lang="cs-CZ" sz="2800" dirty="0" smtClean="0">
                <a:solidFill>
                  <a:srgbClr val="00B0F0"/>
                </a:solidFill>
              </a:rPr>
              <a:t>hvězdy</a:t>
            </a:r>
            <a:r>
              <a:rPr lang="cs-CZ" sz="2800" dirty="0" smtClean="0">
                <a:solidFill>
                  <a:srgbClr val="2FC9FF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– jednotlivé části připojeny k napětí 			  fázovému (230 V)</a:t>
            </a:r>
          </a:p>
          <a:p>
            <a:pPr marL="514350" indent="-514350"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b)  </a:t>
            </a:r>
            <a:r>
              <a:rPr lang="cs-CZ" sz="2800" dirty="0" smtClean="0">
                <a:solidFill>
                  <a:srgbClr val="00B0F0"/>
                </a:solidFill>
              </a:rPr>
              <a:t>trojúhelníku </a:t>
            </a:r>
            <a:r>
              <a:rPr lang="cs-CZ" sz="2800" dirty="0" smtClean="0">
                <a:solidFill>
                  <a:srgbClr val="00001A"/>
                </a:solidFill>
              </a:rPr>
              <a:t>– jednotlivé části připojeny ke 					sdruženému napětí (400 V)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00826" y="6215082"/>
            <a:ext cx="2133600" cy="476250"/>
          </a:xfrm>
        </p:spPr>
        <p:txBody>
          <a:bodyPr/>
          <a:lstStyle/>
          <a:p>
            <a:fld id="{841C6EFA-C0B7-4F2F-918D-C2A042A2F7C1}" type="slidenum">
              <a:rPr lang="cs-CZ" smtClean="0"/>
              <a:pPr/>
              <a:t>33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Spojení a) do hvězdy, b) do trojúhelníku</a:t>
            </a:r>
            <a:endParaRPr lang="cs-CZ" sz="2800" dirty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00826" y="6215082"/>
            <a:ext cx="2133600" cy="476250"/>
          </a:xfrm>
        </p:spPr>
        <p:txBody>
          <a:bodyPr/>
          <a:lstStyle/>
          <a:p>
            <a:fld id="{841C6EFA-C0B7-4F2F-918D-C2A042A2F7C1}" type="slidenum">
              <a:rPr lang="cs-CZ" smtClean="0"/>
              <a:pPr/>
              <a:t>34</a:t>
            </a:fld>
            <a:endParaRPr lang="cs-CZ" dirty="0"/>
          </a:p>
        </p:txBody>
      </p:sp>
      <p:pic>
        <p:nvPicPr>
          <p:cNvPr id="9" name="Picture 4" descr="hvezdatrojuhel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7929618" cy="2643206"/>
          </a:xfrm>
          <a:prstGeom prst="rect">
            <a:avLst/>
          </a:prstGeom>
          <a:noFill/>
        </p:spPr>
      </p:pic>
      <p:pic>
        <p:nvPicPr>
          <p:cNvPr id="7" name="Picture 1" descr="C:\Documents and Settings\mat\Dokumenty\Obrázky\f3-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000636"/>
            <a:ext cx="450059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Elektromotor na trojfázový proud: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 elektrická energie se mění na energii mechanickou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 vznik točivého magnetického pole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00826" y="6215082"/>
            <a:ext cx="2133600" cy="476250"/>
          </a:xfrm>
        </p:spPr>
        <p:txBody>
          <a:bodyPr/>
          <a:lstStyle/>
          <a:p>
            <a:fld id="{841C6EFA-C0B7-4F2F-918D-C2A042A2F7C1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8" name="Picture 4" descr="tricivky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4000528" cy="2714644"/>
          </a:xfrm>
          <a:prstGeom prst="rect">
            <a:avLst/>
          </a:prstGeom>
          <a:noFill/>
        </p:spPr>
      </p:pic>
      <p:pic>
        <p:nvPicPr>
          <p:cNvPr id="10" name="Picture 7" descr="t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643182"/>
            <a:ext cx="3829048" cy="2357454"/>
          </a:xfrm>
          <a:prstGeom prst="rect">
            <a:avLst/>
          </a:prstGeom>
          <a:noFill/>
        </p:spPr>
      </p:pic>
      <p:pic>
        <p:nvPicPr>
          <p:cNvPr id="271362" name="Picture 2" descr="C:\Documents and Settings\mat\Dokumenty\Obrázky\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5072074"/>
            <a:ext cx="2124075" cy="1581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Transformátor:</a:t>
            </a:r>
          </a:p>
          <a:p>
            <a:pPr marL="360363" indent="-360363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= zařízení, které nám umožňuje snižovat nebo   zvyšovat napětí v elektrické síti</a:t>
            </a:r>
          </a:p>
          <a:p>
            <a:pPr marL="360363" indent="-360363"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uplatnění především v přenosových soustavách (elektrické rozvody)                           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 princip je založen na elektromagnetické indukci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00826" y="6215082"/>
            <a:ext cx="2133600" cy="476250"/>
          </a:xfrm>
        </p:spPr>
        <p:txBody>
          <a:bodyPr/>
          <a:lstStyle/>
          <a:p>
            <a:fld id="{841C6EFA-C0B7-4F2F-918D-C2A042A2F7C1}" type="slidenum">
              <a:rPr lang="cs-CZ" smtClean="0"/>
              <a:pPr/>
              <a:t>36</a:t>
            </a:fld>
            <a:endParaRPr lang="cs-CZ" dirty="0"/>
          </a:p>
        </p:txBody>
      </p:sp>
      <p:pic>
        <p:nvPicPr>
          <p:cNvPr id="9" name="Picture 5" descr="tran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500570"/>
            <a:ext cx="7215238" cy="2071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Části transformátoru: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primární a sekundární cívka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 společné </a:t>
            </a:r>
            <a:r>
              <a:rPr lang="cs-CZ" sz="2800" dirty="0" smtClean="0">
                <a:solidFill>
                  <a:srgbClr val="00B0F0"/>
                </a:solidFill>
              </a:rPr>
              <a:t>ocelové jádro </a:t>
            </a:r>
            <a:r>
              <a:rPr lang="cs-CZ" sz="2800" dirty="0" smtClean="0">
                <a:solidFill>
                  <a:srgbClr val="00001A"/>
                </a:solidFill>
              </a:rPr>
              <a:t>z měkké oceli</a:t>
            </a:r>
          </a:p>
          <a:p>
            <a:pPr marL="0" indent="0"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Rovnice transformátoru:</a:t>
            </a:r>
          </a:p>
          <a:p>
            <a:pPr marL="0" indent="0"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U</a:t>
            </a:r>
            <a:r>
              <a:rPr lang="cs-CZ" sz="2800" baseline="-25000" dirty="0" smtClean="0">
                <a:solidFill>
                  <a:srgbClr val="00001A"/>
                </a:solidFill>
              </a:rPr>
              <a:t>1</a:t>
            </a:r>
            <a:r>
              <a:rPr lang="cs-CZ" sz="2800" dirty="0" smtClean="0">
                <a:solidFill>
                  <a:srgbClr val="00001A"/>
                </a:solidFill>
              </a:rPr>
              <a:t> ,U</a:t>
            </a:r>
            <a:r>
              <a:rPr lang="cs-CZ" sz="2800" baseline="-25000" dirty="0" smtClean="0">
                <a:solidFill>
                  <a:srgbClr val="00001A"/>
                </a:solidFill>
              </a:rPr>
              <a:t>2</a:t>
            </a:r>
            <a:r>
              <a:rPr lang="cs-CZ" sz="2800" dirty="0" smtClean="0">
                <a:solidFill>
                  <a:srgbClr val="00001A"/>
                </a:solidFill>
              </a:rPr>
              <a:t> = primární a sekundární střídavé napětí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N</a:t>
            </a:r>
            <a:r>
              <a:rPr lang="cs-CZ" sz="2800" baseline="-25000" dirty="0" smtClean="0">
                <a:solidFill>
                  <a:srgbClr val="00001A"/>
                </a:solidFill>
              </a:rPr>
              <a:t>1</a:t>
            </a:r>
            <a:r>
              <a:rPr lang="cs-CZ" sz="2800" dirty="0" smtClean="0">
                <a:solidFill>
                  <a:srgbClr val="00001A"/>
                </a:solidFill>
              </a:rPr>
              <a:t> ,N</a:t>
            </a:r>
            <a:r>
              <a:rPr lang="cs-CZ" sz="2800" baseline="-25000" dirty="0" smtClean="0">
                <a:solidFill>
                  <a:srgbClr val="00001A"/>
                </a:solidFill>
              </a:rPr>
              <a:t>2</a:t>
            </a:r>
            <a:r>
              <a:rPr lang="cs-CZ" sz="2800" dirty="0" smtClean="0">
                <a:solidFill>
                  <a:srgbClr val="00001A"/>
                </a:solidFill>
              </a:rPr>
              <a:t> = počet závitů primární a sekundární cívky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I</a:t>
            </a:r>
            <a:r>
              <a:rPr lang="cs-CZ" sz="2800" baseline="-25000" dirty="0" smtClean="0">
                <a:solidFill>
                  <a:srgbClr val="00001A"/>
                </a:solidFill>
              </a:rPr>
              <a:t>1</a:t>
            </a:r>
            <a:r>
              <a:rPr lang="cs-CZ" sz="2800" dirty="0" smtClean="0">
                <a:solidFill>
                  <a:srgbClr val="00001A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, I</a:t>
            </a:r>
            <a:r>
              <a:rPr lang="cs-CZ" sz="2800" baseline="-25000" dirty="0" smtClean="0">
                <a:solidFill>
                  <a:srgbClr val="00001A"/>
                </a:solidFill>
              </a:rPr>
              <a:t>2</a:t>
            </a:r>
            <a:r>
              <a:rPr lang="cs-CZ" sz="2800" dirty="0" smtClean="0">
                <a:solidFill>
                  <a:srgbClr val="00001A"/>
                </a:solidFill>
              </a:rPr>
              <a:t>  = primární a sekundární střídavý proud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00826" y="6215082"/>
            <a:ext cx="2133600" cy="476250"/>
          </a:xfrm>
        </p:spPr>
        <p:txBody>
          <a:bodyPr/>
          <a:lstStyle/>
          <a:p>
            <a:fld id="{841C6EFA-C0B7-4F2F-918D-C2A042A2F7C1}" type="slidenum">
              <a:rPr lang="cs-CZ" smtClean="0"/>
              <a:pPr/>
              <a:t>37</a:t>
            </a:fld>
            <a:endParaRPr lang="cs-CZ" dirty="0"/>
          </a:p>
        </p:txBody>
      </p:sp>
      <p:graphicFrame>
        <p:nvGraphicFramePr>
          <p:cNvPr id="268290" name="Object 2"/>
          <p:cNvGraphicFramePr>
            <a:graphicFrameLocks noChangeAspect="1"/>
          </p:cNvGraphicFramePr>
          <p:nvPr/>
        </p:nvGraphicFramePr>
        <p:xfrm>
          <a:off x="4357686" y="3286125"/>
          <a:ext cx="3889375" cy="1285884"/>
        </p:xfrm>
        <a:graphic>
          <a:graphicData uri="http://schemas.openxmlformats.org/presentationml/2006/ole">
            <p:oleObj spid="_x0000_s269314" name="Rovnice" r:id="rId3" imgW="11430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k </a:t>
            </a:r>
            <a:r>
              <a:rPr lang="cs-CZ" sz="2800" dirty="0" smtClean="0">
                <a:solidFill>
                  <a:srgbClr val="00001A"/>
                </a:solidFill>
              </a:rPr>
              <a:t>= </a:t>
            </a:r>
            <a:r>
              <a:rPr lang="cs-CZ" sz="2800" dirty="0" smtClean="0">
                <a:solidFill>
                  <a:srgbClr val="2FC9FF"/>
                </a:solidFill>
              </a:rPr>
              <a:t>transformační poměr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Je-li                                 = transformace nahoru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Je-li                                 = transformace dolů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00826" y="6215082"/>
            <a:ext cx="2133600" cy="476250"/>
          </a:xfrm>
        </p:spPr>
        <p:txBody>
          <a:bodyPr/>
          <a:lstStyle/>
          <a:p>
            <a:fld id="{841C6EFA-C0B7-4F2F-918D-C2A042A2F7C1}" type="slidenum">
              <a:rPr lang="cs-CZ" smtClean="0"/>
              <a:pPr/>
              <a:t>38</a:t>
            </a:fld>
            <a:endParaRPr lang="cs-CZ" dirty="0"/>
          </a:p>
        </p:txBody>
      </p:sp>
      <p:graphicFrame>
        <p:nvGraphicFramePr>
          <p:cNvPr id="268291" name="Object 3"/>
          <p:cNvGraphicFramePr>
            <a:graphicFrameLocks noChangeAspect="1"/>
          </p:cNvGraphicFramePr>
          <p:nvPr/>
        </p:nvGraphicFramePr>
        <p:xfrm>
          <a:off x="1071538" y="2214554"/>
          <a:ext cx="3019425" cy="482600"/>
        </p:xfrm>
        <a:graphic>
          <a:graphicData uri="http://schemas.openxmlformats.org/presentationml/2006/ole">
            <p:oleObj spid="_x0000_s270339" name="Rovnice" r:id="rId3" imgW="1104840" imgH="215640" progId="Equation.3">
              <p:embed/>
            </p:oleObj>
          </a:graphicData>
        </a:graphic>
      </p:graphicFrame>
      <p:graphicFrame>
        <p:nvGraphicFramePr>
          <p:cNvPr id="268292" name="Object 4"/>
          <p:cNvGraphicFramePr>
            <a:graphicFrameLocks noChangeAspect="1"/>
          </p:cNvGraphicFramePr>
          <p:nvPr/>
        </p:nvGraphicFramePr>
        <p:xfrm>
          <a:off x="1071538" y="2643182"/>
          <a:ext cx="3019425" cy="482600"/>
        </p:xfrm>
        <a:graphic>
          <a:graphicData uri="http://schemas.openxmlformats.org/presentationml/2006/ole">
            <p:oleObj spid="_x0000_s270340" name="Rovnice" r:id="rId4" imgW="1104840" imgH="215640" progId="Equation.3">
              <p:embed/>
            </p:oleObj>
          </a:graphicData>
        </a:graphic>
      </p:graphicFrame>
      <p:pic>
        <p:nvPicPr>
          <p:cNvPr id="12" name="Picture 4" descr="C:\Documents and Settings\mat\Dokumenty\Obrázky\untc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356992"/>
            <a:ext cx="4143404" cy="3000396"/>
          </a:xfrm>
          <a:prstGeom prst="rect">
            <a:avLst/>
          </a:prstGeom>
          <a:noFill/>
        </p:spPr>
      </p:pic>
      <p:pic>
        <p:nvPicPr>
          <p:cNvPr id="270341" name="Picture 5" descr="C:\Documents and Settings\mat\Dokumenty\Obrázky\trafo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500438"/>
            <a:ext cx="357190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Střídavý proud v energetice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515719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Transformace napětí: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/>
              <a:t>velmi vysoké napětí              vysoké napětí 110 </a:t>
            </a:r>
            <a:r>
              <a:rPr lang="cs-CZ" sz="2800" dirty="0" err="1" smtClean="0"/>
              <a:t>kV</a:t>
            </a:r>
            <a:r>
              <a:rPr lang="cs-CZ" sz="2800" dirty="0" smtClean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800" dirty="0" smtClean="0"/>
              <a:t>             22 </a:t>
            </a:r>
            <a:r>
              <a:rPr lang="cs-CZ" sz="2800" dirty="0" err="1" smtClean="0"/>
              <a:t>kV</a:t>
            </a:r>
            <a:r>
              <a:rPr lang="cs-CZ" sz="2800" dirty="0" smtClean="0"/>
              <a:t>              nízké napětí 230V a 400 V </a:t>
            </a:r>
            <a:br>
              <a:rPr lang="cs-CZ" sz="2800" dirty="0" smtClean="0"/>
            </a:b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sz="2800" dirty="0" smtClean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00826" y="6215082"/>
            <a:ext cx="2133600" cy="476250"/>
          </a:xfrm>
        </p:spPr>
        <p:txBody>
          <a:bodyPr/>
          <a:lstStyle/>
          <a:p>
            <a:fld id="{841C6EFA-C0B7-4F2F-918D-C2A042A2F7C1}" type="slidenum">
              <a:rPr lang="cs-CZ" smtClean="0"/>
              <a:pPr/>
              <a:t>39</a:t>
            </a:fld>
            <a:endParaRPr lang="cs-CZ" dirty="0"/>
          </a:p>
        </p:txBody>
      </p:sp>
      <p:pic>
        <p:nvPicPr>
          <p:cNvPr id="9" name="Picture 6" descr="C:\Documents and Settings\mat\Dokumenty\Obrázky\rozv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143248"/>
            <a:ext cx="7929618" cy="3357586"/>
          </a:xfrm>
          <a:prstGeom prst="rect">
            <a:avLst/>
          </a:prstGeom>
          <a:noFill/>
        </p:spPr>
      </p:pic>
      <p:sp>
        <p:nvSpPr>
          <p:cNvPr id="10" name="Šipka doprava 9"/>
          <p:cNvSpPr/>
          <p:nvPr/>
        </p:nvSpPr>
        <p:spPr>
          <a:xfrm>
            <a:off x="428596" y="257174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3714744" y="221455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2714612" y="257174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494290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Střídavý obvod tvoří různé funkční prvky s parametry: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rezistor</a:t>
            </a:r>
            <a:r>
              <a:rPr lang="cs-CZ" sz="2800" dirty="0" smtClean="0">
                <a:solidFill>
                  <a:srgbClr val="E2002B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s odporem R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cívka </a:t>
            </a:r>
            <a:r>
              <a:rPr lang="cs-CZ" sz="2800" dirty="0" smtClean="0"/>
              <a:t> s indukčností L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kondenzátor</a:t>
            </a:r>
            <a:r>
              <a:rPr lang="cs-CZ" sz="2800" dirty="0" smtClean="0">
                <a:solidFill>
                  <a:srgbClr val="00001A"/>
                </a:solidFill>
              </a:rPr>
              <a:t> s kapacitou C</a:t>
            </a:r>
          </a:p>
          <a:p>
            <a:pPr marL="0" indent="0"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/>
              <a:t>Podle počtu parametrů v obvodu: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jednoduchý obvod</a:t>
            </a:r>
          </a:p>
          <a:p>
            <a:pPr marL="0" indent="0"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00B0F0"/>
                </a:solidFill>
              </a:rPr>
              <a:t>složený obvod</a:t>
            </a:r>
          </a:p>
          <a:p>
            <a:pPr marL="0" indent="0">
              <a:buFont typeface="Arial" pitchFamily="34" charset="0"/>
              <a:buChar char="•"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1C6EFA-C0B7-4F2F-918D-C2A042A2F7C1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Použitá literatura a www stránky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285750" y="1714500"/>
            <a:ext cx="8229600" cy="5000648"/>
          </a:xfrm>
        </p:spPr>
        <p:txBody>
          <a:bodyPr/>
          <a:lstStyle/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100" b="1" dirty="0" smtClean="0"/>
              <a:t>Fyzika pro gymnázia – Elektřina a magnetismus</a:t>
            </a:r>
          </a:p>
          <a:p>
            <a:pPr>
              <a:buFont typeface="Arial" pitchFamily="34" charset="0"/>
              <a:buChar char="•"/>
            </a:pPr>
            <a:r>
              <a:rPr lang="cs-CZ" sz="2100" dirty="0" err="1" smtClean="0"/>
              <a:t>doc.RNDr</a:t>
            </a:r>
            <a:r>
              <a:rPr lang="cs-CZ" sz="2100" dirty="0" smtClean="0"/>
              <a:t>. Oldřich Lepil, 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r>
              <a:rPr lang="cs-CZ" sz="2100" dirty="0" smtClean="0"/>
              <a:t>PaedDr. Přemysl Šedivý</a:t>
            </a:r>
          </a:p>
          <a:p>
            <a:pPr>
              <a:buNone/>
            </a:pPr>
            <a:r>
              <a:rPr lang="cs-CZ" sz="2100" b="1" dirty="0" smtClean="0"/>
              <a:t>Fyzika pro střední školy</a:t>
            </a:r>
          </a:p>
          <a:p>
            <a:r>
              <a:rPr lang="cs-CZ" sz="2100" dirty="0" err="1" smtClean="0"/>
              <a:t>doc</a:t>
            </a:r>
            <a:r>
              <a:rPr lang="cs-CZ" sz="2100" dirty="0" smtClean="0"/>
              <a:t>,</a:t>
            </a:r>
            <a:r>
              <a:rPr lang="cs-CZ" sz="2100" dirty="0" err="1" smtClean="0"/>
              <a:t>RNDr.Oldřich</a:t>
            </a:r>
            <a:r>
              <a:rPr lang="cs-CZ" sz="2100" dirty="0" smtClean="0"/>
              <a:t> Lepil,</a:t>
            </a:r>
            <a:r>
              <a:rPr lang="cs-CZ" sz="2100" dirty="0" err="1" smtClean="0"/>
              <a:t>CSc</a:t>
            </a:r>
            <a:endParaRPr lang="cs-CZ" sz="2100" dirty="0" smtClean="0"/>
          </a:p>
          <a:p>
            <a:pPr>
              <a:buNone/>
            </a:pPr>
            <a:r>
              <a:rPr lang="cs-CZ" sz="2100" b="1" dirty="0" smtClean="0"/>
              <a:t>Fyzika pro maturanty a zájemce o studium na VŠ</a:t>
            </a:r>
          </a:p>
          <a:p>
            <a:r>
              <a:rPr lang="cs-CZ" sz="2100" dirty="0" smtClean="0"/>
              <a:t>Ivan Teplička</a:t>
            </a:r>
          </a:p>
          <a:p>
            <a:r>
              <a:rPr lang="cs-CZ" sz="2100" dirty="0" smtClean="0"/>
              <a:t>RNDr. Petr </a:t>
            </a:r>
            <a:r>
              <a:rPr lang="cs-CZ" sz="2100" dirty="0" err="1" smtClean="0"/>
              <a:t>Podivítr</a:t>
            </a:r>
            <a:r>
              <a:rPr lang="cs-CZ" sz="2100" dirty="0" smtClean="0"/>
              <a:t>, PhD.</a:t>
            </a:r>
          </a:p>
          <a:p>
            <a:pPr>
              <a:buNone/>
            </a:pPr>
            <a:r>
              <a:rPr lang="cs-CZ" sz="2100" b="1" dirty="0" err="1" smtClean="0"/>
              <a:t>Fyzweb.cz</a:t>
            </a:r>
            <a:endParaRPr lang="cs-CZ" sz="2100" b="1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0" name="Picture 2" descr="E:\projekt!!!!\logoProjektu%20%C5%99%C3%ADjen[1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857364"/>
            <a:ext cx="42481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892480" cy="4942902"/>
          </a:xfrm>
        </p:spPr>
        <p:txBody>
          <a:bodyPr/>
          <a:lstStyle/>
          <a:p>
            <a:pPr marL="0" indent="0">
              <a:buNone/>
              <a:tabLst>
                <a:tab pos="2962275" algn="l"/>
              </a:tabLst>
            </a:pPr>
            <a:r>
              <a:rPr lang="cs-CZ" sz="2800" dirty="0" smtClean="0">
                <a:solidFill>
                  <a:srgbClr val="00B0F0"/>
                </a:solidFill>
              </a:rPr>
              <a:t>Fázový posun </a:t>
            </a:r>
            <a:r>
              <a:rPr lang="el-GR" sz="2800" dirty="0" smtClean="0">
                <a:solidFill>
                  <a:srgbClr val="FF0000"/>
                </a:solidFill>
                <a:latin typeface="DejaVu Sans Condensed"/>
                <a:ea typeface="DejaVu Sans Condensed"/>
                <a:cs typeface="DejaVu Sans Condensed"/>
              </a:rPr>
              <a:t>φ</a:t>
            </a:r>
            <a:r>
              <a:rPr lang="cs-CZ" sz="2800" dirty="0" smtClean="0">
                <a:latin typeface="DejaVu Sans Condensed"/>
                <a:ea typeface="DejaVu Sans Condensed"/>
                <a:cs typeface="DejaVu Sans Condensed"/>
              </a:rPr>
              <a:t> = rozdíl počáteční fáze napětí a (fázový </a:t>
            </a:r>
            <a:r>
              <a:rPr lang="cs-CZ" sz="2800" dirty="0" smtClean="0">
                <a:latin typeface="DejaVu Sans Condensed"/>
                <a:ea typeface="DejaVu Sans Condensed"/>
                <a:cs typeface="DejaVu Sans Condensed"/>
              </a:rPr>
              <a:t>rozdíl) proudu</a:t>
            </a:r>
            <a:endParaRPr lang="cs-CZ" sz="2800" dirty="0" smtClean="0">
              <a:latin typeface="DejaVu Sans Condensed"/>
              <a:ea typeface="DejaVu Sans Condensed"/>
              <a:cs typeface="DejaVu Sans Condensed"/>
            </a:endParaRPr>
          </a:p>
          <a:p>
            <a:pPr marL="0" indent="0">
              <a:buNone/>
              <a:tabLst>
                <a:tab pos="2962275" algn="l"/>
              </a:tabLst>
            </a:pPr>
            <a:r>
              <a:rPr lang="cs-CZ" sz="2800" dirty="0" smtClean="0">
                <a:latin typeface="DejaVu Sans Condensed"/>
                <a:ea typeface="DejaVu Sans Condensed"/>
                <a:cs typeface="DejaVu Sans Condensed"/>
              </a:rPr>
              <a:t>                           - 	vyjádřeno jako úhel ve stupních 	nebo radiánech</a:t>
            </a:r>
            <a:endParaRPr lang="cs-CZ" sz="2800" dirty="0" smtClean="0"/>
          </a:p>
          <a:p>
            <a:pPr lvl="6">
              <a:buNone/>
            </a:pPr>
            <a:r>
              <a:rPr lang="cs-CZ" sz="2800" dirty="0" smtClean="0"/>
              <a:t>-	maximální posun 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5</a:t>
            </a:fld>
            <a:endParaRPr lang="cs-CZ" dirty="0"/>
          </a:p>
        </p:txBody>
      </p: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6143636" y="3357562"/>
          <a:ext cx="2549525" cy="914400"/>
        </p:xfrm>
        <a:graphic>
          <a:graphicData uri="http://schemas.openxmlformats.org/presentationml/2006/ole">
            <p:oleObj spid="_x0000_s208898" name="Rovnice" r:id="rId4" imgW="863280" imgH="393480" progId="Equation.3">
              <p:embed/>
            </p:oleObj>
          </a:graphicData>
        </a:graphic>
      </p:graphicFrame>
      <p:pic>
        <p:nvPicPr>
          <p:cNvPr id="208899" name="Picture 3" descr="C:\Documents and Settings\mat\Dokumenty\Obrázky\po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47000" contrast="67000"/>
          </a:blip>
          <a:srcRect/>
          <a:stretch>
            <a:fillRect/>
          </a:stretch>
        </p:blipFill>
        <p:spPr bwMode="auto">
          <a:xfrm>
            <a:off x="3286116" y="4311906"/>
            <a:ext cx="4857784" cy="2357454"/>
          </a:xfrm>
          <a:prstGeom prst="rect">
            <a:avLst/>
          </a:prstGeom>
          <a:noFill/>
        </p:spPr>
      </p:pic>
      <p:pic>
        <p:nvPicPr>
          <p:cNvPr id="208901" name="Picture 5" descr="C:\Documents and Settings\mat\Dokumenty\Obrázky\images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5" y="2714620"/>
            <a:ext cx="2428893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06760" cy="4942902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>
                <a:solidFill>
                  <a:srgbClr val="FF0000"/>
                </a:solidFill>
              </a:rPr>
              <a:t>Obvod střídavého proudu s odporem: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Platí: 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okamžitá hodnota i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/>
            <a:r>
              <a:rPr lang="cs-CZ" sz="2800" dirty="0" smtClean="0">
                <a:solidFill>
                  <a:srgbClr val="00001A"/>
                </a:solidFill>
              </a:rPr>
              <a:t>amplituda střídavého 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proudu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                               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                                     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6</a:t>
            </a:fld>
            <a:endParaRPr lang="cs-CZ" dirty="0"/>
          </a:p>
        </p:txBody>
      </p:sp>
      <p:graphicFrame>
        <p:nvGraphicFramePr>
          <p:cNvPr id="147458" name="Object 2"/>
          <p:cNvGraphicFramePr>
            <a:graphicFrameLocks noChangeAspect="1"/>
          </p:cNvGraphicFramePr>
          <p:nvPr/>
        </p:nvGraphicFramePr>
        <p:xfrm>
          <a:off x="857224" y="5428124"/>
          <a:ext cx="1762125" cy="944562"/>
        </p:xfrm>
        <a:graphic>
          <a:graphicData uri="http://schemas.openxmlformats.org/presentationml/2006/ole">
            <p:oleObj spid="_x0000_s212994" name="Rovnice" r:id="rId4" imgW="596880" imgH="406080" progId="Equation.3">
              <p:embed/>
            </p:oleObj>
          </a:graphicData>
        </a:graphic>
      </p:graphicFrame>
      <p:pic>
        <p:nvPicPr>
          <p:cNvPr id="14" name="Picture 4" descr="stridavyproudsrezistore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928934"/>
            <a:ext cx="4286280" cy="2786082"/>
          </a:xfrm>
          <a:prstGeom prst="rect">
            <a:avLst/>
          </a:prstGeom>
          <a:noFill/>
        </p:spPr>
      </p:pic>
      <p:graphicFrame>
        <p:nvGraphicFramePr>
          <p:cNvPr id="147464" name="Object 8"/>
          <p:cNvGraphicFramePr>
            <a:graphicFrameLocks noChangeAspect="1"/>
          </p:cNvGraphicFramePr>
          <p:nvPr/>
        </p:nvGraphicFramePr>
        <p:xfrm>
          <a:off x="785786" y="3284984"/>
          <a:ext cx="3335338" cy="944562"/>
        </p:xfrm>
        <a:graphic>
          <a:graphicData uri="http://schemas.openxmlformats.org/presentationml/2006/ole">
            <p:oleObj spid="_x0000_s212995" name="Rovnice" r:id="rId6" imgW="113004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06760" cy="4942902"/>
          </a:xfrm>
        </p:spPr>
        <p:txBody>
          <a:bodyPr/>
          <a:lstStyle/>
          <a:p>
            <a:pPr marL="0" indent="0">
              <a:buFont typeface="Arial" pitchFamily="34" charset="0"/>
              <a:buChar char="•"/>
              <a:tabLst>
                <a:tab pos="541338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   odpor R rezistoru je stejný jako v obvodu     	stejnosměrného proudu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platí Ohmův zákon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00001A"/>
                </a:solidFill>
              </a:rPr>
              <a:t>pro celkový odpor R platí: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</a:t>
            </a: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</a:t>
            </a:r>
            <a:r>
              <a:rPr lang="cs-CZ" sz="2800" dirty="0" smtClean="0">
                <a:solidFill>
                  <a:srgbClr val="00B0F0"/>
                </a:solidFill>
              </a:rPr>
              <a:t>R</a:t>
            </a:r>
            <a:r>
              <a:rPr lang="cs-CZ" sz="2800" dirty="0" smtClean="0">
                <a:solidFill>
                  <a:srgbClr val="00001A"/>
                </a:solidFill>
              </a:rPr>
              <a:t> = </a:t>
            </a:r>
            <a:r>
              <a:rPr lang="cs-CZ" sz="2800" dirty="0" err="1" smtClean="0">
                <a:solidFill>
                  <a:srgbClr val="00B0F0"/>
                </a:solidFill>
              </a:rPr>
              <a:t>rezistance</a:t>
            </a:r>
            <a:endParaRPr lang="cs-CZ" sz="2800" dirty="0" smtClean="0">
              <a:solidFill>
                <a:srgbClr val="00B0F0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        </a:t>
            </a:r>
          </a:p>
          <a:p>
            <a:pPr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147463" name="Picture 7" descr="C:\Documents and Settings\mat\Dokumenty\Obrázky\imagesCAU5AUGL.jpg"/>
          <p:cNvPicPr>
            <a:picLocks noChangeAspect="1" noChangeArrowheads="1"/>
          </p:cNvPicPr>
          <p:nvPr/>
        </p:nvPicPr>
        <p:blipFill>
          <a:blip r:embed="rId4" cstate="print">
            <a:lum bright="-19000" contrast="38000"/>
          </a:blip>
          <a:srcRect/>
          <a:stretch>
            <a:fillRect/>
          </a:stretch>
        </p:blipFill>
        <p:spPr bwMode="auto">
          <a:xfrm>
            <a:off x="4929190" y="2564904"/>
            <a:ext cx="3929058" cy="3071834"/>
          </a:xfrm>
          <a:prstGeom prst="rect">
            <a:avLst/>
          </a:prstGeom>
          <a:noFill/>
        </p:spPr>
      </p:pic>
      <p:graphicFrame>
        <p:nvGraphicFramePr>
          <p:cNvPr id="190465" name="Object 1"/>
          <p:cNvGraphicFramePr>
            <a:graphicFrameLocks noChangeAspect="1"/>
          </p:cNvGraphicFramePr>
          <p:nvPr/>
        </p:nvGraphicFramePr>
        <p:xfrm>
          <a:off x="874713" y="3871913"/>
          <a:ext cx="1538287" cy="1003300"/>
        </p:xfrm>
        <a:graphic>
          <a:graphicData uri="http://schemas.openxmlformats.org/presentationml/2006/ole">
            <p:oleObj spid="_x0000_s190465" name="Rovnice" r:id="rId5" imgW="520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06760" cy="4942902"/>
          </a:xfrm>
        </p:spPr>
        <p:txBody>
          <a:bodyPr/>
          <a:lstStyle/>
          <a:p>
            <a:pPr marL="514350" indent="-51435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Obvod střídavého proudu s </a:t>
            </a:r>
            <a:r>
              <a:rPr lang="cs-CZ" sz="2800" dirty="0" err="1" smtClean="0">
                <a:solidFill>
                  <a:srgbClr val="00001A"/>
                </a:solidFill>
              </a:rPr>
              <a:t>rezistancí</a:t>
            </a:r>
            <a:r>
              <a:rPr lang="cs-CZ" sz="2800" dirty="0" smtClean="0">
                <a:solidFill>
                  <a:srgbClr val="00001A"/>
                </a:solidFill>
              </a:rPr>
              <a:t>: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2FC9FF"/>
              </a:solidFill>
            </a:endParaRPr>
          </a:p>
          <a:p>
            <a:pPr marL="0" indent="0">
              <a:buNone/>
              <a:tabLst>
                <a:tab pos="1339850" algn="l"/>
              </a:tabLst>
            </a:pPr>
            <a:r>
              <a:rPr lang="cs-CZ" sz="2800" dirty="0" err="1" smtClean="0">
                <a:solidFill>
                  <a:srgbClr val="00001A"/>
                </a:solidFill>
              </a:rPr>
              <a:t>Rezistance</a:t>
            </a:r>
            <a:r>
              <a:rPr lang="cs-CZ" sz="2800" dirty="0" smtClean="0">
                <a:solidFill>
                  <a:srgbClr val="00001A"/>
                </a:solidFill>
              </a:rPr>
              <a:t> </a:t>
            </a:r>
            <a:r>
              <a:rPr lang="cs-CZ" sz="2800" dirty="0" smtClean="0">
                <a:solidFill>
                  <a:srgbClr val="00001A"/>
                </a:solidFill>
              </a:rPr>
              <a:t>R:</a:t>
            </a:r>
          </a:p>
          <a:p>
            <a:pPr marL="0" indent="0">
              <a:buFont typeface="Arial" pitchFamily="34" charset="0"/>
              <a:buChar char="•"/>
              <a:tabLst>
                <a:tab pos="133985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 nezpůsobuje fázový posun </a:t>
            </a:r>
          </a:p>
          <a:p>
            <a:pPr marL="0" indent="0">
              <a:buFont typeface="Arial" pitchFamily="34" charset="0"/>
              <a:buChar char="•"/>
              <a:tabLst>
                <a:tab pos="1339850" algn="l"/>
              </a:tabLst>
            </a:pPr>
            <a:r>
              <a:rPr lang="cs-CZ" sz="2800" dirty="0" smtClean="0">
                <a:solidFill>
                  <a:srgbClr val="00001A"/>
                </a:solidFill>
              </a:rPr>
              <a:t>  proud a napětí jsou ve fázi	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        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9" name="Picture 8" descr="Kopie - stridavyproudobvody"/>
          <p:cNvPicPr>
            <a:picLocks noChangeAspect="1" noChangeArrowheads="1"/>
          </p:cNvPicPr>
          <p:nvPr/>
        </p:nvPicPr>
        <p:blipFill>
          <a:blip r:embed="rId4" cstate="print">
            <a:lum bright="-33000" contrast="50000"/>
          </a:blip>
          <a:srcRect/>
          <a:stretch>
            <a:fillRect/>
          </a:stretch>
        </p:blipFill>
        <p:spPr bwMode="auto">
          <a:xfrm>
            <a:off x="285720" y="2285992"/>
            <a:ext cx="8501090" cy="2071702"/>
          </a:xfrm>
          <a:prstGeom prst="rect">
            <a:avLst/>
          </a:prstGeom>
          <a:noFill/>
        </p:spPr>
      </p:pic>
      <p:graphicFrame>
        <p:nvGraphicFramePr>
          <p:cNvPr id="188417" name="Object 1"/>
          <p:cNvGraphicFramePr>
            <a:graphicFrameLocks noChangeAspect="1"/>
          </p:cNvGraphicFramePr>
          <p:nvPr/>
        </p:nvGraphicFramePr>
        <p:xfrm>
          <a:off x="6357950" y="4857760"/>
          <a:ext cx="1233488" cy="433404"/>
        </p:xfrm>
        <a:graphic>
          <a:graphicData uri="http://schemas.openxmlformats.org/presentationml/2006/ole">
            <p:oleObj spid="_x0000_s188417" name="Rovnice" r:id="rId5" imgW="380880" imgH="203040" progId="Equation.3">
              <p:embed/>
            </p:oleObj>
          </a:graphicData>
        </a:graphic>
      </p:graphicFrame>
      <p:sp>
        <p:nvSpPr>
          <p:cNvPr id="10" name="Šipka doprava 9"/>
          <p:cNvSpPr/>
          <p:nvPr/>
        </p:nvSpPr>
        <p:spPr>
          <a:xfrm>
            <a:off x="5143504" y="4786322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785786" y="5929330"/>
          <a:ext cx="2322512" cy="509587"/>
        </p:xfrm>
        <a:graphic>
          <a:graphicData uri="http://schemas.openxmlformats.org/presentationml/2006/ole">
            <p:oleObj spid="_x0000_s188418" name="Rovnice" r:id="rId6" imgW="850680" imgH="228600" progId="Equation.3">
              <p:embed/>
            </p:oleObj>
          </a:graphicData>
        </a:graphic>
      </p:graphicFrame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3428992" y="5929330"/>
          <a:ext cx="2357437" cy="500066"/>
        </p:xfrm>
        <a:graphic>
          <a:graphicData uri="http://schemas.openxmlformats.org/presentationml/2006/ole">
            <p:oleObj spid="_x0000_s188419" name="Rovnice" r:id="rId7" imgW="774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5A9E"/>
                </a:solidFill>
              </a:rPr>
              <a:t>Obvod střídavého proudu</a:t>
            </a:r>
            <a:endParaRPr lang="cs-CZ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1700808"/>
            <a:ext cx="8606760" cy="5157192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Okamžité hodnoty napětí a proudu v obvodu střídavého proudu  se neustále mění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pro měření střídavý proud nahrazujeme  stejnosměrným proudem se stejným účinkem 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napětí U a proud I tohoto stejnosměrného proudu označujeme jako:</a:t>
            </a:r>
            <a:r>
              <a:rPr lang="cs-CZ" sz="2800" dirty="0" smtClean="0">
                <a:solidFill>
                  <a:srgbClr val="00B0F0"/>
                </a:solidFill>
              </a:rPr>
              <a:t> efektivní hodnota střídavého napětí a proudu</a:t>
            </a: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Font typeface="Arial" pitchFamily="34" charset="0"/>
              <a:buChar char="•"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2FC9FF"/>
              </a:solidFill>
            </a:endParaRPr>
          </a:p>
          <a:p>
            <a:pPr marL="0" indent="0">
              <a:buNone/>
              <a:tabLst>
                <a:tab pos="1339850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0" indent="0">
              <a:buNone/>
              <a:tabLst>
                <a:tab pos="1339850" algn="l"/>
              </a:tabLst>
            </a:pPr>
            <a:endParaRPr lang="cs-CZ" sz="2800" dirty="0" smtClean="0">
              <a:solidFill>
                <a:srgbClr val="E2002B"/>
              </a:solidFill>
            </a:endParaRPr>
          </a:p>
          <a:p>
            <a:pPr marL="0" indent="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001A"/>
                </a:solidFill>
              </a:rPr>
              <a:t>                      </a:t>
            </a:r>
          </a:p>
          <a:p>
            <a:pPr marL="514350" indent="-514350">
              <a:buNone/>
            </a:pPr>
            <a:endParaRPr lang="cs-CZ" sz="2800" dirty="0" smtClean="0">
              <a:solidFill>
                <a:srgbClr val="00001A"/>
              </a:solidFill>
            </a:endParaRPr>
          </a:p>
          <a:p>
            <a:pPr>
              <a:buNone/>
            </a:pPr>
            <a:endParaRPr lang="cs-CZ" sz="2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6EFA-C0B7-4F2F-918D-C2A042A2F7C1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357158" y="2714620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57158" y="3643314"/>
            <a:ext cx="1071570" cy="50006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9922" name="Object 2"/>
          <p:cNvGraphicFramePr>
            <a:graphicFrameLocks noChangeAspect="1"/>
          </p:cNvGraphicFramePr>
          <p:nvPr/>
        </p:nvGraphicFramePr>
        <p:xfrm>
          <a:off x="642910" y="5143512"/>
          <a:ext cx="3397250" cy="857255"/>
        </p:xfrm>
        <a:graphic>
          <a:graphicData uri="http://schemas.openxmlformats.org/presentationml/2006/ole">
            <p:oleObj spid="_x0000_s209922" name="Rovnice" r:id="rId4" imgW="1244520" imgH="431640" progId="Equation.3">
              <p:embed/>
            </p:oleObj>
          </a:graphicData>
        </a:graphic>
      </p:graphicFrame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4429124" y="5143512"/>
          <a:ext cx="3119437" cy="785818"/>
        </p:xfrm>
        <a:graphic>
          <a:graphicData uri="http://schemas.openxmlformats.org/presentationml/2006/ole">
            <p:oleObj spid="_x0000_s209924" name="Rovnice" r:id="rId5" imgW="11430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5414</TotalTime>
  <Words>1002</Words>
  <Application>Microsoft Office PowerPoint</Application>
  <PresentationFormat>Předvádění na obrazovce (4:3)</PresentationFormat>
  <Paragraphs>418</Paragraphs>
  <Slides>40</Slides>
  <Notes>15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Výchozí návrh</vt:lpstr>
      <vt:lpstr>Rovnice</vt:lpstr>
      <vt:lpstr>Editor rovnic 3.0</vt:lpstr>
      <vt:lpstr> Střídavý proud</vt:lpstr>
      <vt:lpstr>Vznik střídavého proudu</vt:lpstr>
      <vt:lpstr>Vznik střídavého proudu</vt:lpstr>
      <vt:lpstr>Obvod střídavého proudu</vt:lpstr>
      <vt:lpstr>Obvod střídavého proudu</vt:lpstr>
      <vt:lpstr>Obvod střídavého proudu</vt:lpstr>
      <vt:lpstr>Obvod střídavého proudu</vt:lpstr>
      <vt:lpstr>Obvod střídavého proudu</vt:lpstr>
      <vt:lpstr>Obvod střídavého proudu</vt:lpstr>
      <vt:lpstr>Obvod střídavého proudu</vt:lpstr>
      <vt:lpstr>Obvod střídavého proudu</vt:lpstr>
      <vt:lpstr>Obvod střídavého proudu</vt:lpstr>
      <vt:lpstr>Obvod střídavého proudu</vt:lpstr>
      <vt:lpstr>Příklad:</vt:lpstr>
      <vt:lpstr>Obvod střídavého proudu</vt:lpstr>
      <vt:lpstr>Obvod střídavého proudu</vt:lpstr>
      <vt:lpstr>Obvod střídavého proudu</vt:lpstr>
      <vt:lpstr>Příklad:</vt:lpstr>
      <vt:lpstr>Činný výkon střídavého proudu</vt:lpstr>
      <vt:lpstr>Činný výkon střídavého proudu</vt:lpstr>
      <vt:lpstr>Činný výkon střídavého proudu</vt:lpstr>
      <vt:lpstr>Činný výkon střídavého proudu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Střídavý proud v energetice</vt:lpstr>
      <vt:lpstr>Použitá literatura a www stránky</vt:lpstr>
    </vt:vector>
  </TitlesOfParts>
  <Company>projekce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Čermák</dc:creator>
  <cp:lastModifiedBy>Petra</cp:lastModifiedBy>
  <cp:revision>557</cp:revision>
  <dcterms:created xsi:type="dcterms:W3CDTF">2005-08-09T19:25:46Z</dcterms:created>
  <dcterms:modified xsi:type="dcterms:W3CDTF">2011-11-18T19:12:15Z</dcterms:modified>
</cp:coreProperties>
</file>