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8" r:id="rId2"/>
    <p:sldId id="349" r:id="rId3"/>
    <p:sldId id="395" r:id="rId4"/>
    <p:sldId id="394" r:id="rId5"/>
    <p:sldId id="393" r:id="rId6"/>
    <p:sldId id="392" r:id="rId7"/>
    <p:sldId id="391" r:id="rId8"/>
    <p:sldId id="396" r:id="rId9"/>
    <p:sldId id="397" r:id="rId10"/>
    <p:sldId id="400" r:id="rId11"/>
    <p:sldId id="401" r:id="rId12"/>
    <p:sldId id="402" r:id="rId13"/>
    <p:sldId id="350" r:id="rId14"/>
    <p:sldId id="398" r:id="rId15"/>
    <p:sldId id="403" r:id="rId16"/>
    <p:sldId id="406" r:id="rId17"/>
    <p:sldId id="404" r:id="rId18"/>
    <p:sldId id="405" r:id="rId19"/>
    <p:sldId id="407" r:id="rId20"/>
    <p:sldId id="347" r:id="rId21"/>
    <p:sldId id="408" r:id="rId22"/>
    <p:sldId id="409" r:id="rId23"/>
    <p:sldId id="275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400"/>
    <a:srgbClr val="FFB521"/>
    <a:srgbClr val="FFCC66"/>
    <a:srgbClr val="F2B800"/>
    <a:srgbClr val="1E0D00"/>
    <a:srgbClr val="E2002B"/>
    <a:srgbClr val="1A0200"/>
    <a:srgbClr val="00001A"/>
    <a:srgbClr val="2FC9FF"/>
    <a:srgbClr val="000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7" autoAdjust="0"/>
    <p:restoredTop sz="91190" autoAdjust="0"/>
  </p:normalViewPr>
  <p:slideViewPr>
    <p:cSldViewPr>
      <p:cViewPr>
        <p:scale>
          <a:sx n="74" d="100"/>
          <a:sy n="74" d="100"/>
        </p:scale>
        <p:origin x="-1926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19.11.2011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0"/>
            <a:ext cx="8786874" cy="17144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Paprsková optika</a:t>
            </a: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643470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Světlo jako elektromagnetické vlnění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Šíření světla, Odraz a lom světla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Disperze světla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endParaRPr lang="cs-CZ" sz="2800" dirty="0" smtClean="0">
              <a:solidFill>
                <a:srgbClr val="005A9E"/>
              </a:solidFill>
            </a:endParaRP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 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500438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715436" cy="514351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Při dopadu světla na rozhraní dvou optických prostředí se dopadající paprsky odrážejí a lámou.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a)  </a:t>
            </a:r>
            <a:r>
              <a:rPr lang="cs-CZ" sz="2800" dirty="0" smtClean="0">
                <a:solidFill>
                  <a:srgbClr val="FF0000"/>
                </a:solidFill>
              </a:rPr>
              <a:t>Zákon odrazu</a:t>
            </a:r>
          </a:p>
          <a:p>
            <a:pPr marL="514350" indent="-51435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Velikost úhlu odrazu </a:t>
            </a:r>
            <a:r>
              <a:rPr lang="el-GR" sz="2800" i="1" dirty="0" smtClean="0">
                <a:solidFill>
                  <a:srgbClr val="00B0F0"/>
                </a:solidFill>
              </a:rPr>
              <a:t>α</a:t>
            </a:r>
            <a:r>
              <a:rPr lang="cs-CZ" sz="2800" i="1" dirty="0" smtClean="0">
                <a:solidFill>
                  <a:srgbClr val="00B0F0"/>
                </a:solidFill>
              </a:rPr>
              <a:t>´ se</a:t>
            </a:r>
          </a:p>
          <a:p>
            <a:pPr marL="514350" indent="-51435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rovná velikosti úhlu </a:t>
            </a:r>
          </a:p>
          <a:p>
            <a:pPr marL="514350" indent="-51435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dopadu </a:t>
            </a:r>
            <a:r>
              <a:rPr lang="el-GR" sz="2800" i="1" dirty="0" smtClean="0">
                <a:solidFill>
                  <a:srgbClr val="00B0F0"/>
                </a:solidFill>
              </a:rPr>
              <a:t>α</a:t>
            </a:r>
            <a:r>
              <a:rPr lang="cs-CZ" sz="2800" i="1" dirty="0" smtClean="0">
                <a:solidFill>
                  <a:srgbClr val="00B0F0"/>
                </a:solidFill>
              </a:rPr>
              <a:t>:</a:t>
            </a:r>
          </a:p>
          <a:p>
            <a:pPr marL="514350" indent="-51435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Odražený paprsek leží v rovině dopadu.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Úhel odrazu nezávisí na frekvenci světla.</a:t>
            </a: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b="1" u="sng" dirty="0" smtClean="0">
              <a:solidFill>
                <a:srgbClr val="E2002B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302083" name="Picture 3" descr="C:\Documents and Settings\mat\Dokumenty\Obrázky\imagesCAB21VF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714620"/>
            <a:ext cx="3286148" cy="2500330"/>
          </a:xfrm>
          <a:prstGeom prst="rect">
            <a:avLst/>
          </a:prstGeom>
          <a:noFill/>
        </p:spPr>
      </p:pic>
      <p:graphicFrame>
        <p:nvGraphicFramePr>
          <p:cNvPr id="302084" name="Object 4"/>
          <p:cNvGraphicFramePr>
            <a:graphicFrameLocks noChangeAspect="1"/>
          </p:cNvGraphicFramePr>
          <p:nvPr/>
        </p:nvGraphicFramePr>
        <p:xfrm>
          <a:off x="2232025" y="4214813"/>
          <a:ext cx="1389063" cy="571500"/>
        </p:xfrm>
        <a:graphic>
          <a:graphicData uri="http://schemas.openxmlformats.org/presentationml/2006/ole">
            <p:oleObj spid="_x0000_s302084" name="Rovnice" r:id="rId4" imgW="469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00808"/>
            <a:ext cx="8715436" cy="5157192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lphaLcParenR" startAt="2"/>
            </a:pPr>
            <a:r>
              <a:rPr lang="cs-CZ" sz="2800" dirty="0" smtClean="0">
                <a:solidFill>
                  <a:srgbClr val="FF0000"/>
                </a:solidFill>
              </a:rPr>
              <a:t>Zákon lomu</a:t>
            </a:r>
          </a:p>
          <a:p>
            <a:pPr marL="514350" indent="-514350">
              <a:buNone/>
            </a:pPr>
            <a:endParaRPr lang="cs-CZ" sz="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Platí: </a:t>
            </a:r>
          </a:p>
          <a:p>
            <a:pPr marL="514350" indent="-514350"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Podíl rychlostí světla </a:t>
            </a:r>
            <a:r>
              <a:rPr lang="cs-CZ" sz="2800" i="1" dirty="0" smtClean="0">
                <a:solidFill>
                  <a:srgbClr val="00001A"/>
                </a:solidFill>
              </a:rPr>
              <a:t>v</a:t>
            </a:r>
            <a:r>
              <a:rPr lang="cs-CZ" sz="2800" i="1" baseline="-25000" dirty="0" smtClean="0">
                <a:solidFill>
                  <a:srgbClr val="00001A"/>
                </a:solidFill>
              </a:rPr>
              <a:t>1</a:t>
            </a:r>
            <a:r>
              <a:rPr lang="cs-CZ" sz="2800" i="1" dirty="0" smtClean="0">
                <a:solidFill>
                  <a:srgbClr val="00001A"/>
                </a:solidFill>
              </a:rPr>
              <a:t>, v</a:t>
            </a:r>
            <a:r>
              <a:rPr lang="cs-CZ" sz="2800" i="1" baseline="-25000" dirty="0" smtClean="0">
                <a:solidFill>
                  <a:srgbClr val="00001A"/>
                </a:solidFill>
              </a:rPr>
              <a:t>2</a:t>
            </a:r>
            <a:r>
              <a:rPr lang="cs-CZ" sz="2800" i="1" dirty="0" smtClean="0">
                <a:solidFill>
                  <a:srgbClr val="00001A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v obou prostředích je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pro daná prostředí konstantní = </a:t>
            </a:r>
            <a:r>
              <a:rPr lang="cs-CZ" sz="2800" dirty="0" smtClean="0">
                <a:solidFill>
                  <a:srgbClr val="2FC9FF"/>
                </a:solidFill>
              </a:rPr>
              <a:t>index lomu n</a:t>
            </a:r>
            <a:r>
              <a:rPr lang="cs-CZ" sz="2800" dirty="0" smtClean="0">
                <a:solidFill>
                  <a:srgbClr val="00005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Označíme: </a:t>
            </a:r>
            <a:r>
              <a:rPr lang="cs-CZ" sz="2800" i="1" dirty="0" smtClean="0">
                <a:solidFill>
                  <a:srgbClr val="00001A"/>
                </a:solidFill>
              </a:rPr>
              <a:t>v</a:t>
            </a:r>
            <a:r>
              <a:rPr lang="cs-CZ" sz="2800" i="1" baseline="-25000" dirty="0" smtClean="0">
                <a:solidFill>
                  <a:srgbClr val="00001A"/>
                </a:solidFill>
              </a:rPr>
              <a:t>1 </a:t>
            </a:r>
            <a:r>
              <a:rPr lang="cs-CZ" sz="2800" i="1" dirty="0" smtClean="0">
                <a:solidFill>
                  <a:srgbClr val="00001A"/>
                </a:solidFill>
              </a:rPr>
              <a:t>= c</a:t>
            </a:r>
          </a:p>
          <a:p>
            <a:pPr marL="0" indent="0">
              <a:buNone/>
              <a:tabLst>
                <a:tab pos="1879600" algn="l"/>
                <a:tab pos="4302125" algn="l"/>
              </a:tabLst>
            </a:pPr>
            <a:r>
              <a:rPr lang="cs-CZ" sz="2800" i="1" dirty="0" smtClean="0">
                <a:solidFill>
                  <a:srgbClr val="00001A"/>
                </a:solidFill>
              </a:rPr>
              <a:t>	v</a:t>
            </a:r>
            <a:r>
              <a:rPr lang="cs-CZ" sz="2800" i="1" baseline="-25000" dirty="0" smtClean="0">
                <a:solidFill>
                  <a:srgbClr val="00001A"/>
                </a:solidFill>
              </a:rPr>
              <a:t>2 </a:t>
            </a:r>
            <a:r>
              <a:rPr lang="cs-CZ" sz="2800" i="1" dirty="0" smtClean="0">
                <a:solidFill>
                  <a:srgbClr val="00001A"/>
                </a:solidFill>
              </a:rPr>
              <a:t>= v	</a:t>
            </a:r>
            <a:r>
              <a:rPr lang="cs-CZ" sz="2800" dirty="0" smtClean="0">
                <a:solidFill>
                  <a:srgbClr val="2FC9FF"/>
                </a:solidFill>
              </a:rPr>
              <a:t> absolutní index lomu</a:t>
            </a:r>
            <a:endParaRPr lang="cs-CZ" sz="2800" i="1" dirty="0" smtClean="0">
              <a:solidFill>
                <a:srgbClr val="00001A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2FC9FF"/>
                </a:solidFill>
              </a:rPr>
              <a:t>                                         </a:t>
            </a: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2FC9FF"/>
              </a:solidFill>
            </a:endParaRPr>
          </a:p>
          <a:p>
            <a:pPr>
              <a:buNone/>
            </a:pPr>
            <a:endParaRPr lang="cs-CZ" b="1" u="sng" dirty="0" smtClean="0">
              <a:solidFill>
                <a:srgbClr val="E2002B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graphicFrame>
        <p:nvGraphicFramePr>
          <p:cNvPr id="303107" name="Object 3"/>
          <p:cNvGraphicFramePr>
            <a:graphicFrameLocks noChangeAspect="1"/>
          </p:cNvGraphicFramePr>
          <p:nvPr/>
        </p:nvGraphicFramePr>
        <p:xfrm>
          <a:off x="4786314" y="5357826"/>
          <a:ext cx="1125537" cy="628650"/>
        </p:xfrm>
        <a:graphic>
          <a:graphicData uri="http://schemas.openxmlformats.org/presentationml/2006/ole">
            <p:oleObj spid="_x0000_s303107" name="Rovnice" r:id="rId3" imgW="380880" imgH="39348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3428992" y="5429264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3109" name="Object 5"/>
          <p:cNvGraphicFramePr>
            <a:graphicFrameLocks noChangeAspect="1"/>
          </p:cNvGraphicFramePr>
          <p:nvPr/>
        </p:nvGraphicFramePr>
        <p:xfrm>
          <a:off x="1331640" y="2348880"/>
          <a:ext cx="2062163" cy="709612"/>
        </p:xfrm>
        <a:graphic>
          <a:graphicData uri="http://schemas.openxmlformats.org/presentationml/2006/ole">
            <p:oleObj spid="_x0000_s303109" name="Rovnice" r:id="rId4" imgW="698400" imgH="444240" progId="Equation.3">
              <p:embed/>
            </p:oleObj>
          </a:graphicData>
        </a:graphic>
      </p:graphicFrame>
      <p:pic>
        <p:nvPicPr>
          <p:cNvPr id="303111" name="Picture 7" descr="C:\Documents and Settings\mat\Dokumenty\Obrázky\imagesCAEFGH1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1785926"/>
            <a:ext cx="2857520" cy="2471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00808"/>
            <a:ext cx="8715436" cy="5157192"/>
          </a:xfrm>
        </p:spPr>
        <p:txBody>
          <a:bodyPr/>
          <a:lstStyle/>
          <a:p>
            <a:pPr marL="269875" indent="-269875">
              <a:tabLst>
                <a:tab pos="3940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pro vakuum (vzduch) :    n = 1</a:t>
            </a:r>
          </a:p>
          <a:p>
            <a:pPr marL="0" indent="0">
              <a:tabLst>
                <a:tab pos="1809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pro další prostředí :         n &gt; 1</a:t>
            </a:r>
          </a:p>
          <a:p>
            <a:pPr marL="0" indent="0">
              <a:tabLst>
                <a:tab pos="1809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index lomu není pro světla všech barev konstantní a    	závisí na frekvenci světla = disperze světla</a:t>
            </a:r>
          </a:p>
          <a:p>
            <a:pPr marL="0" indent="0">
              <a:buNone/>
              <a:tabLst>
                <a:tab pos="1809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809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Pro světlo šířící se rychlostí v</a:t>
            </a:r>
            <a:r>
              <a:rPr lang="cs-CZ" sz="2800" baseline="-25000" dirty="0" smtClean="0">
                <a:solidFill>
                  <a:srgbClr val="00001A"/>
                </a:solidFill>
              </a:rPr>
              <a:t>1</a:t>
            </a:r>
            <a:r>
              <a:rPr lang="cs-CZ" sz="2800" dirty="0" smtClean="0">
                <a:solidFill>
                  <a:srgbClr val="00001A"/>
                </a:solidFill>
              </a:rPr>
              <a:t> z optického prostředí o indexu lomu n</a:t>
            </a:r>
            <a:r>
              <a:rPr lang="cs-CZ" sz="2800" baseline="-25000" dirty="0" smtClean="0">
                <a:solidFill>
                  <a:srgbClr val="00001A"/>
                </a:solidFill>
              </a:rPr>
              <a:t>1</a:t>
            </a:r>
            <a:r>
              <a:rPr lang="cs-CZ" sz="2800" dirty="0" smtClean="0">
                <a:solidFill>
                  <a:srgbClr val="00001A"/>
                </a:solidFill>
              </a:rPr>
              <a:t> do prostředí s indexem n</a:t>
            </a:r>
            <a:r>
              <a:rPr lang="cs-CZ" sz="2800" baseline="-25000" dirty="0" smtClean="0">
                <a:solidFill>
                  <a:srgbClr val="00001A"/>
                </a:solidFill>
              </a:rPr>
              <a:t>2</a:t>
            </a:r>
            <a:r>
              <a:rPr lang="cs-CZ" sz="2800" dirty="0" smtClean="0">
                <a:solidFill>
                  <a:srgbClr val="00001A"/>
                </a:solidFill>
              </a:rPr>
              <a:t> , kde má rychlost v</a:t>
            </a:r>
            <a:r>
              <a:rPr lang="cs-CZ" sz="2800" baseline="-25000" dirty="0" smtClean="0">
                <a:solidFill>
                  <a:srgbClr val="00001A"/>
                </a:solidFill>
              </a:rPr>
              <a:t>2</a:t>
            </a:r>
            <a:r>
              <a:rPr lang="cs-CZ" sz="2800" dirty="0" smtClean="0">
                <a:solidFill>
                  <a:srgbClr val="00001A"/>
                </a:solidFill>
              </a:rPr>
              <a:t> platí:</a:t>
            </a:r>
          </a:p>
          <a:p>
            <a:pPr marL="0" indent="0">
              <a:buNone/>
              <a:tabLst>
                <a:tab pos="1809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  <a:endParaRPr lang="cs-CZ" sz="2800" dirty="0" smtClean="0">
              <a:solidFill>
                <a:srgbClr val="2FC9FF"/>
              </a:solidFill>
            </a:endParaRPr>
          </a:p>
          <a:p>
            <a:pPr marL="269875" indent="-269875">
              <a:buNone/>
            </a:pPr>
            <a:endParaRPr lang="cs-CZ" b="1" u="sng" dirty="0" smtClean="0">
              <a:solidFill>
                <a:srgbClr val="E2002B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graphicFrame>
        <p:nvGraphicFramePr>
          <p:cNvPr id="304132" name="Object 4"/>
          <p:cNvGraphicFramePr>
            <a:graphicFrameLocks noChangeAspect="1"/>
          </p:cNvGraphicFramePr>
          <p:nvPr/>
        </p:nvGraphicFramePr>
        <p:xfrm>
          <a:off x="428596" y="5572140"/>
          <a:ext cx="3338513" cy="711200"/>
        </p:xfrm>
        <a:graphic>
          <a:graphicData uri="http://schemas.openxmlformats.org/presentationml/2006/ole">
            <p:oleObj spid="_x0000_s304132" name="Rovnice" r:id="rId3" imgW="11300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Rozdělení prostředí podle indexu lomu:</a:t>
            </a:r>
          </a:p>
          <a:p>
            <a:pPr marL="514350" indent="-514350">
              <a:buClr>
                <a:schemeClr val="tx1"/>
              </a:buClr>
              <a:buAutoNum type="alphaLcParenR"/>
              <a:tabLst>
                <a:tab pos="2781300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opticky řidší </a:t>
            </a:r>
            <a:r>
              <a:rPr lang="cs-CZ" sz="2800" dirty="0" smtClean="0">
                <a:solidFill>
                  <a:srgbClr val="00001A"/>
                </a:solidFill>
              </a:rPr>
              <a:t>– větší rychlost světla, menší index 	lomu</a:t>
            </a:r>
          </a:p>
          <a:p>
            <a:pPr marL="514350" indent="-514350">
              <a:buClr>
                <a:schemeClr val="tx1"/>
              </a:buClr>
              <a:buAutoNum type="alphaLcParenR"/>
              <a:tabLst>
                <a:tab pos="2781300" algn="l"/>
                <a:tab pos="3052763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opticky hustší </a:t>
            </a:r>
            <a:r>
              <a:rPr lang="cs-CZ" sz="2800" dirty="0" smtClean="0">
                <a:solidFill>
                  <a:srgbClr val="00001A"/>
                </a:solidFill>
              </a:rPr>
              <a:t>– menší rychlost světla, větší index 		lomu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err="1" smtClean="0">
                <a:solidFill>
                  <a:srgbClr val="FF0000"/>
                </a:solidFill>
              </a:rPr>
              <a:t>Snellův</a:t>
            </a:r>
            <a:r>
              <a:rPr lang="cs-CZ" sz="2800" dirty="0" smtClean="0">
                <a:solidFill>
                  <a:srgbClr val="FF0000"/>
                </a:solidFill>
              </a:rPr>
              <a:t> zákon lomu světla: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13</a:t>
            </a:fld>
            <a:endParaRPr lang="cs-CZ" dirty="0"/>
          </a:p>
        </p:txBody>
      </p:sp>
      <p:graphicFrame>
        <p:nvGraphicFramePr>
          <p:cNvPr id="146439" name="Object 7"/>
          <p:cNvGraphicFramePr>
            <a:graphicFrameLocks noChangeAspect="1"/>
          </p:cNvGraphicFramePr>
          <p:nvPr/>
        </p:nvGraphicFramePr>
        <p:xfrm>
          <a:off x="4929190" y="4500570"/>
          <a:ext cx="2100263" cy="711200"/>
        </p:xfrm>
        <a:graphic>
          <a:graphicData uri="http://schemas.openxmlformats.org/presentationml/2006/ole">
            <p:oleObj spid="_x0000_s146439" name="Rovnice" r:id="rId3" imgW="7110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Příklady lomu světla:</a:t>
            </a:r>
          </a:p>
          <a:p>
            <a:pPr marL="514350" indent="-514350">
              <a:buClr>
                <a:schemeClr val="tx1"/>
              </a:buClr>
              <a:buAutoNum type="arabicPeriod"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lom ke kolmici </a:t>
            </a:r>
            <a:r>
              <a:rPr lang="cs-CZ" sz="2800" dirty="0" smtClean="0">
                <a:solidFill>
                  <a:srgbClr val="00001A"/>
                </a:solidFill>
              </a:rPr>
              <a:t>– přechod světla z prostředí 			opticky řidšího do prostředí 			opticky hustšího</a:t>
            </a:r>
          </a:p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</a:t>
            </a:r>
          </a:p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</a:t>
            </a:r>
          </a:p>
          <a:p>
            <a:pPr marL="514350" indent="-51435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</a:t>
            </a:r>
          </a:p>
          <a:p>
            <a:pPr marL="514350" indent="-51435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301060" name="Picture 4" descr="C:\Documents and Settings\mat\Dokumenty\Obrázky\mm.jpg"/>
          <p:cNvPicPr>
            <a:picLocks noChangeAspect="1" noChangeArrowheads="1"/>
          </p:cNvPicPr>
          <p:nvPr/>
        </p:nvPicPr>
        <p:blipFill>
          <a:blip r:embed="rId3" cstate="print">
            <a:lum bright="-33000" contrast="42000"/>
          </a:blip>
          <a:srcRect/>
          <a:stretch>
            <a:fillRect/>
          </a:stretch>
        </p:blipFill>
        <p:spPr bwMode="auto">
          <a:xfrm>
            <a:off x="3571868" y="3643314"/>
            <a:ext cx="4429156" cy="2857544"/>
          </a:xfrm>
          <a:prstGeom prst="rect">
            <a:avLst/>
          </a:prstGeom>
          <a:noFill/>
        </p:spPr>
      </p:pic>
      <p:graphicFrame>
        <p:nvGraphicFramePr>
          <p:cNvPr id="301062" name="Object 6"/>
          <p:cNvGraphicFramePr>
            <a:graphicFrameLocks noChangeAspect="1"/>
          </p:cNvGraphicFramePr>
          <p:nvPr/>
        </p:nvGraphicFramePr>
        <p:xfrm>
          <a:off x="928662" y="2928934"/>
          <a:ext cx="2105030" cy="2111387"/>
        </p:xfrm>
        <a:graphic>
          <a:graphicData uri="http://schemas.openxmlformats.org/presentationml/2006/ole">
            <p:oleObj spid="_x0000_s301062" name="Rovnice" r:id="rId4" imgW="495000" imgH="672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2. </a:t>
            </a:r>
            <a:r>
              <a:rPr lang="cs-CZ" sz="2800" dirty="0" smtClean="0">
                <a:solidFill>
                  <a:srgbClr val="2FC9FF"/>
                </a:solidFill>
              </a:rPr>
              <a:t>lom od kolmice </a:t>
            </a:r>
            <a:r>
              <a:rPr lang="cs-CZ" sz="2800" dirty="0" smtClean="0">
                <a:solidFill>
                  <a:srgbClr val="00001A"/>
                </a:solidFill>
              </a:rPr>
              <a:t>- přechod světla z prostředí opticky 		hustšího do prostředí opticky 			řidšího </a:t>
            </a:r>
          </a:p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sklo → vzduch</a:t>
            </a:r>
          </a:p>
          <a:p>
            <a:pPr marL="514350" indent="-51435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</a:t>
            </a:r>
          </a:p>
          <a:p>
            <a:pPr marL="514350" indent="-51435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/>
              <a:t>  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301062" name="Object 6"/>
          <p:cNvGraphicFramePr>
            <a:graphicFrameLocks noChangeAspect="1"/>
          </p:cNvGraphicFramePr>
          <p:nvPr/>
        </p:nvGraphicFramePr>
        <p:xfrm>
          <a:off x="911225" y="2636912"/>
          <a:ext cx="1997075" cy="2111375"/>
        </p:xfrm>
        <a:graphic>
          <a:graphicData uri="http://schemas.openxmlformats.org/presentationml/2006/ole">
            <p:oleObj spid="_x0000_s305154" name="Rovnice" r:id="rId3" imgW="469800" imgH="672840" progId="Equation.3">
              <p:embed/>
            </p:oleObj>
          </a:graphicData>
        </a:graphic>
      </p:graphicFrame>
      <p:pic>
        <p:nvPicPr>
          <p:cNvPr id="305157" name="Picture 5" descr="C:\Documents and Settings\mat\Dokumenty\Obrázky\ucrt.bmp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bright="-10000" contrast="47000"/>
          </a:blip>
          <a:srcRect/>
          <a:stretch>
            <a:fillRect/>
          </a:stretch>
        </p:blipFill>
        <p:spPr bwMode="auto">
          <a:xfrm>
            <a:off x="3357554" y="3571876"/>
            <a:ext cx="4857784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/>
              <a:t>Lom světla: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308227" name="Picture 3" descr="C:\Documents and Settings\mat\Dokumenty\Obrázky\wwwwww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572008"/>
            <a:ext cx="2714644" cy="1928826"/>
          </a:xfrm>
          <a:prstGeom prst="rect">
            <a:avLst/>
          </a:prstGeom>
          <a:noFill/>
        </p:spPr>
      </p:pic>
      <p:pic>
        <p:nvPicPr>
          <p:cNvPr id="308228" name="Picture 4" descr="C:\Documents and Settings\mat\Dokumenty\Obrázky\imagesCAEB280N.jpg"/>
          <p:cNvPicPr>
            <a:picLocks noChangeAspect="1" noChangeArrowheads="1"/>
          </p:cNvPicPr>
          <p:nvPr/>
        </p:nvPicPr>
        <p:blipFill>
          <a:blip r:embed="rId3" cstate="print">
            <a:lum bright="-21000" contrast="48000"/>
          </a:blip>
          <a:srcRect/>
          <a:stretch>
            <a:fillRect/>
          </a:stretch>
        </p:blipFill>
        <p:spPr bwMode="auto">
          <a:xfrm>
            <a:off x="3786182" y="2571744"/>
            <a:ext cx="4857784" cy="3214710"/>
          </a:xfrm>
          <a:prstGeom prst="rect">
            <a:avLst/>
          </a:prstGeom>
          <a:noFill/>
        </p:spPr>
      </p:pic>
      <p:pic>
        <p:nvPicPr>
          <p:cNvPr id="308229" name="Picture 5" descr="C:\Documents and Settings\mat\Dokumenty\Obrázky\unrrr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428868"/>
            <a:ext cx="2752727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4752975" indent="-4752975">
              <a:buNone/>
              <a:tabLst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3. </a:t>
            </a:r>
            <a:r>
              <a:rPr lang="cs-CZ" sz="2800" dirty="0" smtClean="0">
                <a:solidFill>
                  <a:srgbClr val="00B0F0"/>
                </a:solidFill>
              </a:rPr>
              <a:t>úplný (totální) odraz světla- </a:t>
            </a:r>
            <a:r>
              <a:rPr lang="cs-CZ" sz="2800" dirty="0" smtClean="0">
                <a:solidFill>
                  <a:srgbClr val="00001A"/>
                </a:solidFill>
              </a:rPr>
              <a:t>zvláštní případ lomu od kolmice</a:t>
            </a:r>
          </a:p>
          <a:p>
            <a:pPr marL="360363" indent="-360363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	při tzv. </a:t>
            </a:r>
            <a:r>
              <a:rPr lang="cs-CZ" sz="2800" dirty="0" smtClean="0">
                <a:solidFill>
                  <a:srgbClr val="00B0F0"/>
                </a:solidFill>
              </a:rPr>
              <a:t>mezním úhlu </a:t>
            </a:r>
            <a:r>
              <a:rPr lang="cs-CZ" sz="2800" dirty="0" smtClean="0">
                <a:solidFill>
                  <a:srgbClr val="00001A"/>
                </a:solidFill>
              </a:rPr>
              <a:t>dopadu </a:t>
            </a:r>
            <a:r>
              <a:rPr lang="el-GR" sz="2800" dirty="0" smtClean="0">
                <a:solidFill>
                  <a:srgbClr val="FF0000"/>
                </a:solidFill>
              </a:rPr>
              <a:t>α</a:t>
            </a:r>
            <a:r>
              <a:rPr lang="cs-CZ" sz="2800" baseline="-25000" dirty="0" smtClean="0">
                <a:solidFill>
                  <a:srgbClr val="FF0000"/>
                </a:solidFill>
              </a:rPr>
              <a:t>m  </a:t>
            </a:r>
            <a:r>
              <a:rPr lang="cs-CZ" sz="2800" dirty="0" smtClean="0">
                <a:solidFill>
                  <a:srgbClr val="00001A"/>
                </a:solidFill>
              </a:rPr>
              <a:t>dosáhne úhel </a:t>
            </a:r>
          </a:p>
          <a:p>
            <a:pPr marL="360363" indent="-360363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lomu největší možné hodnoty </a:t>
            </a:r>
            <a:r>
              <a:rPr lang="el-GR" sz="2800" dirty="0" smtClean="0">
                <a:solidFill>
                  <a:srgbClr val="00001A"/>
                </a:solidFill>
              </a:rPr>
              <a:t>β</a:t>
            </a:r>
            <a:r>
              <a:rPr lang="cs-CZ" sz="2800" dirty="0" smtClean="0">
                <a:solidFill>
                  <a:srgbClr val="00001A"/>
                </a:solidFill>
              </a:rPr>
              <a:t> = 90°</a:t>
            </a:r>
          </a:p>
          <a:p>
            <a:pPr marL="269875" indent="-269875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  úhel </a:t>
            </a:r>
            <a:r>
              <a:rPr lang="el-GR" sz="2800" dirty="0" smtClean="0">
                <a:solidFill>
                  <a:srgbClr val="FF0000"/>
                </a:solidFill>
              </a:rPr>
              <a:t>α</a:t>
            </a:r>
            <a:r>
              <a:rPr lang="cs-CZ" sz="2800" baseline="-25000" dirty="0" smtClean="0">
                <a:solidFill>
                  <a:srgbClr val="FF0000"/>
                </a:solidFill>
              </a:rPr>
              <a:t>m  </a:t>
            </a:r>
            <a:r>
              <a:rPr lang="cs-CZ" sz="2800" dirty="0" smtClean="0">
                <a:solidFill>
                  <a:srgbClr val="00001A"/>
                </a:solidFill>
              </a:rPr>
              <a:t>je největší úhel, při kterém nastává ještě lom světla</a:t>
            </a:r>
          </a:p>
          <a:p>
            <a:pPr marL="514350" indent="-514350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Platí:			</a:t>
            </a:r>
          </a:p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</a:t>
            </a:r>
          </a:p>
          <a:p>
            <a:pPr marL="514350" indent="-51435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</a:t>
            </a:r>
          </a:p>
          <a:p>
            <a:pPr marL="514350" indent="-51435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/>
              <a:t>  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17</a:t>
            </a:fld>
            <a:endParaRPr lang="cs-CZ" dirty="0"/>
          </a:p>
        </p:txBody>
      </p:sp>
      <p:graphicFrame>
        <p:nvGraphicFramePr>
          <p:cNvPr id="301062" name="Object 6"/>
          <p:cNvGraphicFramePr>
            <a:graphicFrameLocks noChangeAspect="1"/>
          </p:cNvGraphicFramePr>
          <p:nvPr/>
        </p:nvGraphicFramePr>
        <p:xfrm>
          <a:off x="1357290" y="4786322"/>
          <a:ext cx="3143272" cy="1857388"/>
        </p:xfrm>
        <a:graphic>
          <a:graphicData uri="http://schemas.openxmlformats.org/presentationml/2006/ole">
            <p:oleObj spid="_x0000_s306178" name="Rovnice" r:id="rId3" imgW="799920" imgH="888840" progId="Equation.3">
              <p:embed/>
            </p:oleObj>
          </a:graphicData>
        </a:graphic>
      </p:graphicFrame>
      <p:graphicFrame>
        <p:nvGraphicFramePr>
          <p:cNvPr id="306180" name="Object 4"/>
          <p:cNvGraphicFramePr>
            <a:graphicFrameLocks noChangeAspect="1"/>
          </p:cNvGraphicFramePr>
          <p:nvPr/>
        </p:nvGraphicFramePr>
        <p:xfrm>
          <a:off x="5857884" y="5214950"/>
          <a:ext cx="2212975" cy="690562"/>
        </p:xfrm>
        <a:graphic>
          <a:graphicData uri="http://schemas.openxmlformats.org/presentationml/2006/ole">
            <p:oleObj spid="_x0000_s306180" name="Rovnice" r:id="rId4" imgW="749160" imgH="43164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4643438" y="5357826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5014340"/>
          </a:xfrm>
        </p:spPr>
        <p:txBody>
          <a:bodyPr/>
          <a:lstStyle/>
          <a:p>
            <a:pPr marL="269875" indent="-269875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- měření mezního úhlu umožňuje určit index lomu látky, kterou světlo prochází       </a:t>
            </a:r>
          </a:p>
          <a:p>
            <a:pPr marL="269875" indent="-269875">
              <a:buNone/>
              <a:tabLst>
                <a:tab pos="2781300" algn="l"/>
                <a:tab pos="3141663" algn="l"/>
                <a:tab pos="4662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  přístroje pro měření indexu lomu = </a:t>
            </a:r>
            <a:r>
              <a:rPr lang="cs-CZ" sz="2800" dirty="0" smtClean="0">
                <a:solidFill>
                  <a:srgbClr val="2FC9FF"/>
                </a:solidFill>
              </a:rPr>
              <a:t>refraktometry</a:t>
            </a:r>
          </a:p>
          <a:p>
            <a:pPr marL="514350" indent="-514350">
              <a:buNone/>
              <a:tabLst>
                <a:tab pos="2781300" algn="l"/>
                <a:tab pos="3141663" algn="l"/>
                <a:tab pos="46624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2781300" algn="l"/>
                <a:tab pos="3141663" algn="l"/>
                <a:tab pos="46624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430212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Je-li                nedochází 	k lomu	světla, ale k 	odrazu = </a:t>
            </a:r>
            <a:r>
              <a:rPr lang="cs-CZ" sz="2800" dirty="0" smtClean="0">
                <a:solidFill>
                  <a:srgbClr val="2FC9FF"/>
                </a:solidFill>
              </a:rPr>
              <a:t>úplný odraz. </a:t>
            </a:r>
          </a:p>
          <a:p>
            <a:pPr marL="514350" indent="-514350">
              <a:buNone/>
              <a:tabLst>
                <a:tab pos="2781300" algn="l"/>
                <a:tab pos="31416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</a:t>
            </a:r>
          </a:p>
          <a:p>
            <a:pPr marL="514350" indent="-51435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</a:t>
            </a:r>
          </a:p>
          <a:p>
            <a:pPr marL="514350" indent="-51435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/>
              <a:t>  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18</a:t>
            </a:fld>
            <a:endParaRPr lang="cs-CZ" dirty="0"/>
          </a:p>
        </p:txBody>
      </p:sp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5357818" y="4143380"/>
          <a:ext cx="1425575" cy="509589"/>
        </p:xfrm>
        <a:graphic>
          <a:graphicData uri="http://schemas.openxmlformats.org/presentationml/2006/ole">
            <p:oleObj spid="_x0000_s307206" name="Rovnice" r:id="rId3" imgW="482400" imgH="228600" progId="Equation.3">
              <p:embed/>
            </p:oleObj>
          </a:graphicData>
        </a:graphic>
      </p:graphicFrame>
      <p:pic>
        <p:nvPicPr>
          <p:cNvPr id="307207" name="Picture 7" descr="C:\Documents and Settings\mat\Dokumenty\Obrázky\ukií.bmp"/>
          <p:cNvPicPr>
            <a:picLocks noChangeAspect="1" noChangeArrowheads="1"/>
          </p:cNvPicPr>
          <p:nvPr/>
        </p:nvPicPr>
        <p:blipFill>
          <a:blip r:embed="rId4" cstate="print">
            <a:lum bright="-24000" contrast="31000"/>
          </a:blip>
          <a:srcRect/>
          <a:stretch>
            <a:fillRect/>
          </a:stretch>
        </p:blipFill>
        <p:spPr bwMode="auto">
          <a:xfrm>
            <a:off x="1000100" y="3286124"/>
            <a:ext cx="3143272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72560" cy="521497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Světlo dopadá na rozhraní skla a vzduchu pod úhlem 45°. Nastane úplný odraz světla? Index lomu skla je 1,5.</a:t>
            </a:r>
          </a:p>
          <a:p>
            <a:pPr marL="514350" indent="-51435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2FC9FF"/>
              </a:solidFill>
            </a:endParaRPr>
          </a:p>
          <a:p>
            <a:pPr marL="0" indent="0">
              <a:buNone/>
              <a:tabLst>
                <a:tab pos="1339850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29622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2962275" algn="l"/>
              </a:tabLst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b="1" dirty="0" smtClean="0">
                <a:solidFill>
                  <a:srgbClr val="00001A"/>
                </a:solidFill>
              </a:rPr>
              <a:t> 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baseline="-25000" dirty="0" smtClean="0">
                <a:solidFill>
                  <a:srgbClr val="00001A"/>
                </a:solidFill>
              </a:rPr>
              <a:t>m </a:t>
            </a:r>
            <a:r>
              <a:rPr lang="cs-CZ" sz="2800" dirty="0" smtClean="0">
                <a:solidFill>
                  <a:srgbClr val="00001A"/>
                </a:solidFill>
              </a:rPr>
              <a:t> = 42</a:t>
            </a:r>
            <a:r>
              <a:rPr lang="cs-CZ" sz="2800" dirty="0" smtClean="0">
                <a:solidFill>
                  <a:srgbClr val="00001A"/>
                </a:solidFill>
                <a:latin typeface="DejaVu Sans Condensed"/>
                <a:ea typeface="DejaVu Sans Condensed"/>
                <a:cs typeface="DejaVu Sans Condensed"/>
              </a:rPr>
              <a:t>°, úplný odraz nastane</a:t>
            </a:r>
            <a:r>
              <a:rPr lang="cs-CZ" sz="2800" dirty="0" smtClean="0">
                <a:solidFill>
                  <a:srgbClr val="00001A"/>
                </a:solidFill>
              </a:rPr>
              <a:t>	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857356" y="5429264"/>
            <a:ext cx="5786478" cy="85725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Světlo jako elektromagnetické vlnění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942902"/>
          </a:xfrm>
        </p:spPr>
        <p:txBody>
          <a:bodyPr/>
          <a:lstStyle/>
          <a:p>
            <a:pPr marL="514350" indent="-514350">
              <a:buNone/>
            </a:pPr>
            <a:r>
              <a:rPr lang="cs-CZ" sz="2800" dirty="0" err="1" smtClean="0"/>
              <a:t>James</a:t>
            </a:r>
            <a:r>
              <a:rPr lang="cs-CZ" sz="2800" dirty="0" smtClean="0"/>
              <a:t> </a:t>
            </a:r>
            <a:r>
              <a:rPr lang="cs-CZ" sz="2800" dirty="0" err="1" smtClean="0"/>
              <a:t>Clerk</a:t>
            </a:r>
            <a:r>
              <a:rPr lang="cs-CZ" sz="2800" dirty="0" smtClean="0"/>
              <a:t> </a:t>
            </a:r>
            <a:r>
              <a:rPr lang="cs-CZ" dirty="0" smtClean="0"/>
              <a:t>Maxwell (1831</a:t>
            </a:r>
            <a:r>
              <a:rPr lang="cs-CZ" sz="2800" dirty="0" smtClean="0"/>
              <a:t> – 1879)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anglický fyzik</a:t>
            </a:r>
          </a:p>
          <a:p>
            <a:pPr marL="269875" indent="-269875">
              <a:buFont typeface="Wingdings" pitchFamily="2" charset="2"/>
              <a:buChar char="Ø"/>
            </a:pPr>
            <a:r>
              <a:rPr lang="cs-CZ" sz="2800" dirty="0" smtClean="0"/>
              <a:t>autorem teorie podle níž </a:t>
            </a:r>
            <a:r>
              <a:rPr lang="cs-CZ" sz="2800" dirty="0" err="1" smtClean="0"/>
              <a:t>elektro</a:t>
            </a:r>
            <a:r>
              <a:rPr lang="cs-CZ" sz="2800" dirty="0" smtClean="0"/>
              <a:t>-</a:t>
            </a:r>
          </a:p>
          <a:p>
            <a:pPr marL="269875" indent="-269875">
              <a:buNone/>
            </a:pPr>
            <a:r>
              <a:rPr lang="cs-CZ" sz="2800" dirty="0" smtClean="0"/>
              <a:t>   magnetické vlnění vzniká při </a:t>
            </a:r>
          </a:p>
          <a:p>
            <a:pPr marL="269875" indent="-269875">
              <a:buNone/>
            </a:pPr>
            <a:r>
              <a:rPr lang="cs-CZ" sz="2800" dirty="0" smtClean="0"/>
              <a:t>   kmitání elektronů              </a:t>
            </a:r>
            <a:r>
              <a:rPr lang="cs-CZ" sz="2800" dirty="0" err="1" smtClean="0"/>
              <a:t>elektro</a:t>
            </a:r>
            <a:r>
              <a:rPr lang="cs-CZ" sz="2800" dirty="0" smtClean="0"/>
              <a:t>-</a:t>
            </a:r>
          </a:p>
          <a:p>
            <a:pPr marL="269875" indent="-269875">
              <a:buNone/>
            </a:pPr>
            <a:r>
              <a:rPr lang="cs-CZ" sz="2800" dirty="0" smtClean="0"/>
              <a:t>   </a:t>
            </a:r>
            <a:r>
              <a:rPr lang="cs-CZ" sz="2800" dirty="0" err="1" smtClean="0"/>
              <a:t>ny</a:t>
            </a:r>
            <a:r>
              <a:rPr lang="cs-CZ" sz="2800" dirty="0" smtClean="0"/>
              <a:t> v atomech mění svoji energii a </a:t>
            </a:r>
          </a:p>
          <a:p>
            <a:pPr marL="269875" indent="-269875">
              <a:buNone/>
            </a:pPr>
            <a:r>
              <a:rPr lang="cs-CZ" sz="2800" dirty="0" smtClean="0"/>
              <a:t>   ta je z atomu vyzařována v podobě </a:t>
            </a:r>
            <a:r>
              <a:rPr lang="cs-CZ" sz="2800" dirty="0" smtClean="0">
                <a:solidFill>
                  <a:srgbClr val="00B0F0"/>
                </a:solidFill>
              </a:rPr>
              <a:t>elektromagnetického vlnění </a:t>
            </a:r>
            <a:r>
              <a:rPr lang="cs-CZ" sz="2800" dirty="0" smtClean="0"/>
              <a:t>= </a:t>
            </a:r>
            <a:r>
              <a:rPr lang="cs-CZ" sz="2800" dirty="0" smtClean="0">
                <a:solidFill>
                  <a:srgbClr val="00B0F0"/>
                </a:solidFill>
              </a:rPr>
              <a:t>světla</a:t>
            </a:r>
          </a:p>
          <a:p>
            <a:pPr marL="269875" indent="-269875">
              <a:buNone/>
            </a:pPr>
            <a:r>
              <a:rPr lang="cs-CZ" sz="2800" dirty="0" smtClean="0"/>
              <a:t> </a:t>
            </a:r>
          </a:p>
          <a:p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571868" y="3857628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7457" name="Picture 1" descr="C:\Documents and Settings\mat\Dokumenty\Obrázky\220px-James-clerk-maxwel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285992"/>
            <a:ext cx="235745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Odraz a lom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94290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Odrazný hranol:</a:t>
            </a:r>
          </a:p>
          <a:p>
            <a:pPr marL="269875" indent="-269875">
              <a:buFont typeface="Arial" pitchFamily="34" charset="0"/>
              <a:buChar char="•"/>
            </a:pPr>
            <a:r>
              <a:rPr lang="cs-CZ" sz="2800" dirty="0" smtClean="0"/>
              <a:t>součástí řady přístrojů – triedru, mikroskopů, hledáčků kamer</a:t>
            </a:r>
          </a:p>
          <a:p>
            <a:pPr marL="269875" indent="-269875"/>
            <a:r>
              <a:rPr lang="cs-CZ" sz="2800" dirty="0" smtClean="0"/>
              <a:t>světlo dopadá na vnější povrch hranolu kolmo, na vnitřní stěnu pod úhlem 45°             nastává úplný odraz světla</a:t>
            </a: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072066" y="3643314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0161" name="Picture 1" descr="C:\Documents and Settings\mat\Dokumenty\Obrázky\udtd.bmp"/>
          <p:cNvPicPr>
            <a:picLocks noChangeAspect="1" noChangeArrowheads="1"/>
          </p:cNvPicPr>
          <p:nvPr/>
        </p:nvPicPr>
        <p:blipFill>
          <a:blip r:embed="rId3" cstate="print">
            <a:lum bright="-21000" contrast="38000"/>
          </a:blip>
          <a:srcRect/>
          <a:stretch>
            <a:fillRect/>
          </a:stretch>
        </p:blipFill>
        <p:spPr bwMode="auto">
          <a:xfrm>
            <a:off x="3214678" y="4286256"/>
            <a:ext cx="4643470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Disperze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94290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1E0D00"/>
                </a:solidFill>
              </a:rPr>
              <a:t>Disperze světla = rozklad</a:t>
            </a:r>
          </a:p>
          <a:p>
            <a:pPr marL="269875" indent="-269875"/>
            <a:r>
              <a:rPr lang="cs-CZ" sz="2800" dirty="0" smtClean="0">
                <a:solidFill>
                  <a:srgbClr val="00001A"/>
                </a:solidFill>
              </a:rPr>
              <a:t>bílé světlo se při lomu rozloží na </a:t>
            </a:r>
            <a:r>
              <a:rPr lang="cs-CZ" sz="2800" dirty="0" smtClean="0">
                <a:solidFill>
                  <a:srgbClr val="00B0F0"/>
                </a:solidFill>
              </a:rPr>
              <a:t>barevné složky </a:t>
            </a:r>
            <a:r>
              <a:rPr lang="cs-CZ" sz="2800" dirty="0" smtClean="0">
                <a:solidFill>
                  <a:srgbClr val="00001A"/>
                </a:solidFill>
              </a:rPr>
              <a:t>= důsledek závislosti rychlosti světla v látkách na   frekvenci světla</a:t>
            </a:r>
          </a:p>
          <a:p>
            <a:pPr marL="269875" indent="-269875"/>
            <a:r>
              <a:rPr lang="cs-CZ" sz="2800" dirty="0" smtClean="0">
                <a:solidFill>
                  <a:srgbClr val="00001A"/>
                </a:solidFill>
              </a:rPr>
              <a:t>rychlost světla s rostoucí frekvencí se zmenšuje = </a:t>
            </a:r>
            <a:r>
              <a:rPr lang="cs-CZ" sz="2800" dirty="0" smtClean="0">
                <a:solidFill>
                  <a:srgbClr val="00B0F0"/>
                </a:solidFill>
              </a:rPr>
              <a:t>normální disperze</a:t>
            </a:r>
          </a:p>
          <a:p>
            <a:pPr marL="269875" indent="-269875"/>
            <a:r>
              <a:rPr lang="cs-CZ" sz="2800" dirty="0" smtClean="0">
                <a:solidFill>
                  <a:srgbClr val="00001A"/>
                </a:solidFill>
              </a:rPr>
              <a:t>vlivem disperze se nejvíce láme paprsek světla fialového a nejméně červeného</a:t>
            </a:r>
          </a:p>
          <a:p>
            <a:pPr marL="269875" indent="-269875"/>
            <a:r>
              <a:rPr lang="cs-CZ" sz="2800" dirty="0" smtClean="0">
                <a:solidFill>
                  <a:srgbClr val="00001A"/>
                </a:solidFill>
              </a:rPr>
              <a:t>bílé světlo je světlo složené z </a:t>
            </a:r>
            <a:r>
              <a:rPr lang="cs-CZ" sz="2800" dirty="0" smtClean="0">
                <a:solidFill>
                  <a:srgbClr val="00B0F0"/>
                </a:solidFill>
              </a:rPr>
              <a:t>jednoduchých světel</a:t>
            </a:r>
          </a:p>
          <a:p>
            <a:pPr marL="269875" indent="-269875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(</a:t>
            </a:r>
            <a:r>
              <a:rPr lang="cs-CZ" sz="2800" dirty="0" err="1" smtClean="0">
                <a:solidFill>
                  <a:srgbClr val="00001A"/>
                </a:solidFill>
              </a:rPr>
              <a:t>monofrekvenčních</a:t>
            </a:r>
            <a:r>
              <a:rPr lang="cs-CZ" sz="2800" dirty="0" smtClean="0">
                <a:solidFill>
                  <a:srgbClr val="00001A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Disperze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94290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Optický hranol: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K rozkladu světla lomem               </a:t>
            </a:r>
            <a:r>
              <a:rPr lang="cs-CZ" sz="2800" dirty="0" smtClean="0">
                <a:solidFill>
                  <a:srgbClr val="00B0F0"/>
                </a:solidFill>
              </a:rPr>
              <a:t>hranolové spektrum: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Červená </a:t>
            </a:r>
            <a:r>
              <a:rPr lang="cs-CZ" sz="2800" dirty="0" smtClean="0">
                <a:solidFill>
                  <a:srgbClr val="00001A"/>
                </a:solidFill>
              </a:rPr>
              <a:t>(nejmenší n)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6A400"/>
                </a:solidFill>
              </a:rPr>
              <a:t>Oranžová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FF00"/>
                </a:solidFill>
              </a:rPr>
              <a:t>Žlutá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Zelená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Modrá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Fialová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(největší n)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29124" y="2285992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45091" name="Picture 3" descr="C:\Documents and Settings\mat\Dokumenty\Obrázky\untitg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857496"/>
            <a:ext cx="3714776" cy="3357586"/>
          </a:xfrm>
          <a:prstGeom prst="rect">
            <a:avLst/>
          </a:prstGeom>
          <a:noFill/>
        </p:spPr>
      </p:pic>
      <p:pic>
        <p:nvPicPr>
          <p:cNvPr id="345092" name="Picture 4" descr="C:\Documents and Settings\mat\Dokumenty\Obrázky\imagesCA8FVJN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214686"/>
            <a:ext cx="292895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Optika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err="1" smtClean="0"/>
              <a:t>doc.RNDr</a:t>
            </a:r>
            <a:r>
              <a:rPr lang="cs-CZ" sz="2100" dirty="0" smtClean="0"/>
              <a:t>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err="1" smtClean="0"/>
              <a:t>doc</a:t>
            </a:r>
            <a:r>
              <a:rPr lang="cs-CZ" sz="2100" dirty="0" smtClean="0"/>
              <a:t>,</a:t>
            </a:r>
            <a:r>
              <a:rPr lang="cs-CZ" sz="2100" dirty="0" err="1" smtClean="0"/>
              <a:t>RNDr.Oldřich</a:t>
            </a:r>
            <a:r>
              <a:rPr lang="cs-CZ" sz="2100" dirty="0" smtClean="0"/>
              <a:t> Lepil,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řešených úloh z fyziky pro SŠ</a:t>
            </a:r>
          </a:p>
          <a:p>
            <a:r>
              <a:rPr lang="cs-CZ" sz="2100" dirty="0" smtClean="0"/>
              <a:t>RNDr. Karel Bartuška</a:t>
            </a:r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Světlo jako elektromagnetické vlnění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606760" cy="4942902"/>
          </a:xfrm>
        </p:spPr>
        <p:txBody>
          <a:bodyPr/>
          <a:lstStyle/>
          <a:p>
            <a:r>
              <a:rPr lang="cs-CZ" sz="2800" dirty="0" smtClean="0"/>
              <a:t>světlo je charakterizováno vlnovou délkou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vidění je fyziologický proces, který v lidském oku vyvolává elektromagnetické vlnění o frekvencích</a:t>
            </a:r>
          </a:p>
          <a:p>
            <a:pPr>
              <a:buNone/>
            </a:pPr>
            <a:r>
              <a:rPr lang="cs-CZ" sz="2800" dirty="0" smtClean="0">
                <a:solidFill>
                  <a:srgbClr val="E2002B"/>
                </a:solidFill>
              </a:rPr>
              <a:t>    </a:t>
            </a:r>
            <a:r>
              <a:rPr lang="cs-CZ" sz="2800" dirty="0" smtClean="0">
                <a:solidFill>
                  <a:srgbClr val="FF0000"/>
                </a:solidFill>
              </a:rPr>
              <a:t>f = (7,7 – 3,8)</a:t>
            </a:r>
            <a:r>
              <a:rPr lang="ar-AE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.10</a:t>
            </a:r>
            <a:r>
              <a:rPr lang="cs-CZ" sz="2800" baseline="30000" dirty="0" smtClean="0">
                <a:solidFill>
                  <a:srgbClr val="FF0000"/>
                </a:solidFill>
              </a:rPr>
              <a:t>14 </a:t>
            </a:r>
            <a:r>
              <a:rPr lang="cs-CZ" sz="2800" dirty="0" smtClean="0">
                <a:solidFill>
                  <a:srgbClr val="FF0000"/>
                </a:solidFill>
              </a:rPr>
              <a:t>Hz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tomu odpovídají vlnové délky světla ve vakuu </a:t>
            </a:r>
            <a:r>
              <a:rPr lang="cs-CZ" sz="2800" dirty="0" smtClean="0">
                <a:solidFill>
                  <a:srgbClr val="E2002B"/>
                </a:solidFill>
              </a:rPr>
              <a:t>	 </a:t>
            </a:r>
            <a:r>
              <a:rPr lang="cs-CZ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λ</a:t>
            </a:r>
            <a:r>
              <a:rPr lang="cs-CZ" sz="2800" dirty="0" smtClean="0">
                <a:solidFill>
                  <a:srgbClr val="FF0000"/>
                </a:solidFill>
              </a:rPr>
              <a:t> = (390 - 790) </a:t>
            </a:r>
            <a:r>
              <a:rPr lang="cs-CZ" sz="2800" dirty="0" err="1" smtClean="0">
                <a:solidFill>
                  <a:srgbClr val="FF0000"/>
                </a:solidFill>
              </a:rPr>
              <a:t>nm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sz="2800" dirty="0" smtClean="0"/>
              <a:t>   </a:t>
            </a:r>
          </a:p>
          <a:p>
            <a:pPr>
              <a:buNone/>
            </a:pPr>
            <a:r>
              <a:rPr lang="cs-CZ" sz="2800" dirty="0" smtClean="0"/>
              <a:t>    nejkratší - </a:t>
            </a:r>
            <a:r>
              <a:rPr lang="cs-CZ" sz="2800" dirty="0" smtClean="0">
                <a:solidFill>
                  <a:srgbClr val="7030A0"/>
                </a:solidFill>
              </a:rPr>
              <a:t>fialová</a:t>
            </a:r>
            <a:r>
              <a:rPr lang="cs-CZ" sz="2800" dirty="0" smtClean="0"/>
              <a:t> barva </a:t>
            </a:r>
          </a:p>
          <a:p>
            <a:pPr marL="0" indent="0">
              <a:buNone/>
            </a:pPr>
            <a:r>
              <a:rPr lang="cs-CZ" sz="2800" dirty="0" smtClean="0"/>
              <a:t>    nejdelší - </a:t>
            </a:r>
            <a:r>
              <a:rPr lang="cs-CZ" sz="2800" dirty="0" smtClean="0">
                <a:solidFill>
                  <a:srgbClr val="FF0000"/>
                </a:solidFill>
              </a:rPr>
              <a:t>červená</a:t>
            </a:r>
            <a:r>
              <a:rPr lang="cs-CZ" sz="2800" dirty="0" smtClean="0"/>
              <a:t> barva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cs-CZ" dirty="0"/>
          </a:p>
        </p:txBody>
      </p:sp>
      <p:graphicFrame>
        <p:nvGraphicFramePr>
          <p:cNvPr id="151553" name="Object 1"/>
          <p:cNvGraphicFramePr>
            <a:graphicFrameLocks noChangeAspect="1"/>
          </p:cNvGraphicFramePr>
          <p:nvPr/>
        </p:nvGraphicFramePr>
        <p:xfrm>
          <a:off x="7500958" y="1714488"/>
          <a:ext cx="1103490" cy="706400"/>
        </p:xfrm>
        <a:graphic>
          <a:graphicData uri="http://schemas.openxmlformats.org/presentationml/2006/ole">
            <p:oleObj spid="_x0000_s151553" name="Rovnice" r:id="rId3" imgW="4316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Světlo jako elektromagnetické vlnění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942902"/>
          </a:xfrm>
        </p:spPr>
        <p:txBody>
          <a:bodyPr/>
          <a:lstStyle/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Vztah barvy světla a frekvence světelného vlnění:	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150532" name="Picture 4" descr="C:\Documents and Settings\mat\Dokumenty\Obrázky\imagesCAXXBRLF.jpg"/>
          <p:cNvPicPr>
            <a:picLocks noChangeAspect="1" noChangeArrowheads="1"/>
          </p:cNvPicPr>
          <p:nvPr/>
        </p:nvPicPr>
        <p:blipFill>
          <a:blip r:embed="rId2" cstate="print">
            <a:lum bright="-16000" contrast="21000"/>
          </a:blip>
          <a:srcRect/>
          <a:stretch>
            <a:fillRect/>
          </a:stretch>
        </p:blipFill>
        <p:spPr bwMode="auto">
          <a:xfrm>
            <a:off x="1071538" y="2571744"/>
            <a:ext cx="7072362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Světlo jako elektromagnetické vlnění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94290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c</a:t>
            </a:r>
            <a:r>
              <a:rPr lang="cs-CZ" sz="2800" dirty="0" smtClean="0">
                <a:solidFill>
                  <a:srgbClr val="E2002B"/>
                </a:solidFill>
              </a:rPr>
              <a:t> </a:t>
            </a:r>
            <a:r>
              <a:rPr lang="cs-CZ" sz="2800" dirty="0" smtClean="0"/>
              <a:t>= </a:t>
            </a:r>
            <a:r>
              <a:rPr lang="cs-CZ" sz="2800" dirty="0" smtClean="0">
                <a:solidFill>
                  <a:srgbClr val="FF0000"/>
                </a:solidFill>
              </a:rPr>
              <a:t>rychlost světla ve vakuu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přesná hodnota: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přibližná hodnota: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rychlost světla ve vakuu = největší rychlost, kterou mohou hmotné objekty dosáhnout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endParaRPr lang="cs-CZ" sz="2800" dirty="0" smtClean="0">
              <a:solidFill>
                <a:srgbClr val="E2002B"/>
              </a:solidFill>
            </a:endParaRP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149505" name="Object 1"/>
          <p:cNvGraphicFramePr>
            <a:graphicFrameLocks noChangeAspect="1"/>
          </p:cNvGraphicFramePr>
          <p:nvPr/>
        </p:nvGraphicFramePr>
        <p:xfrm>
          <a:off x="3643306" y="3786190"/>
          <a:ext cx="5072098" cy="500066"/>
        </p:xfrm>
        <a:graphic>
          <a:graphicData uri="http://schemas.openxmlformats.org/presentationml/2006/ole">
            <p:oleObj spid="_x0000_s149505" name="Rovnice" r:id="rId3" imgW="2057400" imgH="228600" progId="Equation.3">
              <p:embed/>
            </p:oleObj>
          </a:graphicData>
        </a:graphic>
      </p:graphicFrame>
      <p:graphicFrame>
        <p:nvGraphicFramePr>
          <p:cNvPr id="149506" name="Object 2"/>
          <p:cNvGraphicFramePr>
            <a:graphicFrameLocks noChangeAspect="1"/>
          </p:cNvGraphicFramePr>
          <p:nvPr/>
        </p:nvGraphicFramePr>
        <p:xfrm>
          <a:off x="3428992" y="2714620"/>
          <a:ext cx="3357586" cy="500066"/>
        </p:xfrm>
        <a:graphic>
          <a:graphicData uri="http://schemas.openxmlformats.org/presentationml/2006/ole">
            <p:oleObj spid="_x0000_s149506" name="Rovnice" r:id="rId4" imgW="1320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Šíření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5014340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Světlo se šíří </a:t>
            </a:r>
            <a:r>
              <a:rPr lang="cs-CZ" sz="2800" dirty="0" smtClean="0">
                <a:solidFill>
                  <a:srgbClr val="FF0000"/>
                </a:solidFill>
              </a:rPr>
              <a:t>optickým prostředím</a:t>
            </a:r>
            <a:r>
              <a:rPr lang="cs-CZ" sz="2800" dirty="0" smtClean="0"/>
              <a:t>, které může být: </a:t>
            </a:r>
          </a:p>
          <a:p>
            <a:pPr marL="514350" indent="-514350">
              <a:buNone/>
              <a:tabLst>
                <a:tab pos="224155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a) </a:t>
            </a:r>
            <a:r>
              <a:rPr lang="cs-CZ" sz="2800" dirty="0" smtClean="0">
                <a:solidFill>
                  <a:srgbClr val="00B0F0"/>
                </a:solidFill>
              </a:rPr>
              <a:t>průhledné</a:t>
            </a:r>
            <a:r>
              <a:rPr lang="cs-CZ" sz="2800" dirty="0" smtClean="0"/>
              <a:t> – nedochází k rozptylu světla</a:t>
            </a:r>
          </a:p>
          <a:p>
            <a:pPr marL="514350" indent="-514350">
              <a:buNone/>
              <a:tabLst>
                <a:tab pos="2241550" algn="l"/>
              </a:tabLst>
            </a:pPr>
            <a:r>
              <a:rPr lang="cs-CZ" sz="2800" dirty="0" smtClean="0"/>
              <a:t>                       -  čirá (voda, bezbarvé sklo) + barevná </a:t>
            </a:r>
          </a:p>
          <a:p>
            <a:pPr marL="514350" indent="-514350">
              <a:buNone/>
              <a:tabLst>
                <a:tab pos="2241550" algn="l"/>
              </a:tabLst>
            </a:pPr>
            <a:r>
              <a:rPr lang="cs-CZ" sz="2800" dirty="0" smtClean="0"/>
              <a:t>                                                                </a:t>
            </a:r>
          </a:p>
          <a:p>
            <a:pPr marL="514350" indent="-514350">
              <a:buNone/>
              <a:tabLst>
                <a:tab pos="2241550" algn="l"/>
              </a:tabLst>
            </a:pPr>
            <a:r>
              <a:rPr lang="cs-CZ" sz="2800" dirty="0" smtClean="0"/>
              <a:t>b</a:t>
            </a:r>
            <a:r>
              <a:rPr lang="cs-CZ" sz="2800" dirty="0" smtClean="0"/>
              <a:t>) </a:t>
            </a:r>
            <a:r>
              <a:rPr lang="cs-CZ" sz="2800" dirty="0" smtClean="0">
                <a:solidFill>
                  <a:srgbClr val="00B0F0"/>
                </a:solidFill>
              </a:rPr>
              <a:t>průsvitné</a:t>
            </a:r>
            <a:r>
              <a:rPr lang="cs-CZ" sz="2800" dirty="0" smtClean="0"/>
              <a:t> – světlo prostředím prochází, ale zčásti 	 se v něm rozptyluje</a:t>
            </a:r>
          </a:p>
          <a:p>
            <a:pPr marL="514350" indent="-514350">
              <a:buNone/>
              <a:tabLst>
                <a:tab pos="2241550" algn="l"/>
              </a:tabLst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c) </a:t>
            </a:r>
            <a:r>
              <a:rPr lang="cs-CZ" sz="2800" dirty="0" smtClean="0">
                <a:solidFill>
                  <a:srgbClr val="00B0F0"/>
                </a:solidFill>
              </a:rPr>
              <a:t>neprůhledné </a:t>
            </a:r>
            <a:r>
              <a:rPr lang="cs-CZ" sz="2800" dirty="0" smtClean="0"/>
              <a:t>– světlo se v něm silně pohlcuje nebo 			se na rozhraní s daným prostředím 			jen odráží</a:t>
            </a:r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</a:p>
          <a:p>
            <a:pPr marL="0" indent="0">
              <a:buNone/>
              <a:tabLst>
                <a:tab pos="26924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Šíření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942902"/>
          </a:xfrm>
        </p:spPr>
        <p:txBody>
          <a:bodyPr/>
          <a:lstStyle/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Má-li optické prostředí v celém objemu stejné optické vlastnosti = </a:t>
            </a:r>
            <a:r>
              <a:rPr lang="cs-CZ" sz="2800" dirty="0" smtClean="0">
                <a:solidFill>
                  <a:srgbClr val="00B0F0"/>
                </a:solidFill>
              </a:rPr>
              <a:t>prostředí opticky homogenní </a:t>
            </a:r>
            <a:r>
              <a:rPr lang="cs-CZ" sz="2800" dirty="0" smtClean="0">
                <a:solidFill>
                  <a:srgbClr val="00001A"/>
                </a:solidFill>
              </a:rPr>
              <a:t>(stejnorodé).</a:t>
            </a:r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Prostředí:</a:t>
            </a:r>
          </a:p>
          <a:p>
            <a:pPr marL="514350" indent="-514350">
              <a:buNone/>
              <a:tabLst>
                <a:tab pos="341312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a) </a:t>
            </a:r>
            <a:r>
              <a:rPr lang="cs-CZ" sz="2800" dirty="0" smtClean="0">
                <a:solidFill>
                  <a:srgbClr val="00B0F0"/>
                </a:solidFill>
              </a:rPr>
              <a:t>opticky izotropní </a:t>
            </a:r>
            <a:r>
              <a:rPr lang="cs-CZ" sz="2800" dirty="0" smtClean="0">
                <a:solidFill>
                  <a:srgbClr val="00001A"/>
                </a:solidFill>
              </a:rPr>
              <a:t>– rychlost světla je ve všech 	směrech stejná</a:t>
            </a:r>
          </a:p>
          <a:p>
            <a:pPr marL="514350" indent="-514350">
              <a:buNone/>
              <a:tabLst>
                <a:tab pos="2781300" algn="l"/>
                <a:tab pos="3773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b) </a:t>
            </a:r>
            <a:r>
              <a:rPr lang="cs-CZ" sz="2800" dirty="0" smtClean="0">
                <a:solidFill>
                  <a:srgbClr val="00B0F0"/>
                </a:solidFill>
              </a:rPr>
              <a:t>opticky anizotropní </a:t>
            </a:r>
            <a:r>
              <a:rPr lang="cs-CZ" sz="2800" dirty="0" smtClean="0">
                <a:solidFill>
                  <a:srgbClr val="00001A"/>
                </a:solidFill>
              </a:rPr>
              <a:t>– rychlost světla závisí na 			směru šíření světelného 			vlnění</a:t>
            </a:r>
          </a:p>
          <a:p>
            <a:pPr marL="514350" indent="-514350">
              <a:buNone/>
              <a:tabLst>
                <a:tab pos="2781300" algn="l"/>
                <a:tab pos="37734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2781300" algn="l"/>
                <a:tab pos="3773488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27813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Šíření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535322" cy="4942902"/>
          </a:xfrm>
        </p:spPr>
        <p:txBody>
          <a:bodyPr/>
          <a:lstStyle/>
          <a:p>
            <a:pPr marL="514350" indent="-514350">
              <a:buNone/>
              <a:tabLst>
                <a:tab pos="2781300" algn="l"/>
                <a:tab pos="3773488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Pro šíření světla platí </a:t>
            </a:r>
            <a:r>
              <a:rPr lang="cs-CZ" sz="2800" dirty="0" err="1" smtClean="0">
                <a:solidFill>
                  <a:srgbClr val="FF0000"/>
                </a:solidFill>
              </a:rPr>
              <a:t>Huygensův</a:t>
            </a:r>
            <a:r>
              <a:rPr lang="cs-CZ" sz="2800" dirty="0" smtClean="0">
                <a:solidFill>
                  <a:srgbClr val="FF0000"/>
                </a:solidFill>
              </a:rPr>
              <a:t> princip: 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z </a:t>
            </a:r>
            <a:r>
              <a:rPr lang="cs-CZ" sz="2800" dirty="0" smtClean="0">
                <a:solidFill>
                  <a:srgbClr val="00B0F0"/>
                </a:solidFill>
              </a:rPr>
              <a:t>bodového zdroje světla </a:t>
            </a:r>
            <a:r>
              <a:rPr lang="cs-CZ" sz="2800" dirty="0" smtClean="0"/>
              <a:t>se světlo šíří v kulových vlnoplochách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směr šíření světla v homogenním optickém prostředí udávají přímky kolmé na vlnoplochu = </a:t>
            </a:r>
            <a:r>
              <a:rPr lang="cs-CZ" sz="2800" dirty="0" smtClean="0">
                <a:solidFill>
                  <a:srgbClr val="00B0F0"/>
                </a:solidFill>
              </a:rPr>
              <a:t>světelné paprsky</a:t>
            </a:r>
          </a:p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cs-CZ" sz="2800" dirty="0" smtClean="0">
                <a:solidFill>
                  <a:srgbClr val="00001A"/>
                </a:solidFill>
              </a:rPr>
              <a:t>ve stejnorodém optickém prostředí se světlo šíří </a:t>
            </a:r>
            <a:r>
              <a:rPr lang="cs-CZ" sz="2800" dirty="0" smtClean="0">
                <a:solidFill>
                  <a:srgbClr val="00B0F0"/>
                </a:solidFill>
              </a:rPr>
              <a:t>přímočaře</a:t>
            </a:r>
          </a:p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princip nezávislosti chodu světelných paprsků</a:t>
            </a:r>
          </a:p>
          <a:p>
            <a:pPr>
              <a:spcBef>
                <a:spcPct val="50000"/>
              </a:spcBef>
              <a:buNone/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7" name="Picture 2" descr="C:\Documents and Settings\mat\Dokumenty\Obrázky\uvd.bmp"/>
          <p:cNvPicPr>
            <a:picLocks noChangeAspect="1" noChangeArrowheads="1"/>
          </p:cNvPicPr>
          <p:nvPr/>
        </p:nvPicPr>
        <p:blipFill>
          <a:blip r:embed="rId2" cstate="print">
            <a:lum bright="-19000" contrast="62000"/>
          </a:blip>
          <a:srcRect/>
          <a:stretch>
            <a:fillRect/>
          </a:stretch>
        </p:blipFill>
        <p:spPr bwMode="auto">
          <a:xfrm>
            <a:off x="6929454" y="1500174"/>
            <a:ext cx="200026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Šíření světla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942902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cs-CZ" sz="2800" dirty="0" smtClean="0"/>
              <a:t>Vlnoplochy světelného vlnění</a:t>
            </a:r>
          </a:p>
          <a:p>
            <a:pPr>
              <a:spcBef>
                <a:spcPct val="50000"/>
              </a:spcBef>
              <a:buNone/>
            </a:pPr>
            <a:endParaRPr lang="cs-CZ" sz="2800" dirty="0" smtClean="0"/>
          </a:p>
          <a:p>
            <a:pPr>
              <a:spcBef>
                <a:spcPct val="50000"/>
              </a:spcBef>
              <a:buNone/>
            </a:pPr>
            <a:endParaRPr lang="cs-CZ" sz="2800" dirty="0" smtClean="0"/>
          </a:p>
          <a:p>
            <a:pPr>
              <a:spcBef>
                <a:spcPct val="50000"/>
              </a:spcBef>
              <a:buNone/>
            </a:pPr>
            <a:endParaRPr lang="cs-CZ" sz="2800" dirty="0" smtClean="0"/>
          </a:p>
          <a:p>
            <a:pPr>
              <a:spcBef>
                <a:spcPct val="50000"/>
              </a:spcBef>
              <a:buNone/>
            </a:pPr>
            <a:endParaRPr lang="cs-CZ" sz="2800" dirty="0" smtClean="0"/>
          </a:p>
          <a:p>
            <a:pPr>
              <a:spcBef>
                <a:spcPct val="50000"/>
              </a:spcBef>
              <a:buNone/>
            </a:pPr>
            <a:endParaRPr lang="cs-CZ" sz="2800" dirty="0" smtClean="0"/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800" dirty="0" smtClean="0"/>
              <a:t>na přímočarém šíření světla a nezávislosti chodu světelných paprsků je založena </a:t>
            </a:r>
            <a:r>
              <a:rPr lang="cs-CZ" sz="2800" dirty="0" smtClean="0">
                <a:solidFill>
                  <a:srgbClr val="2FC9FF"/>
                </a:solidFill>
              </a:rPr>
              <a:t>paprsková optika</a:t>
            </a:r>
          </a:p>
          <a:p>
            <a:pPr marL="0" indent="0">
              <a:buNone/>
              <a:tabLst>
                <a:tab pos="2781300" algn="l"/>
              </a:tabLst>
            </a:pPr>
            <a:endParaRPr lang="cs-CZ" sz="2800" dirty="0" smtClean="0">
              <a:solidFill>
                <a:srgbClr val="2FC9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5" name="Picture 2" descr="C:\Documents and Settings\mat\Dokumenty\Obrázky\uvd.bmp"/>
          <p:cNvPicPr>
            <a:picLocks noChangeAspect="1" noChangeArrowheads="1"/>
          </p:cNvPicPr>
          <p:nvPr/>
        </p:nvPicPr>
        <p:blipFill>
          <a:blip r:embed="rId2" cstate="print">
            <a:lum bright="-16000" contrast="40000"/>
          </a:blip>
          <a:srcRect/>
          <a:stretch>
            <a:fillRect/>
          </a:stretch>
        </p:blipFill>
        <p:spPr bwMode="auto">
          <a:xfrm>
            <a:off x="785786" y="2214554"/>
            <a:ext cx="6500858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5836</TotalTime>
  <Words>713</Words>
  <Application>Microsoft Office PowerPoint</Application>
  <PresentationFormat>Předvádění na obrazovce (4:3)</PresentationFormat>
  <Paragraphs>230</Paragraphs>
  <Slides>23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Výchozí návrh</vt:lpstr>
      <vt:lpstr>Rovnice</vt:lpstr>
      <vt:lpstr> Paprsková optika</vt:lpstr>
      <vt:lpstr>Světlo jako elektromagnetické vlnění</vt:lpstr>
      <vt:lpstr>Světlo jako elektromagnetické vlnění</vt:lpstr>
      <vt:lpstr>Světlo jako elektromagnetické vlnění</vt:lpstr>
      <vt:lpstr>Světlo jako elektromagnetické vlnění</vt:lpstr>
      <vt:lpstr>Šíření světla</vt:lpstr>
      <vt:lpstr>Šíření světla</vt:lpstr>
      <vt:lpstr>Šíření světla</vt:lpstr>
      <vt:lpstr>Šíření světla</vt:lpstr>
      <vt:lpstr>Odraz a lom světla</vt:lpstr>
      <vt:lpstr>Odraz a lom světla</vt:lpstr>
      <vt:lpstr>Odraz a lom světla</vt:lpstr>
      <vt:lpstr>Odraz a lom světla</vt:lpstr>
      <vt:lpstr>Odraz a lom světla</vt:lpstr>
      <vt:lpstr>Odraz a lom světla</vt:lpstr>
      <vt:lpstr>Odraz a lom světla</vt:lpstr>
      <vt:lpstr>Odraz a lom světla</vt:lpstr>
      <vt:lpstr>Odraz a lom světla</vt:lpstr>
      <vt:lpstr>Příklad:</vt:lpstr>
      <vt:lpstr>Odraz a lom světla</vt:lpstr>
      <vt:lpstr>Disperze světla</vt:lpstr>
      <vt:lpstr>Disperze světla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602</cp:revision>
  <dcterms:created xsi:type="dcterms:W3CDTF">2005-08-09T19:25:46Z</dcterms:created>
  <dcterms:modified xsi:type="dcterms:W3CDTF">2011-11-19T12:06:22Z</dcterms:modified>
</cp:coreProperties>
</file>