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5" r:id="rId7"/>
    <p:sldId id="270" r:id="rId8"/>
    <p:sldId id="271" r:id="rId9"/>
    <p:sldId id="262" r:id="rId10"/>
    <p:sldId id="263" r:id="rId11"/>
    <p:sldId id="264" r:id="rId12"/>
    <p:sldId id="272" r:id="rId13"/>
    <p:sldId id="273" r:id="rId14"/>
    <p:sldId id="274" r:id="rId15"/>
    <p:sldId id="275" r:id="rId16"/>
    <p:sldId id="302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3" r:id="rId42"/>
    <p:sldId id="304" r:id="rId43"/>
    <p:sldId id="305" r:id="rId44"/>
    <p:sldId id="307" r:id="rId45"/>
    <p:sldId id="308" r:id="rId46"/>
    <p:sldId id="306" r:id="rId47"/>
    <p:sldId id="309" r:id="rId48"/>
    <p:sldId id="300" r:id="rId49"/>
    <p:sldId id="301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6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9E9C5-7C03-4D81-9448-131DDB944B5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04B5766-F8A3-429D-A710-D1F3184598B1}">
      <dgm:prSet phldrT="[Text]"/>
      <dgm:spPr/>
      <dgm:t>
        <a:bodyPr/>
        <a:lstStyle/>
        <a:p>
          <a:r>
            <a:rPr lang="cs-CZ" dirty="0" smtClean="0"/>
            <a:t>Výše úvěru</a:t>
          </a:r>
          <a:endParaRPr lang="cs-CZ" dirty="0"/>
        </a:p>
      </dgm:t>
    </dgm:pt>
    <dgm:pt modelId="{4B753905-A7EB-43E1-8723-12C23DE67D57}" type="parTrans" cxnId="{DA5DD3B7-4EC4-40A2-B551-763E08C0D7B9}">
      <dgm:prSet/>
      <dgm:spPr/>
      <dgm:t>
        <a:bodyPr/>
        <a:lstStyle/>
        <a:p>
          <a:endParaRPr lang="cs-CZ"/>
        </a:p>
      </dgm:t>
    </dgm:pt>
    <dgm:pt modelId="{FB298D49-E4E2-4014-ACD3-3EBE049ACCE9}" type="sibTrans" cxnId="{DA5DD3B7-4EC4-40A2-B551-763E08C0D7B9}">
      <dgm:prSet/>
      <dgm:spPr/>
      <dgm:t>
        <a:bodyPr/>
        <a:lstStyle/>
        <a:p>
          <a:endParaRPr lang="cs-CZ"/>
        </a:p>
      </dgm:t>
    </dgm:pt>
    <dgm:pt modelId="{1AEF0382-0561-4622-A609-E08B0F960676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 smtClean="0"/>
            <a:t>Diskontní faktor</a:t>
          </a:r>
          <a:endParaRPr lang="cs-CZ" dirty="0"/>
        </a:p>
      </dgm:t>
    </dgm:pt>
    <dgm:pt modelId="{6CCD3213-18B1-4073-BABF-FD3D8F342B1C}" type="parTrans" cxnId="{19067207-183C-4CD8-83CE-28EE989E1FA3}">
      <dgm:prSet/>
      <dgm:spPr/>
      <dgm:t>
        <a:bodyPr/>
        <a:lstStyle/>
        <a:p>
          <a:endParaRPr lang="cs-CZ"/>
        </a:p>
      </dgm:t>
    </dgm:pt>
    <dgm:pt modelId="{476E33D3-3362-4144-9F0A-A472D07EFFB4}" type="sibTrans" cxnId="{19067207-183C-4CD8-83CE-28EE989E1FA3}">
      <dgm:prSet/>
      <dgm:spPr/>
      <dgm:t>
        <a:bodyPr/>
        <a:lstStyle/>
        <a:p>
          <a:endParaRPr lang="cs-CZ"/>
        </a:p>
      </dgm:t>
    </dgm:pt>
    <dgm:pt modelId="{B91FDC36-2E26-4D45-BFD1-6313909B859F}">
      <dgm:prSet phldrT="[Text]"/>
      <dgm:spPr/>
      <dgm:t>
        <a:bodyPr/>
        <a:lstStyle/>
        <a:p>
          <a:r>
            <a:rPr lang="cs-CZ" dirty="0" smtClean="0"/>
            <a:t>Doba splácení</a:t>
          </a:r>
          <a:endParaRPr lang="cs-CZ" dirty="0"/>
        </a:p>
      </dgm:t>
    </dgm:pt>
    <dgm:pt modelId="{4F9B668D-0EC9-438B-8A4D-017676831D05}" type="parTrans" cxnId="{2B60D0C2-A949-4DA7-96AD-642545BD5C33}">
      <dgm:prSet/>
      <dgm:spPr/>
      <dgm:t>
        <a:bodyPr/>
        <a:lstStyle/>
        <a:p>
          <a:endParaRPr lang="cs-CZ"/>
        </a:p>
      </dgm:t>
    </dgm:pt>
    <dgm:pt modelId="{BCFE9F73-809F-489E-9264-804ACBAD3E14}" type="sibTrans" cxnId="{2B60D0C2-A949-4DA7-96AD-642545BD5C33}">
      <dgm:prSet/>
      <dgm:spPr/>
      <dgm:t>
        <a:bodyPr/>
        <a:lstStyle/>
        <a:p>
          <a:endParaRPr lang="cs-CZ"/>
        </a:p>
      </dgm:t>
    </dgm:pt>
    <dgm:pt modelId="{F0008DCA-7901-4E09-AAD3-7A3FC8A44ADF}">
      <dgm:prSet phldrT="[Text]"/>
      <dgm:spPr/>
      <dgm:t>
        <a:bodyPr/>
        <a:lstStyle/>
        <a:p>
          <a:r>
            <a:rPr lang="cs-CZ" dirty="0" smtClean="0"/>
            <a:t>úrok</a:t>
          </a:r>
          <a:endParaRPr lang="cs-CZ" dirty="0"/>
        </a:p>
      </dgm:t>
    </dgm:pt>
    <dgm:pt modelId="{093DA868-3407-4420-81B7-DA1779D3857E}" type="parTrans" cxnId="{DCA49858-443C-4F06-B8F1-DA7842CD4750}">
      <dgm:prSet/>
      <dgm:spPr/>
      <dgm:t>
        <a:bodyPr/>
        <a:lstStyle/>
        <a:p>
          <a:endParaRPr lang="cs-CZ"/>
        </a:p>
      </dgm:t>
    </dgm:pt>
    <dgm:pt modelId="{D1247E96-65E0-4DF4-8771-4E5D6A7EF8B8}" type="sibTrans" cxnId="{DCA49858-443C-4F06-B8F1-DA7842CD4750}">
      <dgm:prSet/>
      <dgm:spPr/>
      <dgm:t>
        <a:bodyPr/>
        <a:lstStyle/>
        <a:p>
          <a:endParaRPr lang="cs-CZ"/>
        </a:p>
      </dgm:t>
    </dgm:pt>
    <dgm:pt modelId="{A46584C3-F370-4551-A9D2-FC482C80F1D5}" type="pres">
      <dgm:prSet presAssocID="{3E19E9C5-7C03-4D81-9448-131DDB944B5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6874438-8EB0-4F87-A9CB-E663C8306A8F}" type="pres">
      <dgm:prSet presAssocID="{3E19E9C5-7C03-4D81-9448-131DDB944B5A}" presName="diamond" presStyleLbl="bgShp" presStyleIdx="0" presStyleCnt="1"/>
      <dgm:spPr/>
    </dgm:pt>
    <dgm:pt modelId="{23D740F1-9D01-4357-ABA3-36FD04F9071C}" type="pres">
      <dgm:prSet presAssocID="{3E19E9C5-7C03-4D81-9448-131DDB944B5A}" presName="quad1" presStyleLbl="node1" presStyleIdx="0" presStyleCnt="4" custLinFactNeighborX="180" custLinFactNeighborY="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C92422-6F6F-43AA-87AF-7BE47A494CA8}" type="pres">
      <dgm:prSet presAssocID="{3E19E9C5-7C03-4D81-9448-131DDB944B5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02D9A6-2501-43BB-818C-150D9E6FC1AF}" type="pres">
      <dgm:prSet presAssocID="{3E19E9C5-7C03-4D81-9448-131DDB944B5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E23E61-538B-4EE5-8F6B-6033AEC3491E}" type="pres">
      <dgm:prSet presAssocID="{3E19E9C5-7C03-4D81-9448-131DDB944B5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9067207-183C-4CD8-83CE-28EE989E1FA3}" srcId="{3E19E9C5-7C03-4D81-9448-131DDB944B5A}" destId="{1AEF0382-0561-4622-A609-E08B0F960676}" srcOrd="1" destOrd="0" parTransId="{6CCD3213-18B1-4073-BABF-FD3D8F342B1C}" sibTransId="{476E33D3-3362-4144-9F0A-A472D07EFFB4}"/>
    <dgm:cxn modelId="{2B60D0C2-A949-4DA7-96AD-642545BD5C33}" srcId="{3E19E9C5-7C03-4D81-9448-131DDB944B5A}" destId="{B91FDC36-2E26-4D45-BFD1-6313909B859F}" srcOrd="2" destOrd="0" parTransId="{4F9B668D-0EC9-438B-8A4D-017676831D05}" sibTransId="{BCFE9F73-809F-489E-9264-804ACBAD3E14}"/>
    <dgm:cxn modelId="{DA5DD3B7-4EC4-40A2-B551-763E08C0D7B9}" srcId="{3E19E9C5-7C03-4D81-9448-131DDB944B5A}" destId="{804B5766-F8A3-429D-A710-D1F3184598B1}" srcOrd="0" destOrd="0" parTransId="{4B753905-A7EB-43E1-8723-12C23DE67D57}" sibTransId="{FB298D49-E4E2-4014-ACD3-3EBE049ACCE9}"/>
    <dgm:cxn modelId="{4A9ED1D5-6CF6-4C55-B66E-A390ABBE99BB}" type="presOf" srcId="{3E19E9C5-7C03-4D81-9448-131DDB944B5A}" destId="{A46584C3-F370-4551-A9D2-FC482C80F1D5}" srcOrd="0" destOrd="0" presId="urn:microsoft.com/office/officeart/2005/8/layout/matrix3"/>
    <dgm:cxn modelId="{876A19BB-CB05-49E1-B9E9-2AAC088C2C60}" type="presOf" srcId="{804B5766-F8A3-429D-A710-D1F3184598B1}" destId="{23D740F1-9D01-4357-ABA3-36FD04F9071C}" srcOrd="0" destOrd="0" presId="urn:microsoft.com/office/officeart/2005/8/layout/matrix3"/>
    <dgm:cxn modelId="{572F8A3B-CDEB-4819-855C-C4EC3D07A318}" type="presOf" srcId="{B91FDC36-2E26-4D45-BFD1-6313909B859F}" destId="{A902D9A6-2501-43BB-818C-150D9E6FC1AF}" srcOrd="0" destOrd="0" presId="urn:microsoft.com/office/officeart/2005/8/layout/matrix3"/>
    <dgm:cxn modelId="{C174D4B4-4559-41AB-BBDD-4743D0D42EFC}" type="presOf" srcId="{1AEF0382-0561-4622-A609-E08B0F960676}" destId="{35C92422-6F6F-43AA-87AF-7BE47A494CA8}" srcOrd="0" destOrd="0" presId="urn:microsoft.com/office/officeart/2005/8/layout/matrix3"/>
    <dgm:cxn modelId="{50B9419E-CA39-431D-9037-F7C735738B8B}" type="presOf" srcId="{F0008DCA-7901-4E09-AAD3-7A3FC8A44ADF}" destId="{81E23E61-538B-4EE5-8F6B-6033AEC3491E}" srcOrd="0" destOrd="0" presId="urn:microsoft.com/office/officeart/2005/8/layout/matrix3"/>
    <dgm:cxn modelId="{DCA49858-443C-4F06-B8F1-DA7842CD4750}" srcId="{3E19E9C5-7C03-4D81-9448-131DDB944B5A}" destId="{F0008DCA-7901-4E09-AAD3-7A3FC8A44ADF}" srcOrd="3" destOrd="0" parTransId="{093DA868-3407-4420-81B7-DA1779D3857E}" sibTransId="{D1247E96-65E0-4DF4-8771-4E5D6A7EF8B8}"/>
    <dgm:cxn modelId="{1C1E08B7-471B-4D88-AF2D-FC7B6FC975E8}" type="presParOf" srcId="{A46584C3-F370-4551-A9D2-FC482C80F1D5}" destId="{A6874438-8EB0-4F87-A9CB-E663C8306A8F}" srcOrd="0" destOrd="0" presId="urn:microsoft.com/office/officeart/2005/8/layout/matrix3"/>
    <dgm:cxn modelId="{EC40A853-F04D-4045-8614-FF9338C5B0A5}" type="presParOf" srcId="{A46584C3-F370-4551-A9D2-FC482C80F1D5}" destId="{23D740F1-9D01-4357-ABA3-36FD04F9071C}" srcOrd="1" destOrd="0" presId="urn:microsoft.com/office/officeart/2005/8/layout/matrix3"/>
    <dgm:cxn modelId="{B3D5ED1E-F1DD-46D3-9FCB-649DF3C4C566}" type="presParOf" srcId="{A46584C3-F370-4551-A9D2-FC482C80F1D5}" destId="{35C92422-6F6F-43AA-87AF-7BE47A494CA8}" srcOrd="2" destOrd="0" presId="urn:microsoft.com/office/officeart/2005/8/layout/matrix3"/>
    <dgm:cxn modelId="{F11F373A-2A30-4D58-A1D0-93D714582F68}" type="presParOf" srcId="{A46584C3-F370-4551-A9D2-FC482C80F1D5}" destId="{A902D9A6-2501-43BB-818C-150D9E6FC1AF}" srcOrd="3" destOrd="0" presId="urn:microsoft.com/office/officeart/2005/8/layout/matrix3"/>
    <dgm:cxn modelId="{B6512F76-4857-476A-93DB-A97155646F07}" type="presParOf" srcId="{A46584C3-F370-4551-A9D2-FC482C80F1D5}" destId="{81E23E61-538B-4EE5-8F6B-6033AEC3491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D649D-F4B0-4445-8ECA-B560827AF1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C9C7E4F-7185-4BC2-9519-D47FE11F013C}">
      <dgm:prSet/>
      <dgm:spPr/>
      <dgm:t>
        <a:bodyPr/>
        <a:lstStyle/>
        <a:p>
          <a:pPr rtl="0"/>
          <a:r>
            <a:rPr lang="cs-CZ" dirty="0" smtClean="0"/>
            <a:t>Příklad objektového modelu aplikace</a:t>
          </a:r>
          <a:endParaRPr lang="cs-CZ" dirty="0"/>
        </a:p>
      </dgm:t>
    </dgm:pt>
    <dgm:pt modelId="{D74460FE-CFEC-4A6B-9DE7-51DCCA7C3F63}" type="parTrans" cxnId="{A5940859-D450-4A0D-AE6A-8686F035D882}">
      <dgm:prSet/>
      <dgm:spPr/>
      <dgm:t>
        <a:bodyPr/>
        <a:lstStyle/>
        <a:p>
          <a:endParaRPr lang="cs-CZ"/>
        </a:p>
      </dgm:t>
    </dgm:pt>
    <dgm:pt modelId="{B0B8E4E1-3894-45B4-ACFF-E07BB35703CE}" type="sibTrans" cxnId="{A5940859-D450-4A0D-AE6A-8686F035D882}">
      <dgm:prSet/>
      <dgm:spPr/>
      <dgm:t>
        <a:bodyPr/>
        <a:lstStyle/>
        <a:p>
          <a:endParaRPr lang="cs-CZ"/>
        </a:p>
      </dgm:t>
    </dgm:pt>
    <dgm:pt modelId="{64B62B61-FE1B-4668-A128-380213C01771}" type="pres">
      <dgm:prSet presAssocID="{801D649D-F4B0-4445-8ECA-B560827AF1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AA0D6DD-994F-4211-992B-ADAABF19128B}" type="pres">
      <dgm:prSet presAssocID="{6C9C7E4F-7185-4BC2-9519-D47FE11F01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5940859-D450-4A0D-AE6A-8686F035D882}" srcId="{801D649D-F4B0-4445-8ECA-B560827AF136}" destId="{6C9C7E4F-7185-4BC2-9519-D47FE11F013C}" srcOrd="0" destOrd="0" parTransId="{D74460FE-CFEC-4A6B-9DE7-51DCCA7C3F63}" sibTransId="{B0B8E4E1-3894-45B4-ACFF-E07BB35703CE}"/>
    <dgm:cxn modelId="{DE03D7DE-D58F-4FDE-8695-2F6A9BA30D0C}" type="presOf" srcId="{801D649D-F4B0-4445-8ECA-B560827AF136}" destId="{64B62B61-FE1B-4668-A128-380213C01771}" srcOrd="0" destOrd="0" presId="urn:microsoft.com/office/officeart/2005/8/layout/vList2"/>
    <dgm:cxn modelId="{4940485B-E424-40DE-86CA-F027EC3C68BA}" type="presOf" srcId="{6C9C7E4F-7185-4BC2-9519-D47FE11F013C}" destId="{8AA0D6DD-994F-4211-992B-ADAABF19128B}" srcOrd="0" destOrd="0" presId="urn:microsoft.com/office/officeart/2005/8/layout/vList2"/>
    <dgm:cxn modelId="{5720C726-2AA0-4866-86D6-7E062536FA57}" type="presParOf" srcId="{64B62B61-FE1B-4668-A128-380213C01771}" destId="{8AA0D6DD-994F-4211-992B-ADAABF1912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13FD9E-BDE1-4A47-A94E-1523FFB1114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24290F9-E6E1-48D8-ACD6-1F2F0DCB8716}">
      <dgm:prSet phldrT="[Text]"/>
      <dgm:spPr/>
      <dgm:t>
        <a:bodyPr/>
        <a:lstStyle/>
        <a:p>
          <a:r>
            <a:rPr lang="cs-CZ" dirty="0" smtClean="0"/>
            <a:t>Dog</a:t>
          </a:r>
          <a:endParaRPr lang="cs-CZ" dirty="0"/>
        </a:p>
      </dgm:t>
    </dgm:pt>
    <dgm:pt modelId="{2B866CE2-DBD7-4CDD-9B16-640060FA16E8}" type="parTrans" cxnId="{E896705D-9125-4DC8-8506-F6A9BAFBD6B7}">
      <dgm:prSet/>
      <dgm:spPr/>
      <dgm:t>
        <a:bodyPr/>
        <a:lstStyle/>
        <a:p>
          <a:endParaRPr lang="cs-CZ"/>
        </a:p>
      </dgm:t>
    </dgm:pt>
    <dgm:pt modelId="{3DB83FC8-104F-4902-8F1A-3303AD413EC3}" type="sibTrans" cxnId="{E896705D-9125-4DC8-8506-F6A9BAFBD6B7}">
      <dgm:prSet/>
      <dgm:spPr/>
      <dgm:t>
        <a:bodyPr/>
        <a:lstStyle/>
        <a:p>
          <a:endParaRPr lang="cs-CZ"/>
        </a:p>
      </dgm:t>
    </dgm:pt>
    <dgm:pt modelId="{484FAC54-B44B-4C5F-8A0C-A5FEDF53211A}">
      <dgm:prSet phldrT="[Text]"/>
      <dgm:spPr/>
      <dgm:t>
        <a:bodyPr/>
        <a:lstStyle/>
        <a:p>
          <a:r>
            <a:rPr lang="cs-CZ" dirty="0" err="1" smtClean="0"/>
            <a:t>Speak</a:t>
          </a:r>
          <a:r>
            <a:rPr lang="cs-CZ" dirty="0" smtClean="0"/>
            <a:t>();</a:t>
          </a:r>
          <a:endParaRPr lang="cs-CZ" dirty="0"/>
        </a:p>
      </dgm:t>
    </dgm:pt>
    <dgm:pt modelId="{84838F02-DD2F-4B57-9D06-A774F65F30AF}" type="parTrans" cxnId="{508E6D64-8681-4D56-952B-637363CD3579}">
      <dgm:prSet/>
      <dgm:spPr/>
      <dgm:t>
        <a:bodyPr/>
        <a:lstStyle/>
        <a:p>
          <a:endParaRPr lang="cs-CZ"/>
        </a:p>
      </dgm:t>
    </dgm:pt>
    <dgm:pt modelId="{94918715-1A87-4C15-AC0C-82723B5E1F0E}" type="sibTrans" cxnId="{508E6D64-8681-4D56-952B-637363CD3579}">
      <dgm:prSet/>
      <dgm:spPr/>
      <dgm:t>
        <a:bodyPr/>
        <a:lstStyle/>
        <a:p>
          <a:endParaRPr lang="cs-CZ"/>
        </a:p>
      </dgm:t>
    </dgm:pt>
    <dgm:pt modelId="{94D2FE7B-EE7C-4F5E-B651-1CEF5CB46FD7}">
      <dgm:prSet phldrT="[Text]"/>
      <dgm:spPr/>
      <dgm:t>
        <a:bodyPr/>
        <a:lstStyle/>
        <a:p>
          <a:r>
            <a:rPr lang="cs-CZ" dirty="0" err="1" smtClean="0"/>
            <a:t>Poodle</a:t>
          </a:r>
          <a:endParaRPr lang="cs-CZ" dirty="0"/>
        </a:p>
      </dgm:t>
    </dgm:pt>
    <dgm:pt modelId="{63DAC809-9F75-4CB1-B30F-23F2A26810FB}" type="parTrans" cxnId="{9E785656-8198-4D6C-9494-58B796734C3C}">
      <dgm:prSet/>
      <dgm:spPr/>
      <dgm:t>
        <a:bodyPr/>
        <a:lstStyle/>
        <a:p>
          <a:endParaRPr lang="cs-CZ"/>
        </a:p>
      </dgm:t>
    </dgm:pt>
    <dgm:pt modelId="{F118581D-42DD-4A9C-9D08-F32781D95FBC}" type="sibTrans" cxnId="{9E785656-8198-4D6C-9494-58B796734C3C}">
      <dgm:prSet/>
      <dgm:spPr/>
      <dgm:t>
        <a:bodyPr/>
        <a:lstStyle/>
        <a:p>
          <a:endParaRPr lang="cs-CZ"/>
        </a:p>
      </dgm:t>
    </dgm:pt>
    <dgm:pt modelId="{872EDD4F-8A1F-4DCD-BC0B-406FB8543E15}" type="pres">
      <dgm:prSet presAssocID="{9E13FD9E-BDE1-4A47-A94E-1523FFB1114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EE74C67-DFCF-4B86-97F6-6DF865E43822}" type="pres">
      <dgm:prSet presAssocID="{424290F9-E6E1-48D8-ACD6-1F2F0DCB8716}" presName="compNode" presStyleCnt="0"/>
      <dgm:spPr/>
    </dgm:pt>
    <dgm:pt modelId="{7A2C1E09-BE7A-4B23-9C69-C6BF73C370B3}" type="pres">
      <dgm:prSet presAssocID="{424290F9-E6E1-48D8-ACD6-1F2F0DCB8716}" presName="aNode" presStyleLbl="bgShp" presStyleIdx="0" presStyleCnt="2"/>
      <dgm:spPr/>
      <dgm:t>
        <a:bodyPr/>
        <a:lstStyle/>
        <a:p>
          <a:endParaRPr lang="cs-CZ"/>
        </a:p>
      </dgm:t>
    </dgm:pt>
    <dgm:pt modelId="{7B823C21-7148-4634-B7A2-61BDFDFCA08D}" type="pres">
      <dgm:prSet presAssocID="{424290F9-E6E1-48D8-ACD6-1F2F0DCB8716}" presName="textNode" presStyleLbl="bgShp" presStyleIdx="0" presStyleCnt="2"/>
      <dgm:spPr/>
      <dgm:t>
        <a:bodyPr/>
        <a:lstStyle/>
        <a:p>
          <a:endParaRPr lang="cs-CZ"/>
        </a:p>
      </dgm:t>
    </dgm:pt>
    <dgm:pt modelId="{86ABB864-C990-4D3B-B1D8-3FA844A3ECFD}" type="pres">
      <dgm:prSet presAssocID="{424290F9-E6E1-48D8-ACD6-1F2F0DCB8716}" presName="compChildNode" presStyleCnt="0"/>
      <dgm:spPr/>
    </dgm:pt>
    <dgm:pt modelId="{DCD02A52-9C5B-48DE-9D3F-21AC53D59C1B}" type="pres">
      <dgm:prSet presAssocID="{424290F9-E6E1-48D8-ACD6-1F2F0DCB8716}" presName="theInnerList" presStyleCnt="0"/>
      <dgm:spPr/>
    </dgm:pt>
    <dgm:pt modelId="{9FC8DF4F-1CC5-4FA9-BA94-31BC6AFF3B19}" type="pres">
      <dgm:prSet presAssocID="{484FAC54-B44B-4C5F-8A0C-A5FEDF53211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D92041-03E9-48E3-9365-AD62448CBB54}" type="pres">
      <dgm:prSet presAssocID="{424290F9-E6E1-48D8-ACD6-1F2F0DCB8716}" presName="aSpace" presStyleCnt="0"/>
      <dgm:spPr/>
    </dgm:pt>
    <dgm:pt modelId="{1FB00FF8-0782-4747-9BE9-98BB97DEBFB5}" type="pres">
      <dgm:prSet presAssocID="{94D2FE7B-EE7C-4F5E-B651-1CEF5CB46FD7}" presName="compNode" presStyleCnt="0"/>
      <dgm:spPr/>
    </dgm:pt>
    <dgm:pt modelId="{F8B1BE6F-23B0-4D80-917A-B28599C40195}" type="pres">
      <dgm:prSet presAssocID="{94D2FE7B-EE7C-4F5E-B651-1CEF5CB46FD7}" presName="aNode" presStyleLbl="bgShp" presStyleIdx="1" presStyleCnt="2"/>
      <dgm:spPr/>
      <dgm:t>
        <a:bodyPr/>
        <a:lstStyle/>
        <a:p>
          <a:endParaRPr lang="cs-CZ"/>
        </a:p>
      </dgm:t>
    </dgm:pt>
    <dgm:pt modelId="{7A2EE45E-3E97-406A-97EF-9A2F7720CE3C}" type="pres">
      <dgm:prSet presAssocID="{94D2FE7B-EE7C-4F5E-B651-1CEF5CB46FD7}" presName="textNode" presStyleLbl="bgShp" presStyleIdx="1" presStyleCnt="2"/>
      <dgm:spPr/>
      <dgm:t>
        <a:bodyPr/>
        <a:lstStyle/>
        <a:p>
          <a:endParaRPr lang="cs-CZ"/>
        </a:p>
      </dgm:t>
    </dgm:pt>
    <dgm:pt modelId="{4F883D4E-9DE6-4D21-AE78-6D58C286FA1E}" type="pres">
      <dgm:prSet presAssocID="{94D2FE7B-EE7C-4F5E-B651-1CEF5CB46FD7}" presName="compChildNode" presStyleCnt="0"/>
      <dgm:spPr/>
    </dgm:pt>
    <dgm:pt modelId="{4C87B9CB-4AE1-4369-A60A-1DED8D46EE89}" type="pres">
      <dgm:prSet presAssocID="{94D2FE7B-EE7C-4F5E-B651-1CEF5CB46FD7}" presName="theInnerList" presStyleCnt="0"/>
      <dgm:spPr/>
    </dgm:pt>
  </dgm:ptLst>
  <dgm:cxnLst>
    <dgm:cxn modelId="{8E5954DA-21D0-4CA0-8368-A8758A3F0786}" type="presOf" srcId="{484FAC54-B44B-4C5F-8A0C-A5FEDF53211A}" destId="{9FC8DF4F-1CC5-4FA9-BA94-31BC6AFF3B19}" srcOrd="0" destOrd="0" presId="urn:microsoft.com/office/officeart/2005/8/layout/lProcess2"/>
    <dgm:cxn modelId="{2611F388-4EC4-44AA-93CE-B255BFA81203}" type="presOf" srcId="{94D2FE7B-EE7C-4F5E-B651-1CEF5CB46FD7}" destId="{7A2EE45E-3E97-406A-97EF-9A2F7720CE3C}" srcOrd="1" destOrd="0" presId="urn:microsoft.com/office/officeart/2005/8/layout/lProcess2"/>
    <dgm:cxn modelId="{49CEBC9F-DFD2-4F66-8C4E-F57F3C7B3682}" type="presOf" srcId="{9E13FD9E-BDE1-4A47-A94E-1523FFB1114D}" destId="{872EDD4F-8A1F-4DCD-BC0B-406FB8543E15}" srcOrd="0" destOrd="0" presId="urn:microsoft.com/office/officeart/2005/8/layout/lProcess2"/>
    <dgm:cxn modelId="{8765BE85-7C24-4364-BF8E-DEE503EDF9FB}" type="presOf" srcId="{94D2FE7B-EE7C-4F5E-B651-1CEF5CB46FD7}" destId="{F8B1BE6F-23B0-4D80-917A-B28599C40195}" srcOrd="0" destOrd="0" presId="urn:microsoft.com/office/officeart/2005/8/layout/lProcess2"/>
    <dgm:cxn modelId="{508E6D64-8681-4D56-952B-637363CD3579}" srcId="{424290F9-E6E1-48D8-ACD6-1F2F0DCB8716}" destId="{484FAC54-B44B-4C5F-8A0C-A5FEDF53211A}" srcOrd="0" destOrd="0" parTransId="{84838F02-DD2F-4B57-9D06-A774F65F30AF}" sibTransId="{94918715-1A87-4C15-AC0C-82723B5E1F0E}"/>
    <dgm:cxn modelId="{012B941F-B488-4B2E-99A6-BA8011D2342A}" type="presOf" srcId="{424290F9-E6E1-48D8-ACD6-1F2F0DCB8716}" destId="{7B823C21-7148-4634-B7A2-61BDFDFCA08D}" srcOrd="1" destOrd="0" presId="urn:microsoft.com/office/officeart/2005/8/layout/lProcess2"/>
    <dgm:cxn modelId="{A48F0C69-4EC7-4BCC-80EB-6BB4981C4673}" type="presOf" srcId="{424290F9-E6E1-48D8-ACD6-1F2F0DCB8716}" destId="{7A2C1E09-BE7A-4B23-9C69-C6BF73C370B3}" srcOrd="0" destOrd="0" presId="urn:microsoft.com/office/officeart/2005/8/layout/lProcess2"/>
    <dgm:cxn modelId="{E896705D-9125-4DC8-8506-F6A9BAFBD6B7}" srcId="{9E13FD9E-BDE1-4A47-A94E-1523FFB1114D}" destId="{424290F9-E6E1-48D8-ACD6-1F2F0DCB8716}" srcOrd="0" destOrd="0" parTransId="{2B866CE2-DBD7-4CDD-9B16-640060FA16E8}" sibTransId="{3DB83FC8-104F-4902-8F1A-3303AD413EC3}"/>
    <dgm:cxn modelId="{9E785656-8198-4D6C-9494-58B796734C3C}" srcId="{9E13FD9E-BDE1-4A47-A94E-1523FFB1114D}" destId="{94D2FE7B-EE7C-4F5E-B651-1CEF5CB46FD7}" srcOrd="1" destOrd="0" parTransId="{63DAC809-9F75-4CB1-B30F-23F2A26810FB}" sibTransId="{F118581D-42DD-4A9C-9D08-F32781D95FBC}"/>
    <dgm:cxn modelId="{7A579BE2-4BAD-4C2B-BB53-565D42DD8DB0}" type="presParOf" srcId="{872EDD4F-8A1F-4DCD-BC0B-406FB8543E15}" destId="{3EE74C67-DFCF-4B86-97F6-6DF865E43822}" srcOrd="0" destOrd="0" presId="urn:microsoft.com/office/officeart/2005/8/layout/lProcess2"/>
    <dgm:cxn modelId="{0E61A9AB-2716-42EC-8D6D-C80C4B6FE7DC}" type="presParOf" srcId="{3EE74C67-DFCF-4B86-97F6-6DF865E43822}" destId="{7A2C1E09-BE7A-4B23-9C69-C6BF73C370B3}" srcOrd="0" destOrd="0" presId="urn:microsoft.com/office/officeart/2005/8/layout/lProcess2"/>
    <dgm:cxn modelId="{0DCD9108-70B9-457F-B9A9-4CE2C1B0A6DD}" type="presParOf" srcId="{3EE74C67-DFCF-4B86-97F6-6DF865E43822}" destId="{7B823C21-7148-4634-B7A2-61BDFDFCA08D}" srcOrd="1" destOrd="0" presId="urn:microsoft.com/office/officeart/2005/8/layout/lProcess2"/>
    <dgm:cxn modelId="{86745200-DADD-4991-A4C0-213AC727A88B}" type="presParOf" srcId="{3EE74C67-DFCF-4B86-97F6-6DF865E43822}" destId="{86ABB864-C990-4D3B-B1D8-3FA844A3ECFD}" srcOrd="2" destOrd="0" presId="urn:microsoft.com/office/officeart/2005/8/layout/lProcess2"/>
    <dgm:cxn modelId="{9B5654DB-2B37-46EB-97DC-DE8909A610D2}" type="presParOf" srcId="{86ABB864-C990-4D3B-B1D8-3FA844A3ECFD}" destId="{DCD02A52-9C5B-48DE-9D3F-21AC53D59C1B}" srcOrd="0" destOrd="0" presId="urn:microsoft.com/office/officeart/2005/8/layout/lProcess2"/>
    <dgm:cxn modelId="{1FBEC4F3-3582-4665-BB0C-59A5D5AD3F65}" type="presParOf" srcId="{DCD02A52-9C5B-48DE-9D3F-21AC53D59C1B}" destId="{9FC8DF4F-1CC5-4FA9-BA94-31BC6AFF3B19}" srcOrd="0" destOrd="0" presId="urn:microsoft.com/office/officeart/2005/8/layout/lProcess2"/>
    <dgm:cxn modelId="{5F91A4AC-51A8-45B8-ABEE-6CB92F3452D6}" type="presParOf" srcId="{872EDD4F-8A1F-4DCD-BC0B-406FB8543E15}" destId="{5BD92041-03E9-48E3-9365-AD62448CBB54}" srcOrd="1" destOrd="0" presId="urn:microsoft.com/office/officeart/2005/8/layout/lProcess2"/>
    <dgm:cxn modelId="{688AEB20-E6FA-4864-9550-693A8918C4C9}" type="presParOf" srcId="{872EDD4F-8A1F-4DCD-BC0B-406FB8543E15}" destId="{1FB00FF8-0782-4747-9BE9-98BB97DEBFB5}" srcOrd="2" destOrd="0" presId="urn:microsoft.com/office/officeart/2005/8/layout/lProcess2"/>
    <dgm:cxn modelId="{A92D2132-0805-4B9F-8A96-A3575CA82993}" type="presParOf" srcId="{1FB00FF8-0782-4747-9BE9-98BB97DEBFB5}" destId="{F8B1BE6F-23B0-4D80-917A-B28599C40195}" srcOrd="0" destOrd="0" presId="urn:microsoft.com/office/officeart/2005/8/layout/lProcess2"/>
    <dgm:cxn modelId="{5B070BAD-CCA6-4EF5-B7BF-BA0A334FAEA9}" type="presParOf" srcId="{1FB00FF8-0782-4747-9BE9-98BB97DEBFB5}" destId="{7A2EE45E-3E97-406A-97EF-9A2F7720CE3C}" srcOrd="1" destOrd="0" presId="urn:microsoft.com/office/officeart/2005/8/layout/lProcess2"/>
    <dgm:cxn modelId="{795F5634-7B61-44F7-AEF0-77264D69839A}" type="presParOf" srcId="{1FB00FF8-0782-4747-9BE9-98BB97DEBFB5}" destId="{4F883D4E-9DE6-4D21-AE78-6D58C286FA1E}" srcOrd="2" destOrd="0" presId="urn:microsoft.com/office/officeart/2005/8/layout/lProcess2"/>
    <dgm:cxn modelId="{C818D663-629C-4C54-A430-04AC4C5B7266}" type="presParOf" srcId="{4F883D4E-9DE6-4D21-AE78-6D58C286FA1E}" destId="{4C87B9CB-4AE1-4369-A60A-1DED8D46EE8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1E05E-8088-4AA5-A222-A89A1F85E615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A9A52-017B-4E37-A081-1F3403079A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86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1BBDC-7585-45CC-B3AE-77F0DAD5BA6B}" type="slidenum">
              <a:rPr lang="cs-CZ" smtClean="0"/>
              <a:pPr/>
              <a:t>49</a:t>
            </a:fld>
            <a:endParaRPr 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4763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A381-A9F2-4EA3-84A4-4E147624630F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DD4E-401E-40D8-B1B3-292C6A5FA1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A381-A9F2-4EA3-84A4-4E147624630F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DD4E-401E-40D8-B1B3-292C6A5FA1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A381-A9F2-4EA3-84A4-4E147624630F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DD4E-401E-40D8-B1B3-292C6A5FA1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A381-A9F2-4EA3-84A4-4E147624630F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DD4E-401E-40D8-B1B3-292C6A5FA1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A381-A9F2-4EA3-84A4-4E147624630F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DD4E-401E-40D8-B1B3-292C6A5FA1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A381-A9F2-4EA3-84A4-4E147624630F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DD4E-401E-40D8-B1B3-292C6A5FA1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A381-A9F2-4EA3-84A4-4E147624630F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DD4E-401E-40D8-B1B3-292C6A5FA1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A381-A9F2-4EA3-84A4-4E147624630F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DD4E-401E-40D8-B1B3-292C6A5FA1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A381-A9F2-4EA3-84A4-4E147624630F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DD4E-401E-40D8-B1B3-292C6A5FA1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A381-A9F2-4EA3-84A4-4E147624630F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DD4E-401E-40D8-B1B3-292C6A5FA1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A381-A9F2-4EA3-84A4-4E147624630F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DD4E-401E-40D8-B1B3-292C6A5FA1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A381-A9F2-4EA3-84A4-4E147624630F}" type="datetimeFigureOut">
              <a:rPr lang="cs-CZ" smtClean="0"/>
              <a:pPr/>
              <a:t>24. 1. 2014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DD4E-401E-40D8-B1B3-292C6A5FA11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hyperlink" Target="http://www.youtube.com/watch?v=_OpWFzhn8VE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otnetportal.cz/clanek/203/Virtualni-metody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vyuka.pavelrozsival.cz/iprle/pr03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j9HF2Dz4wD0&amp;feature=relat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cs-CZ" dirty="0" smtClean="0"/>
              <a:t>C</a:t>
            </a:r>
            <a:r>
              <a:rPr lang="en-US" dirty="0" smtClean="0"/>
              <a:t># </a:t>
            </a:r>
            <a:r>
              <a:rPr lang="cs-CZ" dirty="0" smtClean="0"/>
              <a:t>- OOP (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r>
              <a:rPr lang="cs-CZ" dirty="0" smtClean="0"/>
              <a:t> </a:t>
            </a:r>
            <a:r>
              <a:rPr lang="cs-CZ" dirty="0" err="1" smtClean="0"/>
              <a:t>programming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 descr="logoProjektu říj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7925" y="5572140"/>
            <a:ext cx="4248150" cy="9525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6966" y="3013502"/>
            <a:ext cx="8210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Centrum pro virtuální a moderní metody a formy vzdělávání na</a:t>
            </a:r>
          </a:p>
          <a:p>
            <a:pPr algn="ctr"/>
            <a:r>
              <a:rPr lang="cs-CZ" sz="2400" b="1" dirty="0" smtClean="0"/>
              <a:t>Obchodní akademii T.G. Masaryka, Kostelec nad Orlicí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0429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</a:t>
            </a:r>
            <a:r>
              <a:rPr lang="cs-CZ" dirty="0" err="1" smtClean="0"/>
              <a:t>ávrh</a:t>
            </a:r>
            <a:r>
              <a:rPr lang="cs-CZ" dirty="0" smtClean="0"/>
              <a:t> v UML (</a:t>
            </a:r>
            <a:r>
              <a:rPr lang="cs-CZ" dirty="0" err="1" smtClean="0"/>
              <a:t>unified</a:t>
            </a:r>
            <a:r>
              <a:rPr lang="cs-CZ" dirty="0" smtClean="0"/>
              <a:t> modelling </a:t>
            </a:r>
            <a:r>
              <a:rPr lang="cs-CZ" dirty="0" err="1" smtClean="0"/>
              <a:t>language</a:t>
            </a:r>
            <a:r>
              <a:rPr lang="cs-CZ" dirty="0" smtClean="0"/>
              <a:t>) – jazyk pro vytváření objektových konceptů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53816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 descr="pojmy k zapamatovani 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285728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ml_object_mod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721523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Step by step vytvoření třídy OOP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3543312"/>
          </a:xfrm>
        </p:spPr>
        <p:txBody>
          <a:bodyPr/>
          <a:lstStyle/>
          <a:p>
            <a:r>
              <a:rPr lang="cs-CZ" dirty="0" smtClean="0"/>
              <a:t>Třída je definována klíčovým slovem </a:t>
            </a:r>
            <a:r>
              <a:rPr lang="cs-CZ" dirty="0" err="1" smtClean="0"/>
              <a:t>class</a:t>
            </a:r>
            <a:r>
              <a:rPr lang="cs-CZ" dirty="0" smtClean="0"/>
              <a:t>, např.:</a:t>
            </a:r>
          </a:p>
          <a:p>
            <a:pPr lvl="1"/>
            <a:r>
              <a:rPr lang="cs-CZ" dirty="0" smtClean="0"/>
              <a:t>public </a:t>
            </a:r>
            <a:r>
              <a:rPr lang="cs-CZ" dirty="0" err="1" smtClean="0"/>
              <a:t>class</a:t>
            </a:r>
            <a:r>
              <a:rPr lang="cs-CZ" dirty="0" smtClean="0"/>
              <a:t> Person { } //public je přístupový modifikátor , který indikuje, že nejsou žádná omezení k přístupu k této třídě</a:t>
            </a:r>
          </a:p>
          <a:p>
            <a:r>
              <a:rPr lang="cs-CZ" dirty="0" smtClean="0"/>
              <a:t>Třída je zatím prázdná, přidáme k ní nějaké atributy (</a:t>
            </a:r>
            <a:r>
              <a:rPr lang="cs-CZ" dirty="0" err="1" smtClean="0"/>
              <a:t>name</a:t>
            </a:r>
            <a:r>
              <a:rPr lang="cs-CZ" dirty="0" smtClean="0"/>
              <a:t>, </a:t>
            </a:r>
            <a:r>
              <a:rPr lang="cs-CZ" dirty="0" err="1" smtClean="0"/>
              <a:t>age</a:t>
            </a:r>
            <a:r>
              <a:rPr lang="cs-CZ" dirty="0" smtClean="0"/>
              <a:t>, </a:t>
            </a:r>
            <a:r>
              <a:rPr lang="cs-CZ" dirty="0" err="1" smtClean="0"/>
              <a:t>gender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5786" y="4500570"/>
            <a:ext cx="7647799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public </a:t>
            </a:r>
            <a:r>
              <a:rPr lang="cs-CZ" sz="2400" dirty="0" err="1" smtClean="0">
                <a:solidFill>
                  <a:srgbClr val="FFFF00"/>
                </a:solidFill>
              </a:rPr>
              <a:t>class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Person</a:t>
            </a:r>
            <a:r>
              <a:rPr lang="cs-CZ" sz="2400" dirty="0" smtClean="0">
                <a:solidFill>
                  <a:srgbClr val="FFFF00"/>
                </a:solidFill>
              </a:rPr>
              <a:t> {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   </a:t>
            </a:r>
            <a:r>
              <a:rPr lang="cs-CZ" sz="2400" dirty="0" err="1" smtClean="0">
                <a:solidFill>
                  <a:srgbClr val="FFFF00"/>
                </a:solidFill>
              </a:rPr>
              <a:t>private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string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name</a:t>
            </a:r>
            <a:r>
              <a:rPr lang="cs-CZ" sz="2400" dirty="0" smtClean="0">
                <a:solidFill>
                  <a:srgbClr val="FFFF00"/>
                </a:solidFill>
              </a:rPr>
              <a:t>;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   </a:t>
            </a:r>
            <a:r>
              <a:rPr lang="cs-CZ" sz="2400" dirty="0" err="1" smtClean="0">
                <a:solidFill>
                  <a:srgbClr val="FFFF00"/>
                </a:solidFill>
              </a:rPr>
              <a:t>private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int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age</a:t>
            </a:r>
            <a:r>
              <a:rPr lang="cs-CZ" sz="2400" dirty="0" smtClean="0">
                <a:solidFill>
                  <a:srgbClr val="FFFF00"/>
                </a:solidFill>
              </a:rPr>
              <a:t>;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   </a:t>
            </a:r>
            <a:r>
              <a:rPr lang="cs-CZ" sz="2400" dirty="0" err="1" smtClean="0">
                <a:solidFill>
                  <a:srgbClr val="FFFF00"/>
                </a:solidFill>
              </a:rPr>
              <a:t>private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string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gender</a:t>
            </a:r>
            <a:r>
              <a:rPr lang="cs-CZ" sz="2400" dirty="0" smtClean="0">
                <a:solidFill>
                  <a:srgbClr val="FFFF00"/>
                </a:solidFill>
              </a:rPr>
              <a:t>;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}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5" name="Obrázek 4" descr="priklad 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50033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Atributy uchovávají data jednotlivých objektů, ale je tu jeden problém - klíčová slova </a:t>
            </a:r>
            <a:r>
              <a:rPr lang="cs-CZ" dirty="0" err="1" smtClean="0"/>
              <a:t>private</a:t>
            </a:r>
            <a:r>
              <a:rPr lang="cs-CZ" dirty="0" smtClean="0"/>
              <a:t> u jednotlivých atributů znamenají, že k těmto proměnným nemůžeme přistupovat přímo tzn. takto: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488" y="2285992"/>
            <a:ext cx="157163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age</a:t>
            </a:r>
            <a:r>
              <a:rPr lang="cs-CZ" sz="2400" dirty="0" smtClean="0">
                <a:solidFill>
                  <a:schemeClr val="bg1"/>
                </a:solidFill>
              </a:rPr>
              <a:t>=32;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71472" y="2928934"/>
            <a:ext cx="8229600" cy="3500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dirty="0" smtClean="0"/>
              <a:t>Proč jsou tyto atributy </a:t>
            </a:r>
            <a:r>
              <a:rPr lang="cs-CZ" sz="3200" dirty="0" err="1" smtClean="0"/>
              <a:t>private</a:t>
            </a:r>
            <a:r>
              <a:rPr lang="cs-CZ" sz="3200" dirty="0" smtClean="0"/>
              <a:t> ?  Jak k nim můžeme přistupovat a využít je k uložení dat 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Můžeme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udělat public, ale z principu OOP  je vhodné mít atributy objektů </a:t>
            </a:r>
            <a:r>
              <a:rPr kumimoji="0" lang="cs-CZ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</a:t>
            </a:r>
            <a:endParaRPr kumimoji="0" lang="cs-CZ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baseline="0" dirty="0" smtClean="0"/>
              <a:t>K řešení vede využití tzv. </a:t>
            </a:r>
            <a:r>
              <a:rPr lang="cs-CZ" sz="3200" baseline="0" dirty="0" err="1" smtClean="0"/>
              <a:t>Properties</a:t>
            </a:r>
            <a:endParaRPr lang="cs-CZ" sz="3200" baseline="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(pravidlem pro použití názvů atributů a </a:t>
            </a:r>
            <a:r>
              <a:rPr kumimoji="0" lang="cs-CZ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použití malých písmen u atributů a velkých prvních písmen pro názvy odpovídajících </a:t>
            </a:r>
            <a:r>
              <a:rPr kumimoji="0" lang="cs-CZ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48" y="285728"/>
            <a:ext cx="4572032" cy="5643602"/>
          </a:xfrm>
        </p:spPr>
        <p:txBody>
          <a:bodyPr/>
          <a:lstStyle/>
          <a:p>
            <a:r>
              <a:rPr lang="cs-CZ" dirty="0" err="1" smtClean="0"/>
              <a:t>Property</a:t>
            </a:r>
            <a:r>
              <a:rPr lang="cs-CZ" dirty="0" smtClean="0"/>
              <a:t> „</a:t>
            </a:r>
            <a:r>
              <a:rPr lang="cs-CZ" i="1" dirty="0" err="1" smtClean="0"/>
              <a:t>Name</a:t>
            </a:r>
            <a:r>
              <a:rPr lang="cs-CZ" i="1" dirty="0" smtClean="0"/>
              <a:t>“ </a:t>
            </a:r>
            <a:r>
              <a:rPr lang="cs-CZ" dirty="0" smtClean="0"/>
              <a:t>je public a tedy k ní může být přistupováno z naší aplikace</a:t>
            </a:r>
          </a:p>
          <a:p>
            <a:r>
              <a:rPr lang="cs-CZ" i="1" dirty="0" smtClean="0"/>
              <a:t>Set </a:t>
            </a:r>
            <a:r>
              <a:rPr lang="cs-CZ" dirty="0" smtClean="0"/>
              <a:t>blok je použit k uložení hodnoty do atributu</a:t>
            </a:r>
          </a:p>
          <a:p>
            <a:r>
              <a:rPr lang="cs-CZ" i="1" dirty="0" err="1" smtClean="0"/>
              <a:t>Get</a:t>
            </a:r>
            <a:r>
              <a:rPr lang="cs-CZ" i="1" dirty="0" smtClean="0"/>
              <a:t> </a:t>
            </a:r>
            <a:r>
              <a:rPr lang="cs-CZ" dirty="0" smtClean="0"/>
              <a:t>blok vrací hodnotu uloženou v atributu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7158" y="285728"/>
            <a:ext cx="3786214" cy="563231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public class </a:t>
            </a:r>
            <a:r>
              <a:rPr lang="en-US" sz="2400" dirty="0" smtClean="0">
                <a:solidFill>
                  <a:schemeClr val="bg1"/>
                </a:solidFill>
              </a:rPr>
              <a:t>Person </a:t>
            </a:r>
            <a:r>
              <a:rPr lang="en-US" sz="2400" dirty="0" smtClean="0">
                <a:solidFill>
                  <a:srgbClr val="FFFF00"/>
                </a:solidFill>
              </a:rPr>
              <a:t>{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private string </a:t>
            </a:r>
            <a:r>
              <a:rPr lang="en-US" sz="2400" dirty="0" smtClean="0">
                <a:solidFill>
                  <a:schemeClr val="bg1"/>
                </a:solidFill>
              </a:rPr>
              <a:t>name</a:t>
            </a:r>
            <a:r>
              <a:rPr lang="en-US" sz="2400" dirty="0" smtClean="0">
                <a:solidFill>
                  <a:srgbClr val="FFFF00"/>
                </a:solidFill>
              </a:rPr>
              <a:t>;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private </a:t>
            </a:r>
            <a:r>
              <a:rPr lang="en-US" sz="2400" dirty="0" err="1" smtClean="0">
                <a:solidFill>
                  <a:srgbClr val="FFFF00"/>
                </a:solidFill>
              </a:rPr>
              <a:t>int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age</a:t>
            </a:r>
            <a:r>
              <a:rPr lang="en-US" sz="2400" dirty="0" smtClean="0">
                <a:solidFill>
                  <a:srgbClr val="FFFF00"/>
                </a:solidFill>
              </a:rPr>
              <a:t>;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private string </a:t>
            </a:r>
            <a:r>
              <a:rPr lang="en-US" sz="2400" dirty="0" smtClean="0">
                <a:solidFill>
                  <a:schemeClr val="bg1"/>
                </a:solidFill>
              </a:rPr>
              <a:t>gender</a:t>
            </a:r>
            <a:r>
              <a:rPr lang="en-US" sz="2400" dirty="0" smtClean="0">
                <a:solidFill>
                  <a:srgbClr val="FFFF00"/>
                </a:solidFill>
              </a:rPr>
              <a:t>; </a:t>
            </a:r>
            <a:endParaRPr lang="cs-CZ" sz="2400" dirty="0" smtClean="0">
              <a:solidFill>
                <a:srgbClr val="FFFF00"/>
              </a:solidFill>
            </a:endParaRPr>
          </a:p>
          <a:p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public string </a:t>
            </a:r>
            <a:r>
              <a:rPr lang="en-US" sz="2400" dirty="0" smtClean="0">
                <a:solidFill>
                  <a:schemeClr val="bg1"/>
                </a:solidFill>
              </a:rPr>
              <a:t>Name</a:t>
            </a:r>
            <a:r>
              <a:rPr lang="en-US" sz="2400" dirty="0" smtClean="0">
                <a:solidFill>
                  <a:srgbClr val="FFFF00"/>
                </a:solidFill>
              </a:rPr>
              <a:t> {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get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{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return </a:t>
            </a:r>
            <a:r>
              <a:rPr lang="en-US" sz="2400" dirty="0" smtClean="0">
                <a:solidFill>
                  <a:schemeClr val="bg1"/>
                </a:solidFill>
              </a:rPr>
              <a:t>name</a:t>
            </a:r>
            <a:r>
              <a:rPr lang="en-US" sz="2400" dirty="0" smtClean="0">
                <a:solidFill>
                  <a:srgbClr val="FFFF00"/>
                </a:solidFill>
              </a:rPr>
              <a:t>;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}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set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{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name=</a:t>
            </a:r>
            <a:r>
              <a:rPr lang="en-US" sz="2400" dirty="0" smtClean="0">
                <a:solidFill>
                  <a:srgbClr val="FFFF00"/>
                </a:solidFill>
              </a:rPr>
              <a:t>value;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}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}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1934" y="285728"/>
            <a:ext cx="4500594" cy="2786082"/>
          </a:xfrm>
        </p:spPr>
        <p:txBody>
          <a:bodyPr>
            <a:normAutofit/>
          </a:bodyPr>
          <a:lstStyle/>
          <a:p>
            <a:r>
              <a:rPr lang="cs-CZ" dirty="0" smtClean="0"/>
              <a:t>Nyní má naše třída tři atributy a tři </a:t>
            </a:r>
            <a:r>
              <a:rPr lang="cs-CZ" dirty="0" err="1" smtClean="0"/>
              <a:t>properties</a:t>
            </a:r>
            <a:r>
              <a:rPr lang="cs-CZ" dirty="0" smtClean="0"/>
              <a:t>  umožňující přístup k atributům třídy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0"/>
            <a:ext cx="3429024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public </a:t>
            </a:r>
            <a:r>
              <a:rPr lang="cs-CZ" sz="2400" dirty="0" err="1" smtClean="0">
                <a:solidFill>
                  <a:srgbClr val="FFFF00"/>
                </a:solidFill>
              </a:rPr>
              <a:t>class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Person</a:t>
            </a:r>
            <a:r>
              <a:rPr lang="cs-CZ" sz="2400" dirty="0" smtClean="0">
                <a:solidFill>
                  <a:srgbClr val="FFFF00"/>
                </a:solidFill>
              </a:rPr>
              <a:t> { </a:t>
            </a:r>
          </a:p>
          <a:p>
            <a:r>
              <a:rPr lang="cs-CZ" sz="2400" dirty="0" err="1" smtClean="0">
                <a:solidFill>
                  <a:srgbClr val="FFFF00"/>
                </a:solidFill>
              </a:rPr>
              <a:t>private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string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name</a:t>
            </a:r>
            <a:r>
              <a:rPr lang="cs-CZ" sz="24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private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int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age</a:t>
            </a:r>
            <a:r>
              <a:rPr lang="cs-CZ" sz="24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private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string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gender</a:t>
            </a:r>
            <a:r>
              <a:rPr lang="cs-CZ" sz="24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public </a:t>
            </a:r>
            <a:r>
              <a:rPr lang="cs-CZ" sz="2400" dirty="0" err="1" smtClean="0">
                <a:solidFill>
                  <a:srgbClr val="FFFF00"/>
                </a:solidFill>
              </a:rPr>
              <a:t>string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Name</a:t>
            </a:r>
            <a:r>
              <a:rPr lang="cs-CZ" sz="2400" dirty="0" smtClean="0">
                <a:solidFill>
                  <a:srgbClr val="FFFF00"/>
                </a:solidFill>
              </a:rPr>
              <a:t> { </a:t>
            </a:r>
          </a:p>
          <a:p>
            <a:r>
              <a:rPr lang="cs-CZ" sz="2400" dirty="0" err="1" smtClean="0">
                <a:solidFill>
                  <a:srgbClr val="FFFF00"/>
                </a:solidFill>
              </a:rPr>
              <a:t>get</a:t>
            </a:r>
            <a:r>
              <a:rPr lang="cs-CZ" sz="2400" dirty="0" smtClean="0">
                <a:solidFill>
                  <a:srgbClr val="FFFF00"/>
                </a:solidFill>
              </a:rPr>
              <a:t> { </a:t>
            </a:r>
            <a:r>
              <a:rPr lang="cs-CZ" sz="2400" dirty="0" err="1" smtClean="0">
                <a:solidFill>
                  <a:srgbClr val="FFFF00"/>
                </a:solidFill>
              </a:rPr>
              <a:t>return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name</a:t>
            </a:r>
            <a:r>
              <a:rPr lang="cs-CZ" sz="2400" dirty="0" smtClean="0">
                <a:solidFill>
                  <a:srgbClr val="FFFF00"/>
                </a:solidFill>
              </a:rPr>
              <a:t>; }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set { </a:t>
            </a:r>
            <a:r>
              <a:rPr lang="cs-CZ" sz="2400" dirty="0" err="1" smtClean="0">
                <a:solidFill>
                  <a:schemeClr val="bg1"/>
                </a:solidFill>
              </a:rPr>
              <a:t>name</a:t>
            </a:r>
            <a:r>
              <a:rPr lang="cs-CZ" sz="2400" dirty="0" smtClean="0">
                <a:solidFill>
                  <a:srgbClr val="FFFF00"/>
                </a:solidFill>
              </a:rPr>
              <a:t>=</a:t>
            </a:r>
            <a:r>
              <a:rPr lang="cs-CZ" sz="2400" dirty="0" err="1" smtClean="0">
                <a:solidFill>
                  <a:schemeClr val="bg1"/>
                </a:solidFill>
              </a:rPr>
              <a:t>value</a:t>
            </a:r>
            <a:r>
              <a:rPr lang="cs-CZ" sz="2400" dirty="0" smtClean="0">
                <a:solidFill>
                  <a:srgbClr val="FFFF00"/>
                </a:solidFill>
              </a:rPr>
              <a:t>; }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}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public </a:t>
            </a:r>
            <a:r>
              <a:rPr lang="cs-CZ" sz="2400" dirty="0" err="1" smtClean="0">
                <a:solidFill>
                  <a:srgbClr val="FFFF00"/>
                </a:solidFill>
              </a:rPr>
              <a:t>string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Gender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{ </a:t>
            </a:r>
          </a:p>
          <a:p>
            <a:r>
              <a:rPr lang="cs-CZ" sz="2400" dirty="0" err="1" smtClean="0">
                <a:solidFill>
                  <a:srgbClr val="FFFF00"/>
                </a:solidFill>
              </a:rPr>
              <a:t>get</a:t>
            </a:r>
            <a:r>
              <a:rPr lang="cs-CZ" sz="2400" dirty="0" smtClean="0">
                <a:solidFill>
                  <a:srgbClr val="FFFF00"/>
                </a:solidFill>
              </a:rPr>
              <a:t> { </a:t>
            </a:r>
            <a:r>
              <a:rPr lang="cs-CZ" sz="2400" dirty="0" err="1" smtClean="0">
                <a:solidFill>
                  <a:srgbClr val="FFFF00"/>
                </a:solidFill>
              </a:rPr>
              <a:t>return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gender</a:t>
            </a:r>
            <a:r>
              <a:rPr lang="cs-CZ" sz="2400" dirty="0" smtClean="0">
                <a:solidFill>
                  <a:srgbClr val="FFFF00"/>
                </a:solidFill>
              </a:rPr>
              <a:t>; }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set { </a:t>
            </a:r>
            <a:r>
              <a:rPr lang="cs-CZ" sz="2400" dirty="0" err="1" smtClean="0">
                <a:solidFill>
                  <a:schemeClr val="bg1"/>
                </a:solidFill>
              </a:rPr>
              <a:t>gender</a:t>
            </a:r>
            <a:r>
              <a:rPr lang="cs-CZ" sz="2400" dirty="0" smtClean="0">
                <a:solidFill>
                  <a:srgbClr val="FFFF00"/>
                </a:solidFill>
              </a:rPr>
              <a:t>=</a:t>
            </a:r>
            <a:r>
              <a:rPr lang="cs-CZ" sz="2400" dirty="0" err="1" smtClean="0">
                <a:solidFill>
                  <a:schemeClr val="bg1"/>
                </a:solidFill>
              </a:rPr>
              <a:t>value</a:t>
            </a:r>
            <a:r>
              <a:rPr lang="cs-CZ" sz="2400" dirty="0" smtClean="0">
                <a:solidFill>
                  <a:srgbClr val="FFFF00"/>
                </a:solidFill>
              </a:rPr>
              <a:t>; }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}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public </a:t>
            </a:r>
            <a:r>
              <a:rPr lang="cs-CZ" sz="2400" dirty="0" err="1" smtClean="0">
                <a:solidFill>
                  <a:srgbClr val="FFFF00"/>
                </a:solidFill>
              </a:rPr>
              <a:t>int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Age</a:t>
            </a:r>
            <a:r>
              <a:rPr lang="cs-CZ" sz="2400" dirty="0" smtClean="0">
                <a:solidFill>
                  <a:srgbClr val="FFFF00"/>
                </a:solidFill>
              </a:rPr>
              <a:t> { </a:t>
            </a:r>
          </a:p>
          <a:p>
            <a:r>
              <a:rPr lang="cs-CZ" sz="2400" dirty="0" err="1" smtClean="0">
                <a:solidFill>
                  <a:srgbClr val="FFFF00"/>
                </a:solidFill>
              </a:rPr>
              <a:t>get</a:t>
            </a:r>
            <a:r>
              <a:rPr lang="cs-CZ" sz="2400" dirty="0" smtClean="0">
                <a:solidFill>
                  <a:srgbClr val="FFFF00"/>
                </a:solidFill>
              </a:rPr>
              <a:t> { </a:t>
            </a:r>
            <a:r>
              <a:rPr lang="cs-CZ" sz="2400" dirty="0" err="1" smtClean="0">
                <a:solidFill>
                  <a:srgbClr val="FFFF00"/>
                </a:solidFill>
              </a:rPr>
              <a:t>return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age</a:t>
            </a:r>
            <a:r>
              <a:rPr lang="cs-CZ" sz="2400" dirty="0" smtClean="0">
                <a:solidFill>
                  <a:srgbClr val="FFFF00"/>
                </a:solidFill>
              </a:rPr>
              <a:t>; }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set { </a:t>
            </a:r>
            <a:r>
              <a:rPr lang="cs-CZ" sz="2400" dirty="0" err="1" smtClean="0">
                <a:solidFill>
                  <a:schemeClr val="bg1"/>
                </a:solidFill>
              </a:rPr>
              <a:t>age</a:t>
            </a:r>
            <a:r>
              <a:rPr lang="cs-CZ" sz="2400" dirty="0" smtClean="0">
                <a:solidFill>
                  <a:srgbClr val="FFFF00"/>
                </a:solidFill>
              </a:rPr>
              <a:t>=</a:t>
            </a:r>
            <a:r>
              <a:rPr lang="cs-CZ" sz="2400" dirty="0" err="1" smtClean="0">
                <a:solidFill>
                  <a:schemeClr val="bg1"/>
                </a:solidFill>
              </a:rPr>
              <a:t>value</a:t>
            </a:r>
            <a:r>
              <a:rPr lang="cs-CZ" sz="2400" dirty="0" smtClean="0">
                <a:solidFill>
                  <a:srgbClr val="FFFF00"/>
                </a:solidFill>
              </a:rPr>
              <a:t>; }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} 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}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29058" y="4000504"/>
            <a:ext cx="4972056" cy="25717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Využití vytvořené třídy v aplikaci – spusťte C</a:t>
            </a:r>
            <a:r>
              <a:rPr lang="en-US" dirty="0" smtClean="0"/>
              <a:t># Express </a:t>
            </a:r>
            <a:r>
              <a:rPr lang="en-US" dirty="0" err="1" smtClean="0"/>
              <a:t>edt</a:t>
            </a:r>
            <a:r>
              <a:rPr lang="en-US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 smtClean="0"/>
              <a:t>Jiný zápis zabezpečení argumentů</a:t>
            </a:r>
            <a:br>
              <a:rPr lang="cs-CZ" sz="2800" dirty="0" smtClean="0"/>
            </a:br>
            <a:r>
              <a:rPr lang="cs-CZ" sz="2800" dirty="0" smtClean="0"/>
              <a:t>tento zápis není doporučen pro 100% zapouzdření a zabezpečení </a:t>
            </a:r>
            <a:r>
              <a:rPr lang="cs-CZ" sz="2800" dirty="0" err="1" smtClean="0"/>
              <a:t>properties</a:t>
            </a:r>
            <a:r>
              <a:rPr lang="cs-CZ" sz="2800" dirty="0" smtClean="0"/>
              <a:t> objektu (public)</a:t>
            </a:r>
            <a:endParaRPr lang="cs-CZ" sz="2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25" y="1268760"/>
            <a:ext cx="7604150" cy="548223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699792" y="3714985"/>
            <a:ext cx="528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92D050"/>
                </a:solidFill>
              </a:rPr>
              <a:t>//</a:t>
            </a:r>
            <a:r>
              <a:rPr lang="cs-CZ" b="1" i="1" dirty="0" err="1" smtClean="0">
                <a:solidFill>
                  <a:srgbClr val="92D050"/>
                </a:solidFill>
              </a:rPr>
              <a:t>private</a:t>
            </a:r>
            <a:r>
              <a:rPr lang="cs-CZ" b="1" i="1" dirty="0" smtClean="0">
                <a:solidFill>
                  <a:srgbClr val="92D050"/>
                </a:solidFill>
              </a:rPr>
              <a:t> set</a:t>
            </a:r>
            <a:r>
              <a:rPr lang="cs-CZ" dirty="0" smtClean="0">
                <a:solidFill>
                  <a:srgbClr val="92D050"/>
                </a:solidFill>
              </a:rPr>
              <a:t>, </a:t>
            </a:r>
            <a:r>
              <a:rPr lang="cs-CZ" b="1" i="1" dirty="0" err="1" smtClean="0">
                <a:solidFill>
                  <a:srgbClr val="92D050"/>
                </a:solidFill>
              </a:rPr>
              <a:t>private</a:t>
            </a:r>
            <a:r>
              <a:rPr lang="cs-CZ" b="1" i="1" dirty="0" smtClean="0">
                <a:solidFill>
                  <a:srgbClr val="92D050"/>
                </a:solidFill>
              </a:rPr>
              <a:t> </a:t>
            </a:r>
            <a:r>
              <a:rPr lang="cs-CZ" b="1" i="1" dirty="0" err="1" smtClean="0">
                <a:solidFill>
                  <a:srgbClr val="92D050"/>
                </a:solidFill>
              </a:rPr>
              <a:t>get</a:t>
            </a:r>
            <a:r>
              <a:rPr lang="cs-CZ" dirty="0" smtClean="0">
                <a:solidFill>
                  <a:srgbClr val="92D050"/>
                </a:solidFill>
              </a:rPr>
              <a:t> se mohou ze zápisu vynechat</a:t>
            </a:r>
            <a:endParaRPr lang="cs-CZ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op_clas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op_clas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op_class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OOP – proč?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Velmi využívaný přístup k programování</a:t>
            </a:r>
          </a:p>
          <a:p>
            <a:r>
              <a:rPr lang="cs-CZ" dirty="0" smtClean="0"/>
              <a:t>Využívá přirozené vnímání reálného světa</a:t>
            </a:r>
          </a:p>
          <a:p>
            <a:pPr lvl="1"/>
            <a:r>
              <a:rPr lang="cs-CZ" dirty="0" smtClean="0"/>
              <a:t>V OOP vytváříme objekty, které reprezentují entity reálného světa (auto, osoba, …)</a:t>
            </a:r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Přehlednost</a:t>
            </a:r>
          </a:p>
          <a:p>
            <a:pPr lvl="1"/>
            <a:r>
              <a:rPr lang="cs-CZ" dirty="0" smtClean="0"/>
              <a:t>Znovu-použitelnost kódu</a:t>
            </a:r>
          </a:p>
          <a:p>
            <a:pPr lvl="1"/>
            <a:r>
              <a:rPr lang="cs-CZ" dirty="0" smtClean="0"/>
              <a:t>Jednodušší správa aplikací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4" name="Obrázek 3" descr="otazky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1429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op_cla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op_class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op_class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op_class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Autofit/>
          </a:bodyPr>
          <a:lstStyle/>
          <a:p>
            <a:r>
              <a:rPr lang="cs-CZ" sz="3200" dirty="0" smtClean="0"/>
              <a:t>Ukázka </a:t>
            </a:r>
            <a:r>
              <a:rPr lang="en-US" sz="3200" dirty="0" smtClean="0"/>
              <a:t>v</a:t>
            </a:r>
            <a:r>
              <a:rPr lang="cs-CZ" sz="3200" dirty="0" smtClean="0"/>
              <a:t>y</a:t>
            </a:r>
            <a:r>
              <a:rPr lang="en-US" sz="3200" dirty="0" err="1" smtClean="0"/>
              <a:t>tvo</a:t>
            </a:r>
            <a:r>
              <a:rPr lang="cs-CZ" sz="3200" dirty="0" err="1" smtClean="0"/>
              <a:t>ření</a:t>
            </a:r>
            <a:r>
              <a:rPr lang="cs-CZ" sz="3200" dirty="0" smtClean="0"/>
              <a:t> třídy a využití metod třídy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286280"/>
          </a:xfrm>
          <a:solidFill>
            <a:schemeClr val="tx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class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Calculate</a:t>
            </a:r>
            <a:r>
              <a:rPr lang="en-US" dirty="0" smtClean="0">
                <a:solidFill>
                  <a:srgbClr val="FFFF00"/>
                </a:solidFill>
              </a:rPr>
              <a:t> {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mtClean="0"/>
              <a:t>	</a:t>
            </a:r>
            <a:r>
              <a:rPr lang="en-US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//de</a:t>
            </a:r>
            <a:r>
              <a:rPr lang="cs-CZ" smtClean="0">
                <a:solidFill>
                  <a:srgbClr val="92D050"/>
                </a:solidFill>
              </a:rPr>
              <a:t>k</a:t>
            </a:r>
            <a:r>
              <a:rPr lang="en-US" smtClean="0">
                <a:solidFill>
                  <a:srgbClr val="92D050"/>
                </a:solidFill>
              </a:rPr>
              <a:t>lar</a:t>
            </a:r>
            <a:r>
              <a:rPr lang="cs-CZ" dirty="0" err="1" smtClean="0">
                <a:solidFill>
                  <a:srgbClr val="92D050"/>
                </a:solidFill>
              </a:rPr>
              <a:t>ace</a:t>
            </a:r>
            <a:r>
              <a:rPr lang="cs-CZ" dirty="0" smtClean="0">
                <a:solidFill>
                  <a:srgbClr val="92D050"/>
                </a:solidFill>
              </a:rPr>
              <a:t> atributů</a:t>
            </a:r>
          </a:p>
          <a:p>
            <a:pPr>
              <a:buNone/>
            </a:pPr>
            <a:r>
              <a:rPr lang="cs-CZ" smtClean="0">
                <a:solidFill>
                  <a:srgbClr val="92D050"/>
                </a:solidFill>
              </a:rPr>
              <a:t>	</a:t>
            </a:r>
            <a:r>
              <a:rPr lang="en-US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//</a:t>
            </a:r>
            <a:r>
              <a:rPr lang="en-US" dirty="0" err="1" smtClean="0">
                <a:solidFill>
                  <a:srgbClr val="92D050"/>
                </a:solidFill>
              </a:rPr>
              <a:t>defi</a:t>
            </a:r>
            <a:r>
              <a:rPr lang="cs-CZ" dirty="0" smtClean="0">
                <a:solidFill>
                  <a:srgbClr val="92D050"/>
                </a:solidFill>
              </a:rPr>
              <a:t>nice </a:t>
            </a:r>
            <a:r>
              <a:rPr lang="cs-CZ" dirty="0" err="1" smtClean="0">
                <a:solidFill>
                  <a:srgbClr val="92D050"/>
                </a:solidFill>
              </a:rPr>
              <a:t>properties</a:t>
            </a:r>
            <a:endParaRPr lang="cs-CZ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cs-CZ" smtClean="0">
                <a:solidFill>
                  <a:srgbClr val="92D050"/>
                </a:solidFill>
              </a:rPr>
              <a:t>	</a:t>
            </a:r>
            <a:r>
              <a:rPr lang="en-US" smtClean="0">
                <a:solidFill>
                  <a:srgbClr val="92D050"/>
                </a:solidFill>
              </a:rPr>
              <a:t> //method</a:t>
            </a:r>
            <a:r>
              <a:rPr lang="cs-CZ" smtClean="0">
                <a:solidFill>
                  <a:srgbClr val="92D050"/>
                </a:solidFill>
              </a:rPr>
              <a:t>y</a:t>
            </a:r>
            <a:r>
              <a:rPr lang="en-US" smtClean="0">
                <a:solidFill>
                  <a:srgbClr val="92D050"/>
                </a:solidFill>
              </a:rPr>
              <a:t> </a:t>
            </a:r>
            <a:endParaRPr lang="cs-CZ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cs-CZ" smtClean="0"/>
              <a:t>	</a:t>
            </a:r>
            <a:r>
              <a:rPr lang="en-US" smtClean="0">
                <a:solidFill>
                  <a:srgbClr val="FFFF00"/>
                </a:solidFill>
              </a:rPr>
              <a:t>public </a:t>
            </a:r>
            <a:r>
              <a:rPr lang="en-US" dirty="0" err="1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CalculateSquare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number</a:t>
            </a:r>
            <a:r>
              <a:rPr lang="en-US" smtClean="0">
                <a:solidFill>
                  <a:srgbClr val="FFFF00"/>
                </a:solidFill>
              </a:rPr>
              <a:t>) {</a:t>
            </a:r>
            <a:endParaRPr lang="cs-CZ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mtClean="0">
                <a:solidFill>
                  <a:srgbClr val="FFFF00"/>
                </a:solidFill>
              </a:rPr>
              <a:t>		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mtClean="0">
                <a:solidFill>
                  <a:srgbClr val="FFFF00"/>
                </a:solidFill>
              </a:rPr>
              <a:t>; </a:t>
            </a:r>
            <a:endParaRPr lang="cs-CZ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mtClean="0">
                <a:solidFill>
                  <a:srgbClr val="FFFF00"/>
                </a:solidFill>
              </a:rPr>
              <a:t>		</a:t>
            </a:r>
            <a:r>
              <a:rPr lang="en-US" smtClean="0">
                <a:solidFill>
                  <a:schemeClr val="bg1"/>
                </a:solidFill>
              </a:rPr>
              <a:t>s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= </a:t>
            </a:r>
            <a:r>
              <a:rPr lang="en-US" dirty="0" smtClean="0">
                <a:solidFill>
                  <a:schemeClr val="bg1"/>
                </a:solidFill>
              </a:rPr>
              <a:t>number</a:t>
            </a: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number</a:t>
            </a:r>
            <a:r>
              <a:rPr lang="en-US" smtClean="0">
                <a:solidFill>
                  <a:srgbClr val="FFFF00"/>
                </a:solidFill>
              </a:rPr>
              <a:t>; </a:t>
            </a:r>
            <a:endParaRPr lang="cs-CZ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mtClean="0">
                <a:solidFill>
                  <a:srgbClr val="FFFF00"/>
                </a:solidFill>
              </a:rPr>
              <a:t>		</a:t>
            </a:r>
            <a:r>
              <a:rPr lang="en-US" smtClean="0">
                <a:solidFill>
                  <a:srgbClr val="FFFF00"/>
                </a:solidFill>
              </a:rPr>
              <a:t>return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mtClean="0">
                <a:solidFill>
                  <a:srgbClr val="FFFF00"/>
                </a:solidFill>
              </a:rPr>
              <a:t>; </a:t>
            </a:r>
            <a:endParaRPr lang="cs-CZ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mtClean="0">
                <a:solidFill>
                  <a:srgbClr val="FFFF00"/>
                </a:solidFill>
              </a:rPr>
              <a:t>	</a:t>
            </a:r>
            <a:r>
              <a:rPr lang="en-US" smtClean="0">
                <a:solidFill>
                  <a:srgbClr val="FFFF00"/>
                </a:solidFill>
              </a:rPr>
              <a:t>} </a:t>
            </a:r>
            <a:endParaRPr lang="cs-CZ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mtClean="0">
                <a:solidFill>
                  <a:srgbClr val="FFFF00"/>
                </a:solidFill>
              </a:rPr>
              <a:t>}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42910" y="5072074"/>
            <a:ext cx="8229600" cy="15001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>
                <a:solidFill>
                  <a:srgbClr val="FFFF00"/>
                </a:solidFill>
              </a:rPr>
              <a:t>int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square</a:t>
            </a:r>
            <a:r>
              <a:rPr lang="en-US" sz="3200" dirty="0" smtClean="0">
                <a:solidFill>
                  <a:srgbClr val="FFFF00"/>
                </a:solidFill>
              </a:rPr>
              <a:t>;</a:t>
            </a:r>
            <a:r>
              <a:rPr lang="en-US" sz="3200" dirty="0" smtClean="0"/>
              <a:t> 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92D050"/>
                </a:solidFill>
              </a:rPr>
              <a:t>//použití v aplikaci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Calculate c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= new </a:t>
            </a:r>
            <a:r>
              <a:rPr lang="en-US" sz="3200" dirty="0" smtClean="0">
                <a:solidFill>
                  <a:schemeClr val="bg1"/>
                </a:solidFill>
              </a:rPr>
              <a:t>Calculate()</a:t>
            </a:r>
            <a:r>
              <a:rPr lang="en-US" sz="3200" dirty="0" smtClean="0">
                <a:solidFill>
                  <a:srgbClr val="FFFF00"/>
                </a:solidFill>
              </a:rPr>
              <a:t>;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cs-CZ" sz="32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square</a:t>
            </a:r>
            <a:r>
              <a:rPr lang="en-US" sz="3200" dirty="0" smtClean="0">
                <a:solidFill>
                  <a:srgbClr val="FFFF00"/>
                </a:solidFill>
              </a:rPr>
              <a:t>=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c.CalculateSquare</a:t>
            </a:r>
            <a:r>
              <a:rPr lang="en-US" sz="3200" dirty="0" smtClean="0">
                <a:solidFill>
                  <a:schemeClr val="bg1"/>
                </a:solidFill>
              </a:rPr>
              <a:t>(4)</a:t>
            </a:r>
            <a:r>
              <a:rPr lang="en-US" sz="3200" dirty="0" smtClean="0">
                <a:solidFill>
                  <a:srgbClr val="FFFF00"/>
                </a:solidFill>
              </a:rPr>
              <a:t>;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Vytvořte objekt </a:t>
            </a:r>
            <a:r>
              <a:rPr lang="cs-CZ" dirty="0" err="1" smtClean="0"/>
              <a:t>CalculateCube</a:t>
            </a:r>
            <a:r>
              <a:rPr lang="cs-CZ" dirty="0" smtClean="0"/>
              <a:t>, který bude umět</a:t>
            </a:r>
          </a:p>
          <a:p>
            <a:pPr lvl="1"/>
            <a:r>
              <a:rPr lang="cs-CZ" dirty="0" smtClean="0"/>
              <a:t>Spočítat obsah krychle</a:t>
            </a:r>
          </a:p>
          <a:p>
            <a:pPr lvl="1"/>
            <a:r>
              <a:rPr lang="cs-CZ" dirty="0" smtClean="0"/>
              <a:t>Spočítat objem krychle</a:t>
            </a:r>
          </a:p>
          <a:p>
            <a:pPr lvl="1"/>
            <a:r>
              <a:rPr lang="cs-CZ" dirty="0" smtClean="0"/>
              <a:t>Vrátit poloměr opsané kulové plochy</a:t>
            </a:r>
          </a:p>
          <a:p>
            <a:pPr lvl="1"/>
            <a:r>
              <a:rPr lang="cs-CZ" dirty="0" smtClean="0"/>
              <a:t>Vrátit poloměr vepsané kulové plochy</a:t>
            </a:r>
          </a:p>
          <a:p>
            <a:pPr lvl="1"/>
            <a:r>
              <a:rPr lang="cs-CZ" dirty="0" smtClean="0"/>
              <a:t>Daný objekt využijte v konzolové aplikaci</a:t>
            </a:r>
          </a:p>
          <a:p>
            <a:pPr lvl="1"/>
            <a:r>
              <a:rPr lang="cs-CZ" dirty="0" smtClean="0"/>
              <a:t>Strana krychle bude privátní atribut, přístup k němu bude přes veřejnou </a:t>
            </a:r>
            <a:r>
              <a:rPr lang="cs-CZ" dirty="0" err="1" smtClean="0"/>
              <a:t>property</a:t>
            </a:r>
            <a:r>
              <a:rPr lang="cs-CZ" dirty="0" smtClean="0"/>
              <a:t> viz. Minulý příklad</a:t>
            </a:r>
            <a:endParaRPr lang="cs-CZ" dirty="0"/>
          </a:p>
        </p:txBody>
      </p:sp>
      <p:pic>
        <p:nvPicPr>
          <p:cNvPr id="4" name="Obrázek 3" descr="cviceni, uk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85728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/>
          <a:lstStyle/>
          <a:p>
            <a:r>
              <a:rPr lang="cs-CZ" dirty="0" smtClean="0"/>
              <a:t>Implementace tříd v C</a:t>
            </a:r>
            <a:r>
              <a:rPr lang="en-US" dirty="0" smtClean="0"/>
              <a:t>#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i="1" dirty="0" smtClean="0"/>
              <a:t>Třídy </a:t>
            </a:r>
            <a:r>
              <a:rPr lang="cs-CZ" dirty="0" smtClean="0"/>
              <a:t>jsou v C</a:t>
            </a:r>
            <a:r>
              <a:rPr lang="en-US" dirty="0" smtClean="0"/>
              <a:t>#</a:t>
            </a:r>
            <a:r>
              <a:rPr lang="cs-CZ" dirty="0" smtClean="0"/>
              <a:t> deklarovány pomocí klíčového slova </a:t>
            </a:r>
            <a:r>
              <a:rPr lang="cs-CZ" b="1" i="1" dirty="0" err="1" smtClean="0"/>
              <a:t>class</a:t>
            </a:r>
            <a:r>
              <a:rPr lang="cs-CZ" b="1" i="1" dirty="0" smtClean="0"/>
              <a:t> </a:t>
            </a:r>
          </a:p>
          <a:p>
            <a:r>
              <a:rPr lang="en-US" b="1" i="1" dirty="0" err="1" smtClean="0"/>
              <a:t>Konstruktor</a:t>
            </a:r>
            <a:r>
              <a:rPr lang="en-US" b="1" i="1" dirty="0" smtClean="0"/>
              <a:t> </a:t>
            </a:r>
            <a:endParaRPr lang="cs-CZ" b="1" i="1" dirty="0" smtClean="0"/>
          </a:p>
          <a:p>
            <a:pPr lvl="1"/>
            <a:r>
              <a:rPr lang="cs-CZ" sz="2900" dirty="0" smtClean="0"/>
              <a:t>slouží k počáteční inicializaci atributů objektu</a:t>
            </a:r>
            <a:endParaRPr lang="cs-CZ" dirty="0" smtClean="0"/>
          </a:p>
          <a:p>
            <a:pPr lvl="1"/>
            <a:r>
              <a:rPr lang="cs-CZ" dirty="0" smtClean="0"/>
              <a:t>je volán automaticky pokaždé, když je vytvořena instance objektu</a:t>
            </a:r>
          </a:p>
          <a:p>
            <a:pPr lvl="1"/>
            <a:r>
              <a:rPr lang="cs-CZ" dirty="0" smtClean="0"/>
              <a:t>Nemá návratovou hodnotu</a:t>
            </a:r>
          </a:p>
          <a:p>
            <a:pPr lvl="1"/>
            <a:r>
              <a:rPr lang="cs-CZ" dirty="0" smtClean="0"/>
              <a:t>Má vždy stejný název jako třída </a:t>
            </a:r>
          </a:p>
          <a:p>
            <a:r>
              <a:rPr lang="cs-CZ" b="1" i="1" dirty="0" smtClean="0"/>
              <a:t>Destruktor</a:t>
            </a:r>
          </a:p>
          <a:p>
            <a:pPr lvl="1"/>
            <a:r>
              <a:rPr lang="cs-CZ" dirty="0" smtClean="0"/>
              <a:t>slouží k operacím souvisejícím s koncem existence objektu</a:t>
            </a:r>
          </a:p>
          <a:p>
            <a:pPr lvl="1"/>
            <a:r>
              <a:rPr lang="cs-CZ" dirty="0" smtClean="0"/>
              <a:t>Nemá návratovou hodnotu ani parametry</a:t>
            </a:r>
          </a:p>
          <a:p>
            <a:pPr lvl="1"/>
            <a:r>
              <a:rPr lang="cs-CZ" dirty="0" smtClean="0"/>
              <a:t>Normálně jsou volány v okamžiku, kdy </a:t>
            </a:r>
            <a:r>
              <a:rPr lang="cs-CZ" b="1" i="1" dirty="0" err="1" smtClean="0"/>
              <a:t>Garbage</a:t>
            </a:r>
            <a:r>
              <a:rPr lang="cs-CZ" b="1" i="1" dirty="0" smtClean="0"/>
              <a:t> </a:t>
            </a:r>
            <a:r>
              <a:rPr lang="cs-CZ" b="1" i="1" dirty="0" err="1" smtClean="0"/>
              <a:t>Collector</a:t>
            </a:r>
            <a:r>
              <a:rPr lang="cs-CZ" dirty="0" smtClean="0"/>
              <a:t> odstraňuje objekt y paměti</a:t>
            </a:r>
          </a:p>
          <a:p>
            <a:r>
              <a:rPr lang="cs-CZ" dirty="0" smtClean="0"/>
              <a:t>Pokud není </a:t>
            </a:r>
            <a:r>
              <a:rPr lang="cs-CZ" dirty="0" err="1" smtClean="0"/>
              <a:t>konstruktor</a:t>
            </a:r>
            <a:r>
              <a:rPr lang="cs-CZ" dirty="0" smtClean="0"/>
              <a:t> a </a:t>
            </a:r>
            <a:r>
              <a:rPr lang="cs-CZ" dirty="0" err="1" smtClean="0"/>
              <a:t>detruktor</a:t>
            </a:r>
            <a:r>
              <a:rPr lang="cs-CZ" dirty="0" smtClean="0"/>
              <a:t> definován je použit implicitní</a:t>
            </a:r>
          </a:p>
          <a:p>
            <a:r>
              <a:rPr lang="cs-CZ" b="1" i="1" dirty="0" smtClean="0"/>
              <a:t>Atributy a metody</a:t>
            </a:r>
            <a:r>
              <a:rPr lang="cs-CZ" dirty="0" smtClean="0"/>
              <a:t>:</a:t>
            </a:r>
          </a:p>
          <a:p>
            <a:pPr lvl="1">
              <a:buNone/>
            </a:pPr>
            <a:r>
              <a:rPr lang="cs-CZ" dirty="0" smtClean="0"/>
              <a:t>Dva specifikátory přístupu </a:t>
            </a:r>
          </a:p>
          <a:p>
            <a:pPr lvl="1"/>
            <a:r>
              <a:rPr lang="cs-CZ" b="1" i="1" dirty="0" err="1" smtClean="0"/>
              <a:t>Get</a:t>
            </a:r>
            <a:r>
              <a:rPr lang="cs-CZ" dirty="0" smtClean="0"/>
              <a:t> – slouží k přístupu a čtení hodnoty atributu objektu</a:t>
            </a:r>
          </a:p>
          <a:p>
            <a:pPr lvl="1"/>
            <a:r>
              <a:rPr lang="cs-CZ" b="1" i="1" dirty="0" smtClean="0"/>
              <a:t>Set</a:t>
            </a:r>
            <a:r>
              <a:rPr lang="cs-CZ" dirty="0" smtClean="0"/>
              <a:t> – slouží k nastavení atributu objektu</a:t>
            </a:r>
          </a:p>
          <a:p>
            <a:pPr lvl="1"/>
            <a:endParaRPr lang="cs-CZ" dirty="0"/>
          </a:p>
        </p:txBody>
      </p:sp>
      <p:pic>
        <p:nvPicPr>
          <p:cNvPr id="4" name="Obrázek 3" descr="pojmy k zapamatovani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6000792"/>
          </a:xfrm>
        </p:spPr>
        <p:txBody>
          <a:bodyPr numCol="2">
            <a:noAutofit/>
          </a:bodyPr>
          <a:lstStyle/>
          <a:p>
            <a:r>
              <a:rPr lang="cs-CZ" sz="1600" dirty="0" smtClean="0">
                <a:solidFill>
                  <a:srgbClr val="00B050"/>
                </a:solidFill>
              </a:rPr>
              <a:t>// </a:t>
            </a:r>
            <a:r>
              <a:rPr lang="cs-CZ" sz="1600" dirty="0" err="1" smtClean="0">
                <a:solidFill>
                  <a:srgbClr val="00B050"/>
                </a:solidFill>
              </a:rPr>
              <a:t>Namespace</a:t>
            </a:r>
            <a:r>
              <a:rPr lang="cs-CZ" sz="1600" dirty="0" smtClean="0">
                <a:solidFill>
                  <a:srgbClr val="00B050"/>
                </a:solidFill>
              </a:rPr>
              <a:t> deklarace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err="1" smtClean="0"/>
              <a:t>using</a:t>
            </a:r>
            <a:r>
              <a:rPr lang="cs-CZ" sz="1600" dirty="0" smtClean="0"/>
              <a:t> </a:t>
            </a:r>
            <a:r>
              <a:rPr lang="cs-CZ" sz="1600" dirty="0" err="1" smtClean="0"/>
              <a:t>System</a:t>
            </a:r>
            <a:r>
              <a:rPr lang="cs-CZ" sz="1600" dirty="0" smtClean="0"/>
              <a:t>;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>
                <a:solidFill>
                  <a:srgbClr val="00B050"/>
                </a:solidFill>
              </a:rPr>
              <a:t>// deklaruji třídu </a:t>
            </a:r>
            <a:r>
              <a:rPr lang="cs-CZ" sz="1600" dirty="0" err="1" smtClean="0">
                <a:solidFill>
                  <a:srgbClr val="00B050"/>
                </a:solidFill>
              </a:rPr>
              <a:t>Output</a:t>
            </a:r>
            <a:r>
              <a:rPr lang="cs-CZ" sz="1600" dirty="0" smtClean="0">
                <a:solidFill>
                  <a:srgbClr val="00B050"/>
                </a:solidFill>
              </a:rPr>
              <a:t> která má vnitřní členy proměnou </a:t>
            </a:r>
            <a:r>
              <a:rPr lang="cs-CZ" sz="1600" dirty="0" err="1" smtClean="0">
                <a:solidFill>
                  <a:srgbClr val="00B050"/>
                </a:solidFill>
              </a:rPr>
              <a:t>string</a:t>
            </a:r>
            <a:r>
              <a:rPr lang="cs-CZ" sz="1600" dirty="0" smtClean="0">
                <a:solidFill>
                  <a:srgbClr val="00B050"/>
                </a:solidFill>
              </a:rPr>
              <a:t> a metodu </a:t>
            </a:r>
            <a:r>
              <a:rPr lang="cs-CZ" sz="1600" dirty="0" err="1" smtClean="0">
                <a:solidFill>
                  <a:srgbClr val="00B050"/>
                </a:solidFill>
              </a:rPr>
              <a:t>printString</a:t>
            </a:r>
            <a:r>
              <a:rPr lang="cs-CZ" sz="1600" dirty="0" smtClean="0">
                <a:solidFill>
                  <a:srgbClr val="00B050"/>
                </a:solidFill>
              </a:rPr>
              <a:t/>
            </a:r>
            <a:br>
              <a:rPr lang="cs-CZ" sz="1600" dirty="0" smtClean="0">
                <a:solidFill>
                  <a:srgbClr val="00B050"/>
                </a:solidFill>
              </a:rPr>
            </a:br>
            <a:r>
              <a:rPr lang="cs-CZ" sz="1600" b="1" dirty="0" err="1" smtClean="0"/>
              <a:t>class</a:t>
            </a:r>
            <a:r>
              <a:rPr lang="cs-CZ" sz="1600" dirty="0" smtClean="0"/>
              <a:t> </a:t>
            </a:r>
            <a:r>
              <a:rPr lang="cs-CZ" sz="1600" dirty="0" err="1" smtClean="0"/>
              <a:t>OutputClass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{</a:t>
            </a:r>
            <a:br>
              <a:rPr lang="cs-CZ" sz="1600" dirty="0" smtClean="0"/>
            </a:br>
            <a:r>
              <a:rPr lang="cs-CZ" sz="1600" dirty="0" smtClean="0"/>
              <a:t>    </a:t>
            </a:r>
            <a:r>
              <a:rPr lang="cs-CZ" sz="1600" b="1" dirty="0" err="1" smtClean="0"/>
              <a:t>string</a:t>
            </a:r>
            <a:r>
              <a:rPr lang="cs-CZ" sz="1600" dirty="0" smtClean="0"/>
              <a:t> </a:t>
            </a:r>
            <a:r>
              <a:rPr lang="cs-CZ" sz="1600" dirty="0" err="1" smtClean="0"/>
              <a:t>myString</a:t>
            </a:r>
            <a:r>
              <a:rPr lang="cs-CZ" sz="1600" dirty="0" smtClean="0"/>
              <a:t>;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 </a:t>
            </a:r>
            <a:r>
              <a:rPr lang="cs-CZ" sz="1600" dirty="0" smtClean="0">
                <a:solidFill>
                  <a:srgbClr val="00B050"/>
                </a:solidFill>
              </a:rPr>
              <a:t>   // </a:t>
            </a:r>
            <a:r>
              <a:rPr lang="cs-CZ" sz="1600" dirty="0" err="1" smtClean="0">
                <a:solidFill>
                  <a:srgbClr val="00B050"/>
                </a:solidFill>
              </a:rPr>
              <a:t>Constructor</a:t>
            </a:r>
            <a:r>
              <a:rPr lang="cs-CZ" sz="1600" dirty="0" smtClean="0">
                <a:solidFill>
                  <a:srgbClr val="00B050"/>
                </a:solidFill>
              </a:rPr>
              <a:t> naší třídy – naplní vnitřní proměnou </a:t>
            </a:r>
            <a:r>
              <a:rPr lang="cs-CZ" sz="1600" dirty="0" err="1" smtClean="0">
                <a:solidFill>
                  <a:srgbClr val="00B050"/>
                </a:solidFill>
              </a:rPr>
              <a:t>myString</a:t>
            </a:r>
            <a:r>
              <a:rPr lang="cs-CZ" sz="1600" dirty="0" smtClean="0">
                <a:solidFill>
                  <a:srgbClr val="00B050"/>
                </a:solidFill>
              </a:rPr>
              <a:t> hodnotou parametru</a:t>
            </a:r>
            <a:br>
              <a:rPr lang="cs-CZ" sz="1600" dirty="0" smtClean="0">
                <a:solidFill>
                  <a:srgbClr val="00B050"/>
                </a:solidFill>
              </a:rPr>
            </a:br>
            <a:r>
              <a:rPr lang="cs-CZ" sz="1600" dirty="0" smtClean="0"/>
              <a:t>    </a:t>
            </a:r>
            <a:r>
              <a:rPr lang="cs-CZ" sz="1600" b="1" dirty="0" smtClean="0"/>
              <a:t>public</a:t>
            </a:r>
            <a:r>
              <a:rPr lang="cs-CZ" sz="1600" dirty="0" smtClean="0"/>
              <a:t> </a:t>
            </a:r>
            <a:r>
              <a:rPr lang="cs-CZ" sz="1600" dirty="0" err="1" smtClean="0"/>
              <a:t>OutputClass</a:t>
            </a:r>
            <a:r>
              <a:rPr lang="cs-CZ" sz="1600" dirty="0" smtClean="0"/>
              <a:t>(</a:t>
            </a:r>
            <a:r>
              <a:rPr lang="cs-CZ" sz="1600" dirty="0" err="1" smtClean="0"/>
              <a:t>string</a:t>
            </a:r>
            <a:r>
              <a:rPr lang="cs-CZ" sz="1600" dirty="0" smtClean="0"/>
              <a:t> </a:t>
            </a:r>
            <a:r>
              <a:rPr lang="cs-CZ" sz="1600" dirty="0" err="1" smtClean="0"/>
              <a:t>inputString</a:t>
            </a:r>
            <a:r>
              <a:rPr lang="cs-CZ" sz="1600" dirty="0" smtClean="0"/>
              <a:t>) </a:t>
            </a:r>
            <a:br>
              <a:rPr lang="cs-CZ" sz="1600" dirty="0" smtClean="0"/>
            </a:br>
            <a:r>
              <a:rPr lang="cs-CZ" sz="1600" dirty="0" smtClean="0"/>
              <a:t>    {</a:t>
            </a:r>
            <a:br>
              <a:rPr lang="cs-CZ" sz="1600" dirty="0" smtClean="0"/>
            </a:br>
            <a:r>
              <a:rPr lang="cs-CZ" sz="1600" dirty="0" smtClean="0"/>
              <a:t>        </a:t>
            </a:r>
            <a:r>
              <a:rPr lang="cs-CZ" sz="1600" dirty="0" err="1" smtClean="0"/>
              <a:t>myString</a:t>
            </a:r>
            <a:r>
              <a:rPr lang="cs-CZ" sz="1600" dirty="0" smtClean="0"/>
              <a:t> = </a:t>
            </a:r>
            <a:r>
              <a:rPr lang="cs-CZ" sz="1600" dirty="0" err="1" smtClean="0"/>
              <a:t>inputString</a:t>
            </a:r>
            <a:r>
              <a:rPr lang="cs-CZ" sz="1600" dirty="0" smtClean="0"/>
              <a:t>;</a:t>
            </a:r>
            <a:br>
              <a:rPr lang="cs-CZ" sz="1600" dirty="0" smtClean="0"/>
            </a:br>
            <a:r>
              <a:rPr lang="cs-CZ" sz="1600" dirty="0" smtClean="0"/>
              <a:t>    }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  </a:t>
            </a:r>
            <a:r>
              <a:rPr lang="cs-CZ" sz="1600" dirty="0" smtClean="0">
                <a:solidFill>
                  <a:srgbClr val="00B050"/>
                </a:solidFill>
              </a:rPr>
              <a:t>  // Instance </a:t>
            </a:r>
            <a:r>
              <a:rPr lang="cs-CZ" sz="1600" dirty="0" err="1" smtClean="0">
                <a:solidFill>
                  <a:srgbClr val="00B050"/>
                </a:solidFill>
              </a:rPr>
              <a:t>Method</a:t>
            </a:r>
            <a:r>
              <a:rPr lang="cs-CZ" sz="1600" dirty="0" smtClean="0">
                <a:solidFill>
                  <a:srgbClr val="00B050"/>
                </a:solidFill>
              </a:rPr>
              <a:t> vypíše na </a:t>
            </a:r>
            <a:r>
              <a:rPr lang="cs-CZ" sz="1600" dirty="0" err="1" smtClean="0">
                <a:solidFill>
                  <a:srgbClr val="00B050"/>
                </a:solidFill>
              </a:rPr>
              <a:t>konzoli</a:t>
            </a:r>
            <a:r>
              <a:rPr lang="cs-CZ" sz="1600" dirty="0" smtClean="0">
                <a:solidFill>
                  <a:srgbClr val="00B050"/>
                </a:solidFill>
              </a:rPr>
              <a:t> obsah vnitřní proměnné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    </a:t>
            </a:r>
            <a:r>
              <a:rPr lang="cs-CZ" sz="1600" b="1" dirty="0" smtClean="0"/>
              <a:t>public </a:t>
            </a:r>
            <a:r>
              <a:rPr lang="cs-CZ" sz="1600" b="1" dirty="0" err="1" smtClean="0"/>
              <a:t>void</a:t>
            </a:r>
            <a:r>
              <a:rPr lang="cs-CZ" sz="1600" b="1" dirty="0" smtClean="0"/>
              <a:t> </a:t>
            </a:r>
            <a:r>
              <a:rPr lang="cs-CZ" sz="1600" dirty="0" err="1" smtClean="0"/>
              <a:t>printString</a:t>
            </a:r>
            <a:r>
              <a:rPr lang="cs-CZ" sz="1600" dirty="0" smtClean="0"/>
              <a:t>() </a:t>
            </a:r>
            <a:br>
              <a:rPr lang="cs-CZ" sz="1600" dirty="0" smtClean="0"/>
            </a:br>
            <a:r>
              <a:rPr lang="cs-CZ" sz="1600" dirty="0" smtClean="0"/>
              <a:t>    {</a:t>
            </a:r>
            <a:br>
              <a:rPr lang="cs-CZ" sz="1600" dirty="0" smtClean="0"/>
            </a:br>
            <a:r>
              <a:rPr lang="cs-CZ" sz="1600" dirty="0" smtClean="0"/>
              <a:t>        </a:t>
            </a:r>
            <a:r>
              <a:rPr lang="cs-CZ" sz="1600" b="1" dirty="0" err="1" smtClean="0"/>
              <a:t>Console.WriteLine</a:t>
            </a:r>
            <a:r>
              <a:rPr lang="cs-CZ" sz="1600" dirty="0" smtClean="0"/>
              <a:t>("{0}", </a:t>
            </a:r>
            <a:r>
              <a:rPr lang="cs-CZ" sz="1600" dirty="0" err="1" smtClean="0"/>
              <a:t>myString</a:t>
            </a:r>
            <a:r>
              <a:rPr lang="cs-CZ" sz="1600" dirty="0" smtClean="0"/>
              <a:t>);</a:t>
            </a:r>
            <a:br>
              <a:rPr lang="cs-CZ" sz="1600" dirty="0" smtClean="0"/>
            </a:br>
            <a:r>
              <a:rPr lang="cs-CZ" sz="1600" dirty="0" smtClean="0"/>
              <a:t>    }</a:t>
            </a:r>
            <a:br>
              <a:rPr lang="cs-CZ" sz="1600" dirty="0" smtClean="0"/>
            </a:b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   </a:t>
            </a:r>
            <a:r>
              <a:rPr lang="cs-CZ" sz="1600" dirty="0" smtClean="0">
                <a:solidFill>
                  <a:srgbClr val="00B050"/>
                </a:solidFill>
              </a:rPr>
              <a:t> // </a:t>
            </a:r>
            <a:r>
              <a:rPr lang="cs-CZ" sz="1600" dirty="0" err="1" smtClean="0">
                <a:solidFill>
                  <a:srgbClr val="00B050"/>
                </a:solidFill>
              </a:rPr>
              <a:t>Destructor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    ~</a:t>
            </a:r>
            <a:r>
              <a:rPr lang="cs-CZ" sz="1600" dirty="0" err="1" smtClean="0"/>
              <a:t>OutputClass</a:t>
            </a:r>
            <a:r>
              <a:rPr lang="cs-CZ" sz="1600" dirty="0" smtClean="0"/>
              <a:t>() </a:t>
            </a:r>
            <a:br>
              <a:rPr lang="cs-CZ" sz="1600" dirty="0" smtClean="0"/>
            </a:br>
            <a:r>
              <a:rPr lang="cs-CZ" sz="1600" dirty="0" smtClean="0"/>
              <a:t>    {</a:t>
            </a:r>
            <a:br>
              <a:rPr lang="cs-CZ" sz="1600" dirty="0" smtClean="0"/>
            </a:br>
            <a:r>
              <a:rPr lang="cs-CZ" sz="1600" dirty="0" smtClean="0"/>
              <a:t> </a:t>
            </a:r>
            <a:r>
              <a:rPr lang="cs-CZ" sz="1600" dirty="0" smtClean="0">
                <a:solidFill>
                  <a:srgbClr val="00B050"/>
                </a:solidFill>
              </a:rPr>
              <a:t>//kód související s ukončením činnosti objektu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    }</a:t>
            </a:r>
            <a:br>
              <a:rPr lang="cs-CZ" sz="1600" dirty="0" smtClean="0"/>
            </a:br>
            <a:r>
              <a:rPr lang="cs-CZ" sz="1600" dirty="0" smtClean="0"/>
              <a:t>}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>
                <a:solidFill>
                  <a:srgbClr val="00B050"/>
                </a:solidFill>
              </a:rPr>
              <a:t>// Program start </a:t>
            </a:r>
            <a:r>
              <a:rPr lang="cs-CZ" sz="1600" dirty="0" err="1" smtClean="0">
                <a:solidFill>
                  <a:srgbClr val="00B050"/>
                </a:solidFill>
              </a:rPr>
              <a:t>class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b="1" dirty="0" err="1" smtClean="0"/>
              <a:t>class</a:t>
            </a:r>
            <a:r>
              <a:rPr lang="cs-CZ" sz="1600" dirty="0" smtClean="0"/>
              <a:t> </a:t>
            </a:r>
            <a:r>
              <a:rPr lang="cs-CZ" sz="1600" dirty="0" err="1" smtClean="0"/>
              <a:t>ExampleClass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{</a:t>
            </a:r>
            <a:br>
              <a:rPr lang="cs-CZ" sz="1600" dirty="0" smtClean="0"/>
            </a:br>
            <a:r>
              <a:rPr lang="cs-CZ" sz="1600" dirty="0" smtClean="0"/>
              <a:t> </a:t>
            </a:r>
            <a:r>
              <a:rPr lang="cs-CZ" sz="1600" dirty="0" smtClean="0">
                <a:solidFill>
                  <a:srgbClr val="00B050"/>
                </a:solidFill>
              </a:rPr>
              <a:t>   // </a:t>
            </a:r>
            <a:r>
              <a:rPr lang="cs-CZ" sz="1600" dirty="0" err="1" smtClean="0">
                <a:solidFill>
                  <a:srgbClr val="00B050"/>
                </a:solidFill>
              </a:rPr>
              <a:t>Main</a:t>
            </a:r>
            <a:r>
              <a:rPr lang="cs-CZ" sz="1600" dirty="0" smtClean="0">
                <a:solidFill>
                  <a:srgbClr val="00B050"/>
                </a:solidFill>
              </a:rPr>
              <a:t> – funkce kde začíná program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   </a:t>
            </a:r>
            <a:r>
              <a:rPr lang="cs-CZ" sz="1600" b="1" dirty="0" smtClean="0"/>
              <a:t> public static </a:t>
            </a:r>
            <a:r>
              <a:rPr lang="cs-CZ" sz="1600" b="1" dirty="0" err="1" smtClean="0"/>
              <a:t>void</a:t>
            </a:r>
            <a:r>
              <a:rPr lang="cs-CZ" sz="1600" b="1" dirty="0" smtClean="0"/>
              <a:t> </a:t>
            </a:r>
            <a:r>
              <a:rPr lang="cs-CZ" sz="1600" dirty="0" err="1" smtClean="0"/>
              <a:t>Main</a:t>
            </a:r>
            <a:r>
              <a:rPr lang="cs-CZ" sz="1600" dirty="0" smtClean="0"/>
              <a:t>() </a:t>
            </a:r>
            <a:br>
              <a:rPr lang="cs-CZ" sz="1600" dirty="0" smtClean="0"/>
            </a:br>
            <a:r>
              <a:rPr lang="cs-CZ" sz="1600" dirty="0" smtClean="0"/>
              <a:t>    {</a:t>
            </a:r>
            <a:br>
              <a:rPr lang="cs-CZ" sz="1600" dirty="0" smtClean="0"/>
            </a:br>
            <a:r>
              <a:rPr lang="cs-CZ" sz="1600" dirty="0" smtClean="0"/>
              <a:t>      </a:t>
            </a:r>
            <a:r>
              <a:rPr lang="cs-CZ" sz="1600" dirty="0" smtClean="0">
                <a:solidFill>
                  <a:srgbClr val="00B050"/>
                </a:solidFill>
              </a:rPr>
              <a:t>  // vytvoříme nový objekt (instanci) třídy </a:t>
            </a:r>
            <a:r>
              <a:rPr lang="cs-CZ" sz="1600" dirty="0" err="1" smtClean="0">
                <a:solidFill>
                  <a:srgbClr val="00B050"/>
                </a:solidFill>
              </a:rPr>
              <a:t>OutputClass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        </a:t>
            </a:r>
            <a:r>
              <a:rPr lang="cs-CZ" sz="1600" dirty="0" err="1" smtClean="0"/>
              <a:t>OutputClass</a:t>
            </a:r>
            <a:r>
              <a:rPr lang="cs-CZ" sz="1600" dirty="0" smtClean="0"/>
              <a:t> </a:t>
            </a:r>
            <a:r>
              <a:rPr lang="cs-CZ" sz="1600" dirty="0" err="1" smtClean="0"/>
              <a:t>outCl</a:t>
            </a:r>
            <a:r>
              <a:rPr lang="cs-CZ" sz="1600" dirty="0" smtClean="0"/>
              <a:t> = </a:t>
            </a:r>
            <a:r>
              <a:rPr lang="cs-CZ" sz="1600" b="1" dirty="0" err="1" smtClean="0"/>
              <a:t>new</a:t>
            </a:r>
            <a:r>
              <a:rPr lang="cs-CZ" sz="1600" b="1" dirty="0" smtClean="0"/>
              <a:t> </a:t>
            </a:r>
            <a:r>
              <a:rPr lang="cs-CZ" sz="1600" dirty="0" err="1" smtClean="0"/>
              <a:t>OutputClass</a:t>
            </a:r>
            <a:r>
              <a:rPr lang="cs-CZ" sz="1600" dirty="0" smtClean="0"/>
              <a:t>(„Toto píše objekt třídy </a:t>
            </a:r>
            <a:r>
              <a:rPr lang="cs-CZ" sz="1600" dirty="0" err="1" smtClean="0"/>
              <a:t>OutputClass</a:t>
            </a:r>
            <a:r>
              <a:rPr lang="cs-CZ" sz="1600" dirty="0" smtClean="0"/>
              <a:t>.");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     </a:t>
            </a:r>
            <a:r>
              <a:rPr lang="cs-CZ" sz="1600" dirty="0" smtClean="0">
                <a:solidFill>
                  <a:srgbClr val="00B050"/>
                </a:solidFill>
              </a:rPr>
              <a:t>   // Zavolání metody námi vytvořeného objektu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        </a:t>
            </a:r>
            <a:r>
              <a:rPr lang="cs-CZ" sz="1600" dirty="0" err="1" smtClean="0"/>
              <a:t>outCl.printString</a:t>
            </a:r>
            <a:r>
              <a:rPr lang="cs-CZ" sz="1600" dirty="0" smtClean="0"/>
              <a:t>(); </a:t>
            </a:r>
            <a:br>
              <a:rPr lang="cs-CZ" sz="1600" dirty="0" smtClean="0"/>
            </a:br>
            <a:r>
              <a:rPr lang="cs-CZ" sz="1600" dirty="0" smtClean="0"/>
              <a:t>    }</a:t>
            </a:r>
            <a:br>
              <a:rPr lang="cs-CZ" sz="1600" dirty="0" smtClean="0"/>
            </a:br>
            <a:r>
              <a:rPr lang="cs-CZ" sz="1600" dirty="0" smtClean="0"/>
              <a:t>}</a:t>
            </a:r>
            <a:br>
              <a:rPr lang="cs-CZ" sz="1600" dirty="0" smtClean="0"/>
            </a:b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2908" y="285728"/>
            <a:ext cx="8229600" cy="1143000"/>
          </a:xfrm>
        </p:spPr>
        <p:txBody>
          <a:bodyPr/>
          <a:lstStyle/>
          <a:p>
            <a:r>
              <a:rPr lang="cs-CZ" dirty="0" smtClean="0"/>
              <a:t>Static a non-static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u="sng" dirty="0" smtClean="0"/>
              <a:t>Dva typy metod:</a:t>
            </a:r>
          </a:p>
          <a:p>
            <a:r>
              <a:rPr lang="cs-CZ" b="1" i="1" u="sng" dirty="0" smtClean="0"/>
              <a:t>Non static:</a:t>
            </a:r>
          </a:p>
          <a:p>
            <a:pPr lvl="1"/>
            <a:r>
              <a:rPr lang="cs-CZ" dirty="0" smtClean="0"/>
              <a:t>Patří konkrétní instanci objektu</a:t>
            </a:r>
          </a:p>
          <a:p>
            <a:pPr lvl="1"/>
            <a:r>
              <a:rPr lang="cs-CZ" dirty="0" smtClean="0"/>
              <a:t>Příklad: </a:t>
            </a:r>
          </a:p>
          <a:p>
            <a:pPr lvl="1">
              <a:buNone/>
            </a:pPr>
            <a:r>
              <a:rPr lang="cs-CZ" sz="2400" dirty="0" smtClean="0"/>
              <a:t>		 </a:t>
            </a:r>
            <a:r>
              <a:rPr lang="cs-CZ" sz="2400" dirty="0" err="1" smtClean="0">
                <a:solidFill>
                  <a:srgbClr val="0070C0"/>
                </a:solidFill>
              </a:rPr>
              <a:t>OutputClass</a:t>
            </a:r>
            <a:r>
              <a:rPr lang="cs-CZ" sz="2400" dirty="0" smtClean="0">
                <a:solidFill>
                  <a:srgbClr val="0070C0"/>
                </a:solidFill>
              </a:rPr>
              <a:t> oc1 = </a:t>
            </a:r>
            <a:r>
              <a:rPr lang="cs-CZ" sz="2400" b="1" dirty="0" err="1" smtClean="0">
                <a:solidFill>
                  <a:srgbClr val="0070C0"/>
                </a:solidFill>
              </a:rPr>
              <a:t>new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OutputClass</a:t>
            </a:r>
            <a:r>
              <a:rPr lang="cs-CZ" sz="2400" dirty="0" smtClean="0">
                <a:solidFill>
                  <a:srgbClr val="0070C0"/>
                </a:solidFill>
              </a:rPr>
              <a:t>("OutputClass1");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    </a:t>
            </a:r>
            <a:r>
              <a:rPr lang="cs-CZ" sz="2400" dirty="0" err="1" smtClean="0">
                <a:solidFill>
                  <a:srgbClr val="0070C0"/>
                </a:solidFill>
              </a:rPr>
              <a:t>OutputClass</a:t>
            </a:r>
            <a:r>
              <a:rPr lang="cs-CZ" sz="2400" dirty="0" smtClean="0">
                <a:solidFill>
                  <a:srgbClr val="0070C0"/>
                </a:solidFill>
              </a:rPr>
              <a:t> oc2 = </a:t>
            </a:r>
            <a:r>
              <a:rPr lang="cs-CZ" sz="2400" b="1" dirty="0" err="1" smtClean="0">
                <a:solidFill>
                  <a:srgbClr val="0070C0"/>
                </a:solidFill>
              </a:rPr>
              <a:t>new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OutputClass</a:t>
            </a:r>
            <a:r>
              <a:rPr lang="cs-CZ" sz="2400" dirty="0" smtClean="0">
                <a:solidFill>
                  <a:srgbClr val="0070C0"/>
                </a:solidFill>
              </a:rPr>
              <a:t>("OutputClass2");</a:t>
            </a:r>
            <a:endParaRPr lang="cs-CZ" sz="2400" dirty="0" smtClean="0"/>
          </a:p>
          <a:p>
            <a:pPr lvl="1"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	</a:t>
            </a:r>
            <a:r>
              <a:rPr lang="cs-CZ" sz="2400" dirty="0" smtClean="0"/>
              <a:t>Obě tyto instance třídy </a:t>
            </a:r>
            <a:r>
              <a:rPr lang="cs-CZ" sz="2400" b="1" dirty="0" err="1" smtClean="0"/>
              <a:t>OutputClass</a:t>
            </a:r>
            <a:r>
              <a:rPr lang="cs-CZ" sz="2400" dirty="0" smtClean="0"/>
              <a:t> jsou oddělené a samostatné, každý z těchto objektů má vlastní metodu </a:t>
            </a:r>
            <a:r>
              <a:rPr lang="cs-CZ" sz="2400" b="1" dirty="0" err="1" smtClean="0"/>
              <a:t>printString</a:t>
            </a:r>
            <a:endParaRPr lang="cs-CZ" sz="2400" b="1" dirty="0" smtClean="0"/>
          </a:p>
          <a:p>
            <a:pPr lvl="1"/>
            <a:r>
              <a:rPr lang="cs-CZ" sz="2400" dirty="0" smtClean="0"/>
              <a:t>Volání této metody</a:t>
            </a:r>
            <a:r>
              <a:rPr lang="cs-CZ" sz="2400" b="1" dirty="0" smtClean="0"/>
              <a:t> – </a:t>
            </a:r>
            <a:r>
              <a:rPr lang="cs-CZ" sz="2400" dirty="0" smtClean="0"/>
              <a:t>přes instanci konkrétního objektu:</a:t>
            </a:r>
          </a:p>
          <a:p>
            <a:pPr lvl="1">
              <a:buNone/>
            </a:pPr>
            <a:r>
              <a:rPr lang="cs-CZ" sz="2400" dirty="0" smtClean="0"/>
              <a:t>     </a:t>
            </a:r>
            <a:r>
              <a:rPr lang="cs-CZ" sz="2400" dirty="0" smtClean="0">
                <a:solidFill>
                  <a:srgbClr val="0070C0"/>
                </a:solidFill>
              </a:rPr>
              <a:t>oc2.printString ();  </a:t>
            </a:r>
          </a:p>
          <a:p>
            <a:pPr lvl="1"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	 oc1.printString();</a:t>
            </a:r>
          </a:p>
          <a:p>
            <a:pPr lvl="1">
              <a:buNone/>
            </a:pPr>
            <a:endParaRPr lang="cs-CZ" sz="2400" b="1" dirty="0"/>
          </a:p>
        </p:txBody>
      </p:sp>
      <p:pic>
        <p:nvPicPr>
          <p:cNvPr id="4" name="Obrázek 3" descr="pojmy k zapamatovani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Statické metody:</a:t>
            </a:r>
          </a:p>
          <a:p>
            <a:pPr lvl="1"/>
            <a:r>
              <a:rPr lang="cs-CZ" dirty="0" smtClean="0"/>
              <a:t>Na rozdíl od nestatických nejsou spjaty s instancí objektu ale s třídou</a:t>
            </a:r>
          </a:p>
          <a:p>
            <a:pPr lvl="1"/>
            <a:r>
              <a:rPr lang="cs-CZ" dirty="0" smtClean="0"/>
              <a:t>Počet výskytů těchto členů nebo metod nezávisí na počtu výskytů vytvořených objektů, ale je vždy pouze jeden</a:t>
            </a:r>
          </a:p>
          <a:p>
            <a:pPr lvl="1"/>
            <a:r>
              <a:rPr lang="cs-CZ" dirty="0" smtClean="0"/>
              <a:t>Přistupujeme k nim přes název třídy ne instance objektu</a:t>
            </a:r>
          </a:p>
          <a:p>
            <a:pPr lvl="1"/>
            <a:r>
              <a:rPr lang="cs-CZ" dirty="0" smtClean="0"/>
              <a:t>Předpokládejme v našem příkladu následující definici:</a:t>
            </a:r>
          </a:p>
          <a:p>
            <a:pPr lvl="1">
              <a:buNone/>
            </a:pPr>
            <a:r>
              <a:rPr lang="cs-CZ" dirty="0" smtClean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public </a:t>
            </a:r>
            <a:r>
              <a:rPr lang="en-US" b="1" dirty="0" smtClean="0">
                <a:solidFill>
                  <a:srgbClr val="FF0000"/>
                </a:solidFill>
              </a:rPr>
              <a:t>static</a:t>
            </a:r>
            <a:r>
              <a:rPr lang="en-US" b="1" dirty="0" smtClean="0">
                <a:solidFill>
                  <a:srgbClr val="0070C0"/>
                </a:solidFill>
              </a:rPr>
              <a:t> void </a:t>
            </a:r>
            <a:r>
              <a:rPr lang="en-US" dirty="0" err="1" smtClean="0"/>
              <a:t>staticPrinter</a:t>
            </a:r>
            <a:r>
              <a:rPr lang="en-US" dirty="0" smtClean="0"/>
              <a:t>() </a:t>
            </a:r>
            <a:br>
              <a:rPr lang="en-US" dirty="0" smtClean="0"/>
            </a:br>
            <a:r>
              <a:rPr lang="en-US" dirty="0" smtClean="0"/>
              <a:t>    {</a:t>
            </a:r>
            <a:br>
              <a:rPr lang="en-US" dirty="0" smtClean="0"/>
            </a:br>
            <a:r>
              <a:rPr lang="en-US" dirty="0" smtClean="0"/>
              <a:t>        </a:t>
            </a:r>
            <a:r>
              <a:rPr lang="en-US" dirty="0" err="1" smtClean="0">
                <a:solidFill>
                  <a:srgbClr val="0070C0"/>
                </a:solidFill>
              </a:rPr>
              <a:t>Console.WriteLine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"There is only one of me."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   }</a:t>
            </a:r>
            <a:endParaRPr lang="cs-CZ" dirty="0" smtClean="0"/>
          </a:p>
          <a:p>
            <a:pPr lvl="1"/>
            <a:r>
              <a:rPr lang="cs-CZ" dirty="0" smtClean="0"/>
              <a:t>Volání této metody </a:t>
            </a:r>
          </a:p>
          <a:p>
            <a:pPr lvl="1">
              <a:buNone/>
            </a:pPr>
            <a:r>
              <a:rPr lang="cs-CZ" dirty="0" smtClean="0"/>
              <a:t>	</a:t>
            </a:r>
            <a:r>
              <a:rPr lang="cs-CZ" dirty="0" err="1" smtClean="0">
                <a:solidFill>
                  <a:srgbClr val="0070C0"/>
                </a:solidFill>
              </a:rPr>
              <a:t>OutputClass.staticPrinter</a:t>
            </a:r>
            <a:r>
              <a:rPr lang="cs-CZ" dirty="0" smtClean="0">
                <a:solidFill>
                  <a:srgbClr val="0070C0"/>
                </a:solidFill>
              </a:rPr>
              <a:t>();</a:t>
            </a:r>
          </a:p>
          <a:p>
            <a:pPr lvl="1">
              <a:buNone/>
            </a:pPr>
            <a:endParaRPr lang="cs-CZ" dirty="0" smtClean="0">
              <a:solidFill>
                <a:srgbClr val="0070C0"/>
              </a:solidFill>
            </a:endParaRPr>
          </a:p>
          <a:p>
            <a:pPr lvl="1"/>
            <a:r>
              <a:rPr lang="cs-CZ" b="1" dirty="0" smtClean="0"/>
              <a:t>Statické </a:t>
            </a:r>
            <a:r>
              <a:rPr lang="cs-CZ" b="1" dirty="0" err="1" smtClean="0"/>
              <a:t>konstruktory</a:t>
            </a:r>
            <a:r>
              <a:rPr lang="cs-CZ" b="1" dirty="0" smtClean="0"/>
              <a:t> </a:t>
            </a:r>
            <a:r>
              <a:rPr lang="cs-CZ" dirty="0" smtClean="0"/>
              <a:t>– volaný ještě před vytvořením instance objektu, před použitím statického členu třídy a před statickým </a:t>
            </a:r>
            <a:r>
              <a:rPr lang="cs-CZ" dirty="0" err="1" smtClean="0"/>
              <a:t>konstruktorem</a:t>
            </a:r>
            <a:r>
              <a:rPr lang="cs-CZ" dirty="0" smtClean="0"/>
              <a:t> dědice třídy (jsou volány pouze jednou)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Třída a instance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Každý objekt v programování může být vnímán jako abstrakce objektu reálného světa</a:t>
            </a:r>
          </a:p>
          <a:p>
            <a:r>
              <a:rPr lang="cs-CZ" dirty="0" smtClean="0"/>
              <a:t>Třída je pak jakýsi popis (šablona) tohoto objektu</a:t>
            </a:r>
          </a:p>
          <a:p>
            <a:r>
              <a:rPr lang="cs-CZ" dirty="0" smtClean="0"/>
              <a:t>Instance je pak každý konkrétní objekt (výskyt třídy)</a:t>
            </a:r>
            <a:endParaRPr lang="cs-CZ" dirty="0"/>
          </a:p>
        </p:txBody>
      </p:sp>
      <p:pic>
        <p:nvPicPr>
          <p:cNvPr id="4" name="Obrázek 3" descr="pojmy k zapamatovani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1429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Vytvořte vlastní třídu podle vzoru v prezentaci. V programu vytvořte 3 různé instance deklarované třídy a použijte jejich nestatické metody. Pak příklad upravte a metodu pro výpis změňte na statickou. Upravte funkčnost metody </a:t>
            </a:r>
            <a:r>
              <a:rPr lang="cs-CZ" dirty="0" err="1" smtClean="0"/>
              <a:t>Main</a:t>
            </a:r>
            <a:r>
              <a:rPr lang="cs-CZ" dirty="0" smtClean="0"/>
              <a:t> a sledujte změnu ve výstupu programu.</a:t>
            </a:r>
            <a:endParaRPr lang="cs-CZ" dirty="0"/>
          </a:p>
        </p:txBody>
      </p:sp>
      <p:pic>
        <p:nvPicPr>
          <p:cNvPr id="4" name="Obrázek 3" descr="cviceni, uk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357166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cs-CZ" dirty="0" smtClean="0"/>
              <a:t>Inheritance – dědění v OOP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Často se stane, že Vaše aplikace využívá více objektů, které jsou velice podobné a liší se pouze malým počtem </a:t>
            </a:r>
            <a:r>
              <a:rPr lang="cs-CZ" b="1" i="1" dirty="0" err="1" smtClean="0"/>
              <a:t>properties</a:t>
            </a:r>
            <a:r>
              <a:rPr lang="cs-CZ" dirty="0" smtClean="0"/>
              <a:t> nebo metod.</a:t>
            </a:r>
          </a:p>
          <a:p>
            <a:endParaRPr lang="cs-CZ" dirty="0" smtClean="0"/>
          </a:p>
          <a:p>
            <a:r>
              <a:rPr lang="cs-CZ" b="1" dirty="0" smtClean="0"/>
              <a:t>Dědičnost</a:t>
            </a:r>
            <a:r>
              <a:rPr lang="cs-CZ" dirty="0" smtClean="0"/>
              <a:t> (</a:t>
            </a:r>
            <a:r>
              <a:rPr lang="cs-CZ" b="1" dirty="0" smtClean="0"/>
              <a:t>inheritance</a:t>
            </a:r>
            <a:r>
              <a:rPr lang="cs-CZ" dirty="0" smtClean="0"/>
              <a:t>) třídy C1 z třídy C2 je nástroj, s jehož pomocí třída C2 implicitně definuje (tzv. </a:t>
            </a:r>
            <a:r>
              <a:rPr lang="cs-CZ" b="1" dirty="0" smtClean="0"/>
              <a:t>dědí</a:t>
            </a:r>
            <a:r>
              <a:rPr lang="cs-CZ" dirty="0" smtClean="0"/>
              <a:t>) všechny datové a funkční členy třídy C1, jako kdyby byly definovány přímo ve třídě C2. </a:t>
            </a:r>
            <a:br>
              <a:rPr lang="cs-CZ" dirty="0" smtClean="0"/>
            </a:br>
            <a:r>
              <a:rPr lang="cs-CZ" dirty="0" smtClean="0"/>
              <a:t>Třídu C1 nazýváme </a:t>
            </a:r>
            <a:r>
              <a:rPr lang="cs-CZ" b="1" dirty="0" smtClean="0"/>
              <a:t>základní </a:t>
            </a:r>
            <a:r>
              <a:rPr lang="cs-CZ" dirty="0" smtClean="0"/>
              <a:t>(</a:t>
            </a:r>
            <a:r>
              <a:rPr lang="cs-CZ" b="1" dirty="0" smtClean="0"/>
              <a:t>nadřízená</a:t>
            </a:r>
            <a:r>
              <a:rPr lang="cs-CZ" dirty="0" smtClean="0"/>
              <a:t>, </a:t>
            </a:r>
            <a:r>
              <a:rPr lang="cs-CZ" b="1" dirty="0" smtClean="0"/>
              <a:t>nadřazená</a:t>
            </a:r>
            <a:r>
              <a:rPr lang="cs-CZ" dirty="0" smtClean="0"/>
              <a:t>, </a:t>
            </a:r>
            <a:r>
              <a:rPr lang="cs-CZ" b="1" dirty="0" smtClean="0"/>
              <a:t>base </a:t>
            </a:r>
            <a:r>
              <a:rPr lang="cs-CZ" b="1" dirty="0" err="1" smtClean="0"/>
              <a:t>class</a:t>
            </a:r>
            <a:r>
              <a:rPr lang="cs-CZ" dirty="0" smtClean="0"/>
              <a:t>) třída, třídu C2 </a:t>
            </a:r>
            <a:r>
              <a:rPr lang="cs-CZ" b="1" dirty="0" smtClean="0"/>
              <a:t>odvozená </a:t>
            </a:r>
            <a:r>
              <a:rPr lang="cs-CZ" dirty="0" smtClean="0"/>
              <a:t>(</a:t>
            </a:r>
            <a:r>
              <a:rPr lang="cs-CZ" b="1" dirty="0" smtClean="0"/>
              <a:t>podřízená</a:t>
            </a:r>
            <a:r>
              <a:rPr lang="cs-CZ" dirty="0" smtClean="0"/>
              <a:t>, </a:t>
            </a:r>
            <a:r>
              <a:rPr lang="cs-CZ" b="1" dirty="0" smtClean="0"/>
              <a:t>podřazená</a:t>
            </a:r>
            <a:r>
              <a:rPr lang="cs-CZ" dirty="0" smtClean="0"/>
              <a:t>, </a:t>
            </a:r>
            <a:r>
              <a:rPr lang="cs-CZ" b="1" dirty="0" smtClean="0"/>
              <a:t>derivovaná</a:t>
            </a:r>
            <a:r>
              <a:rPr lang="cs-CZ" dirty="0" smtClean="0"/>
              <a:t>, </a:t>
            </a:r>
            <a:r>
              <a:rPr lang="cs-CZ" b="1" dirty="0" err="1" smtClean="0"/>
              <a:t>derived</a:t>
            </a:r>
            <a:r>
              <a:rPr lang="cs-CZ" b="1" dirty="0" smtClean="0"/>
              <a:t> </a:t>
            </a:r>
            <a:r>
              <a:rPr lang="cs-CZ" b="1" dirty="0" err="1" smtClean="0"/>
              <a:t>class</a:t>
            </a:r>
            <a:r>
              <a:rPr lang="cs-CZ" dirty="0" smtClean="0"/>
              <a:t>) třída. </a:t>
            </a:r>
            <a:endParaRPr lang="cs-CZ" dirty="0"/>
          </a:p>
        </p:txBody>
      </p:sp>
      <p:pic>
        <p:nvPicPr>
          <p:cNvPr id="4" name="Obrázek 3" descr="pojmy k zapamatovani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285728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Dog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</p:nvPr>
        </p:nvGraphicFramePr>
        <p:xfrm>
          <a:off x="457200" y="1500175"/>
          <a:ext cx="804389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143108" y="5357826"/>
            <a:ext cx="5072098" cy="982651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7"/>
              </a:rPr>
              <a:t>inheritance video </a:t>
            </a:r>
            <a:r>
              <a:rPr lang="cs-CZ" dirty="0" err="1" smtClean="0">
                <a:hlinkClick r:id="rId7"/>
              </a:rPr>
              <a:t>explanation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Šipka doleva 4"/>
          <p:cNvSpPr/>
          <p:nvPr/>
        </p:nvSpPr>
        <p:spPr>
          <a:xfrm>
            <a:off x="4000496" y="3143248"/>
            <a:ext cx="2786082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priklad  128x12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0958" y="21429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Step by Step Inheritance </a:t>
            </a:r>
            <a:r>
              <a:rPr lang="cs-CZ" dirty="0" err="1" smtClean="0"/>
              <a:t>Application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Vytvořte aplikaci, která bude obsahovat tři druhy objektů s následujícími </a:t>
            </a:r>
            <a:r>
              <a:rPr lang="cs-CZ" dirty="0" err="1" smtClean="0"/>
              <a:t>properties</a:t>
            </a:r>
            <a:r>
              <a:rPr lang="cs-CZ" dirty="0" smtClean="0"/>
              <a:t>:</a:t>
            </a:r>
          </a:p>
          <a:p>
            <a:r>
              <a:rPr lang="cs-CZ" b="1" dirty="0" err="1" smtClean="0">
                <a:solidFill>
                  <a:schemeClr val="tx2"/>
                </a:solidFill>
              </a:rPr>
              <a:t>Item</a:t>
            </a:r>
            <a:r>
              <a:rPr lang="cs-CZ" b="1" dirty="0" smtClean="0">
                <a:solidFill>
                  <a:schemeClr val="tx2"/>
                </a:solidFill>
              </a:rPr>
              <a:t>: </a:t>
            </a:r>
          </a:p>
          <a:p>
            <a:pPr lvl="1"/>
            <a:r>
              <a:rPr lang="cs-CZ" i="1" dirty="0" err="1" smtClean="0">
                <a:solidFill>
                  <a:srgbClr val="C00000"/>
                </a:solidFill>
              </a:rPr>
              <a:t>Name</a:t>
            </a:r>
            <a:endParaRPr lang="cs-CZ" i="1" dirty="0" smtClean="0">
              <a:solidFill>
                <a:srgbClr val="C00000"/>
              </a:solidFill>
            </a:endParaRPr>
          </a:p>
          <a:p>
            <a:pPr lvl="1"/>
            <a:r>
              <a:rPr lang="cs-CZ" i="1" dirty="0" err="1" smtClean="0">
                <a:solidFill>
                  <a:srgbClr val="C00000"/>
                </a:solidFill>
              </a:rPr>
              <a:t>Price</a:t>
            </a:r>
            <a:endParaRPr lang="cs-CZ" i="1" dirty="0" smtClean="0">
              <a:solidFill>
                <a:srgbClr val="C00000"/>
              </a:solidFill>
            </a:endParaRPr>
          </a:p>
          <a:p>
            <a:r>
              <a:rPr lang="cs-CZ" b="1" dirty="0" err="1" smtClean="0">
                <a:solidFill>
                  <a:schemeClr val="tx2"/>
                </a:solidFill>
              </a:rPr>
              <a:t>Book</a:t>
            </a:r>
            <a:r>
              <a:rPr lang="cs-CZ" b="1" dirty="0" smtClean="0">
                <a:solidFill>
                  <a:schemeClr val="tx2"/>
                </a:solidFill>
              </a:rPr>
              <a:t> :</a:t>
            </a:r>
            <a:r>
              <a:rPr lang="cs-CZ" dirty="0" smtClean="0"/>
              <a:t> </a:t>
            </a:r>
          </a:p>
          <a:p>
            <a:pPr lvl="1"/>
            <a:r>
              <a:rPr lang="cs-CZ" i="1" dirty="0" err="1" smtClean="0">
                <a:solidFill>
                  <a:srgbClr val="C00000"/>
                </a:solidFill>
              </a:rPr>
              <a:t>Name</a:t>
            </a:r>
            <a:endParaRPr lang="cs-CZ" i="1" dirty="0" smtClean="0">
              <a:solidFill>
                <a:srgbClr val="C00000"/>
              </a:solidFill>
            </a:endParaRPr>
          </a:p>
          <a:p>
            <a:pPr lvl="1"/>
            <a:r>
              <a:rPr lang="cs-CZ" i="1" dirty="0" smtClean="0"/>
              <a:t>ISBN</a:t>
            </a:r>
          </a:p>
          <a:p>
            <a:pPr lvl="1"/>
            <a:r>
              <a:rPr lang="cs-CZ" i="1" dirty="0" err="1" smtClean="0">
                <a:solidFill>
                  <a:srgbClr val="C00000"/>
                </a:solidFill>
              </a:rPr>
              <a:t>Price</a:t>
            </a:r>
            <a:endParaRPr lang="cs-CZ" i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CD:</a:t>
            </a:r>
          </a:p>
          <a:p>
            <a:pPr lvl="1"/>
            <a:r>
              <a:rPr lang="cs-CZ" i="1" dirty="0" err="1" smtClean="0">
                <a:solidFill>
                  <a:srgbClr val="C00000"/>
                </a:solidFill>
              </a:rPr>
              <a:t>Name</a:t>
            </a:r>
            <a:endParaRPr lang="cs-CZ" i="1" dirty="0" smtClean="0">
              <a:solidFill>
                <a:srgbClr val="C00000"/>
              </a:solidFill>
            </a:endParaRPr>
          </a:p>
          <a:p>
            <a:pPr lvl="1"/>
            <a:r>
              <a:rPr lang="cs-CZ" i="1" dirty="0" err="1" smtClean="0"/>
              <a:t>Artist</a:t>
            </a:r>
            <a:endParaRPr lang="cs-CZ" i="1" dirty="0" smtClean="0"/>
          </a:p>
          <a:p>
            <a:pPr lvl="1"/>
            <a:r>
              <a:rPr lang="cs-CZ" i="1" dirty="0" err="1" smtClean="0">
                <a:solidFill>
                  <a:srgbClr val="C00000"/>
                </a:solidFill>
              </a:rPr>
              <a:t>Price</a:t>
            </a:r>
            <a:endParaRPr lang="cs-CZ" i="1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Definujte objekty </a:t>
            </a:r>
            <a:r>
              <a:rPr lang="cs-CZ" dirty="0" err="1" smtClean="0"/>
              <a:t>Book</a:t>
            </a:r>
            <a:r>
              <a:rPr lang="cs-CZ" dirty="0" smtClean="0"/>
              <a:t> a CD tak aby dědili po objektu </a:t>
            </a:r>
            <a:r>
              <a:rPr lang="cs-CZ" dirty="0" err="1" smtClean="0"/>
              <a:t>Item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 descr="priklad 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85728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07157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New Project: OOP_Inheritance_</a:t>
            </a:r>
            <a:r>
              <a:rPr lang="cs-CZ" dirty="0" err="1" smtClean="0"/>
              <a:t>DemoApp</a:t>
            </a:r>
            <a:r>
              <a:rPr lang="cs-CZ" dirty="0" smtClean="0"/>
              <a:t>_1</a:t>
            </a:r>
          </a:p>
          <a:p>
            <a:r>
              <a:rPr lang="cs-CZ" dirty="0" smtClean="0"/>
              <a:t>Type: </a:t>
            </a:r>
            <a:r>
              <a:rPr lang="cs-CZ" dirty="0" err="1" smtClean="0"/>
              <a:t>Console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 smtClean="0"/>
          </a:p>
          <a:p>
            <a:r>
              <a:rPr lang="cs-CZ" dirty="0" err="1" smtClean="0"/>
              <a:t>Add</a:t>
            </a:r>
            <a:r>
              <a:rPr lang="cs-CZ" dirty="0" smtClean="0"/>
              <a:t> 3 </a:t>
            </a:r>
            <a:r>
              <a:rPr lang="cs-CZ" dirty="0" err="1" smtClean="0"/>
              <a:t>classes</a:t>
            </a:r>
            <a:r>
              <a:rPr lang="cs-CZ" dirty="0" smtClean="0"/>
              <a:t>: </a:t>
            </a:r>
            <a:r>
              <a:rPr lang="cs-CZ" dirty="0" err="1" smtClean="0"/>
              <a:t>Item</a:t>
            </a:r>
            <a:r>
              <a:rPr lang="cs-CZ" dirty="0" smtClean="0"/>
              <a:t>, </a:t>
            </a:r>
            <a:r>
              <a:rPr lang="cs-CZ" dirty="0" err="1" smtClean="0"/>
              <a:t>Book</a:t>
            </a:r>
            <a:r>
              <a:rPr lang="cs-CZ" dirty="0" smtClean="0"/>
              <a:t>, CD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85992"/>
            <a:ext cx="3286148" cy="440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Elipsa 4"/>
          <p:cNvSpPr/>
          <p:nvPr/>
        </p:nvSpPr>
        <p:spPr>
          <a:xfrm>
            <a:off x="3286116" y="3643314"/>
            <a:ext cx="1928826" cy="714380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priklad  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42852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cs-CZ" dirty="0" smtClean="0"/>
              <a:t>Step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07157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Přidejte </a:t>
            </a:r>
            <a:r>
              <a:rPr lang="cs-CZ" dirty="0" err="1" smtClean="0"/>
              <a:t>properties</a:t>
            </a:r>
            <a:r>
              <a:rPr lang="cs-CZ" dirty="0" smtClean="0"/>
              <a:t> objektu </a:t>
            </a:r>
            <a:r>
              <a:rPr lang="cs-CZ" dirty="0" err="1" smtClean="0"/>
              <a:t>Item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Name</a:t>
            </a:r>
            <a:endParaRPr lang="cs-CZ" dirty="0" smtClean="0"/>
          </a:p>
          <a:p>
            <a:pPr lvl="1"/>
            <a:r>
              <a:rPr lang="cs-CZ" dirty="0" err="1" smtClean="0"/>
              <a:t>Price</a:t>
            </a:r>
            <a:endParaRPr lang="cs-CZ" dirty="0" smtClean="0"/>
          </a:p>
          <a:p>
            <a:r>
              <a:rPr lang="cs-CZ" dirty="0" smtClean="0"/>
              <a:t>Definujte </a:t>
            </a:r>
            <a:r>
              <a:rPr lang="cs-CZ" dirty="0" err="1" smtClean="0"/>
              <a:t>konstruktor</a:t>
            </a:r>
            <a:r>
              <a:rPr lang="cs-CZ" dirty="0" smtClean="0"/>
              <a:t> a prázdný </a:t>
            </a:r>
            <a:r>
              <a:rPr lang="cs-CZ" dirty="0" err="1" smtClean="0"/>
              <a:t>konstruktor</a:t>
            </a:r>
            <a:r>
              <a:rPr lang="cs-CZ" dirty="0" smtClean="0"/>
              <a:t> ke korektnímu fungování dědičnosti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43" y="1800461"/>
            <a:ext cx="7358114" cy="505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h="88900" prst="coolSlant"/>
          </a:sp3d>
        </p:spPr>
      </p:pic>
      <p:pic>
        <p:nvPicPr>
          <p:cNvPr id="6" name="Obrázek 5" descr="priklad  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42852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cs-CZ" dirty="0" smtClean="0"/>
              <a:t>Step 3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97154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Napište kód objektu </a:t>
            </a:r>
            <a:r>
              <a:rPr lang="cs-CZ" dirty="0" err="1" smtClean="0"/>
              <a:t>Book</a:t>
            </a:r>
            <a:r>
              <a:rPr lang="cs-CZ" dirty="0" smtClean="0"/>
              <a:t>, který bude dědit po objektu </a:t>
            </a:r>
            <a:r>
              <a:rPr lang="cs-CZ" dirty="0" err="1" smtClean="0"/>
              <a:t>Item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2071678"/>
            <a:ext cx="68961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Obrázek 5" descr="priklad  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42852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cs-CZ" dirty="0" smtClean="0"/>
              <a:t>Step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104298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Napište kód objektu CD, který bude dědit po objektu </a:t>
            </a:r>
            <a:r>
              <a:rPr lang="cs-CZ" dirty="0" err="1" smtClean="0"/>
              <a:t>Item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1928802"/>
            <a:ext cx="54483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Obrázek 4" descr="priklad  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42852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Step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04298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Nadefinujte konkrétní instance objektů </a:t>
            </a:r>
            <a:r>
              <a:rPr lang="cs-CZ" dirty="0" err="1" smtClean="0"/>
              <a:t>Book</a:t>
            </a:r>
            <a:r>
              <a:rPr lang="cs-CZ" dirty="0" smtClean="0"/>
              <a:t> a CD a vypište údaje o jejich ceně na </a:t>
            </a:r>
            <a:r>
              <a:rPr lang="cs-CZ" dirty="0" err="1" smtClean="0"/>
              <a:t>konzoli</a:t>
            </a:r>
            <a:r>
              <a:rPr lang="cs-CZ" dirty="0" smtClean="0"/>
              <a:t> (využijte přetíženou poděděnou metodu </a:t>
            </a:r>
            <a:r>
              <a:rPr lang="cs-CZ" dirty="0" err="1" smtClean="0"/>
              <a:t>ToString</a:t>
            </a:r>
            <a:r>
              <a:rPr lang="cs-CZ" dirty="0" smtClean="0"/>
              <a:t> objektu </a:t>
            </a:r>
            <a:r>
              <a:rPr lang="cs-CZ" dirty="0" err="1" smtClean="0"/>
              <a:t>Item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1785926"/>
            <a:ext cx="5676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Obrázek 4" descr="priklad  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06" y="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1404938"/>
            <a:ext cx="60674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rázek 3" descr="reseni-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142852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643306" y="1357298"/>
            <a:ext cx="15716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Třída: AUTO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4282" y="1357298"/>
            <a:ext cx="192882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Objekt: </a:t>
            </a:r>
            <a:r>
              <a:rPr lang="cs-CZ" dirty="0" err="1" smtClean="0"/>
              <a:t>Audi</a:t>
            </a:r>
            <a:r>
              <a:rPr lang="cs-CZ" dirty="0" smtClean="0"/>
              <a:t> A4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00430" y="428604"/>
            <a:ext cx="18628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Objekt: Volvo V70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43702" y="1357298"/>
            <a:ext cx="220034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Objekt: Škoda </a:t>
            </a:r>
            <a:r>
              <a:rPr lang="cs-CZ" dirty="0" err="1" smtClean="0"/>
              <a:t>Superb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00430" y="2285992"/>
            <a:ext cx="183120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Objekt: Lada Niva</a:t>
            </a:r>
            <a:endParaRPr lang="cs-CZ" dirty="0"/>
          </a:p>
        </p:txBody>
      </p:sp>
      <p:sp>
        <p:nvSpPr>
          <p:cNvPr id="13" name="Šipka doprava 12"/>
          <p:cNvSpPr/>
          <p:nvPr/>
        </p:nvSpPr>
        <p:spPr>
          <a:xfrm>
            <a:off x="2143108" y="1428736"/>
            <a:ext cx="150019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4357686" y="785794"/>
            <a:ext cx="14287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eva 14"/>
          <p:cNvSpPr/>
          <p:nvPr/>
        </p:nvSpPr>
        <p:spPr>
          <a:xfrm>
            <a:off x="5214942" y="1428736"/>
            <a:ext cx="142876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nahoru 15"/>
          <p:cNvSpPr/>
          <p:nvPr/>
        </p:nvSpPr>
        <p:spPr>
          <a:xfrm>
            <a:off x="4357686" y="1714488"/>
            <a:ext cx="142876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71472" y="3214686"/>
            <a:ext cx="807249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Každá třída může obsahovat:</a:t>
            </a:r>
          </a:p>
          <a:p>
            <a:r>
              <a:rPr lang="cs-CZ" sz="2400" b="1" dirty="0" smtClean="0"/>
              <a:t>	</a:t>
            </a:r>
            <a:r>
              <a:rPr lang="cs-CZ" sz="2800" b="1" dirty="0" smtClean="0"/>
              <a:t>metody</a:t>
            </a:r>
            <a:r>
              <a:rPr lang="cs-CZ" sz="2400" dirty="0" smtClean="0"/>
              <a:t>: - operace které může provádět</a:t>
            </a:r>
          </a:p>
          <a:p>
            <a:pPr defTabSz="1128713"/>
            <a:r>
              <a:rPr lang="cs-CZ" sz="2400" dirty="0" smtClean="0"/>
              <a:t>		- např.: vypočítat průměrnou spotřebu, 		rychlost, nastartovat …</a:t>
            </a:r>
          </a:p>
          <a:p>
            <a:r>
              <a:rPr lang="cs-CZ" sz="2400" dirty="0" smtClean="0"/>
              <a:t>	</a:t>
            </a:r>
            <a:r>
              <a:rPr lang="cs-CZ" sz="2800" b="1" dirty="0" smtClean="0"/>
              <a:t>atributy</a:t>
            </a:r>
            <a:r>
              <a:rPr lang="cs-CZ" sz="2400" b="1" dirty="0" smtClean="0"/>
              <a:t>: </a:t>
            </a:r>
            <a:r>
              <a:rPr lang="cs-CZ" sz="2400" dirty="0" smtClean="0"/>
              <a:t>- představují stavy, vlastnosti třídy</a:t>
            </a:r>
          </a:p>
          <a:p>
            <a:pPr defTabSz="1084263"/>
            <a:r>
              <a:rPr lang="cs-CZ" sz="2400" dirty="0" smtClean="0"/>
              <a:t>		- např.: barva, hmotnost, výkon, …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Protrasujte</a:t>
            </a:r>
            <a:r>
              <a:rPr lang="cs-CZ" dirty="0" smtClean="0"/>
              <a:t> pomocím </a:t>
            </a:r>
            <a:r>
              <a:rPr lang="cs-CZ" b="1" i="1" dirty="0" err="1" smtClean="0">
                <a:solidFill>
                  <a:srgbClr val="FF0000"/>
                </a:solidFill>
              </a:rPr>
              <a:t>breakpointů</a:t>
            </a:r>
            <a:r>
              <a:rPr lang="cs-CZ" dirty="0" smtClean="0"/>
              <a:t> chod programu !!!</a:t>
            </a:r>
          </a:p>
          <a:p>
            <a:r>
              <a:rPr lang="cs-CZ" dirty="0" smtClean="0"/>
              <a:t>Pokuste se změnit </a:t>
            </a:r>
            <a:r>
              <a:rPr lang="cs-CZ" b="1" i="1" dirty="0" err="1" smtClean="0">
                <a:solidFill>
                  <a:schemeClr val="tx2"/>
                </a:solidFill>
              </a:rPr>
              <a:t>protected</a:t>
            </a:r>
            <a:r>
              <a:rPr lang="cs-CZ" b="1" i="1" dirty="0" smtClean="0">
                <a:solidFill>
                  <a:schemeClr val="tx2"/>
                </a:solidFill>
              </a:rPr>
              <a:t> </a:t>
            </a:r>
            <a:r>
              <a:rPr lang="cs-CZ" b="1" i="1" dirty="0" err="1" smtClean="0">
                <a:solidFill>
                  <a:schemeClr val="tx2"/>
                </a:solidFill>
              </a:rPr>
              <a:t>properties</a:t>
            </a:r>
            <a:r>
              <a:rPr lang="cs-CZ" b="1" i="1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objektu </a:t>
            </a:r>
            <a:r>
              <a:rPr lang="cs-CZ" b="1" i="1" dirty="0" err="1" smtClean="0">
                <a:solidFill>
                  <a:schemeClr val="tx2"/>
                </a:solidFill>
              </a:rPr>
              <a:t>Item</a:t>
            </a:r>
            <a:r>
              <a:rPr lang="cs-CZ" dirty="0" smtClean="0"/>
              <a:t> na </a:t>
            </a:r>
            <a:r>
              <a:rPr lang="cs-CZ" b="1" i="1" dirty="0" err="1" smtClean="0">
                <a:solidFill>
                  <a:schemeClr val="tx2"/>
                </a:solidFill>
              </a:rPr>
              <a:t>private</a:t>
            </a:r>
            <a:r>
              <a:rPr lang="cs-CZ" dirty="0" smtClean="0"/>
              <a:t> a ověřte tak funkci zapouzdření objektu</a:t>
            </a:r>
          </a:p>
          <a:p>
            <a:r>
              <a:rPr lang="cs-CZ" dirty="0" smtClean="0"/>
              <a:t>Zamyslete se nad výhodami dědění objektů v programování, co Vám umožňují ? </a:t>
            </a:r>
            <a:endParaRPr lang="cs-CZ" dirty="0"/>
          </a:p>
        </p:txBody>
      </p:sp>
      <p:pic>
        <p:nvPicPr>
          <p:cNvPr id="5" name="Obrázek 4" descr="ukol k zamysleni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285728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Virtuální metody</a:t>
            </a:r>
            <a:br>
              <a:rPr lang="cs-CZ" dirty="0" smtClean="0"/>
            </a:br>
            <a:r>
              <a:rPr lang="cs-CZ" dirty="0" err="1" smtClean="0"/>
              <a:t>override</a:t>
            </a:r>
            <a:r>
              <a:rPr lang="cs-CZ" dirty="0" smtClean="0"/>
              <a:t>, </a:t>
            </a:r>
            <a:r>
              <a:rPr lang="cs-CZ" dirty="0" err="1" smtClean="0"/>
              <a:t>new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Pokud v děděných objektech 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chceme předefinovat kód </a:t>
            </a:r>
            <a:r>
              <a:rPr lang="cs-CZ" dirty="0" smtClean="0"/>
              <a:t>(funkčnost) metody, kterou objekty dědí je nutné nadefinovat v base třídě tuto metodu jako 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virtuální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Pokud předefinovaná metoda zachovává návratový typ a má stejný specifikátor přístupu jako metoda v base třídě jde o tzv. překrytí metody a tuto metodu označíme klíčovým slovem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</a:rPr>
              <a:t>override</a:t>
            </a:r>
            <a:endParaRPr lang="cs-CZ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/>
              <a:t>Pokud předefinovaná metoda má pouze stejný název jako metoda v base třídě, ale má jinou návratovou hodnotu nebo jiný specifikátor přístupu použijeme v metodě potomka klíčové slovo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endParaRPr lang="cs-CZ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ek 3" descr="pojmy k zapamatovani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19843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8640"/>
            <a:ext cx="6984775" cy="644811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76609" y="3326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OVERRIDE</a:t>
            </a:r>
            <a:endParaRPr lang="cs-CZ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0648"/>
            <a:ext cx="7560840" cy="631585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00192" y="476672"/>
            <a:ext cx="1162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err="1" smtClean="0">
                <a:solidFill>
                  <a:schemeClr val="bg1"/>
                </a:solidFill>
              </a:rPr>
              <a:t>new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1412776"/>
            <a:ext cx="647170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cs-CZ" sz="4800" dirty="0" smtClean="0"/>
              <a:t>A na co je to</a:t>
            </a:r>
            <a:r>
              <a:rPr lang="cs-CZ" sz="4400" dirty="0" smtClean="0"/>
              <a:t> </a:t>
            </a:r>
            <a:r>
              <a:rPr lang="cs-CZ" sz="4800" dirty="0" smtClean="0"/>
              <a:t>jako</a:t>
            </a:r>
            <a:r>
              <a:rPr lang="cs-CZ" sz="4400" dirty="0" smtClean="0"/>
              <a:t> </a:t>
            </a:r>
            <a:r>
              <a:rPr lang="cs-CZ" sz="4800" dirty="0" smtClean="0"/>
              <a:t>dobré ?</a:t>
            </a:r>
            <a:endParaRPr lang="cs-CZ" sz="4800" dirty="0"/>
          </a:p>
        </p:txBody>
      </p:sp>
      <p:pic>
        <p:nvPicPr>
          <p:cNvPr id="1026" name="Picture 2" descr="http://www.musingmonika.com/wp-content/uploads/2013/04/adamtglass-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90" y="2221960"/>
            <a:ext cx="4104456" cy="44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4460" y="332656"/>
            <a:ext cx="6635080" cy="106613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cs-CZ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Vraťme se k našemu příkladu s knihami a CD. </a:t>
            </a:r>
            <a:endParaRPr lang="cs-CZ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179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Otevřete v </a:t>
            </a:r>
            <a:r>
              <a:rPr lang="cs-CZ" dirty="0" err="1" smtClean="0"/>
              <a:t>Moodle</a:t>
            </a:r>
            <a:r>
              <a:rPr lang="cs-CZ" dirty="0" smtClean="0"/>
              <a:t> projekt</a:t>
            </a:r>
          </a:p>
          <a:p>
            <a:pPr marL="457200" lvl="1" indent="0">
              <a:buNone/>
            </a:pPr>
            <a:r>
              <a:rPr lang="cs-CZ" dirty="0" smtClean="0"/>
              <a:t>		</a:t>
            </a:r>
            <a:r>
              <a:rPr lang="cs-CZ" b="1" i="1" dirty="0" err="1" smtClean="0">
                <a:solidFill>
                  <a:srgbClr val="00B050"/>
                </a:solidFill>
              </a:rPr>
              <a:t>Books_and_CD</a:t>
            </a:r>
            <a:endParaRPr lang="cs-CZ" b="1" i="1" dirty="0" smtClean="0">
              <a:solidFill>
                <a:srgbClr val="00B050"/>
              </a:solidFill>
            </a:endParaRPr>
          </a:p>
          <a:p>
            <a:r>
              <a:rPr lang="en-US" dirty="0" err="1" smtClean="0"/>
              <a:t>Postupujte</a:t>
            </a:r>
            <a:r>
              <a:rPr lang="en-US" dirty="0" smtClean="0"/>
              <a:t>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cs-CZ" dirty="0" smtClean="0"/>
              <a:t>pokyn</a:t>
            </a:r>
            <a:r>
              <a:rPr lang="cs-CZ" dirty="0"/>
              <a:t>ů</a:t>
            </a:r>
            <a:r>
              <a:rPr lang="cs-CZ" dirty="0" smtClean="0"/>
              <a:t> učitele a vyzkoušejte obě varianty aplikace. </a:t>
            </a:r>
          </a:p>
          <a:p>
            <a:r>
              <a:rPr lang="cs-CZ" dirty="0" smtClean="0"/>
              <a:t>Prodiskutujte výsledky aplikace a zamyslete se nad reálným použitím virtuálních metod v praxi</a:t>
            </a:r>
          </a:p>
          <a:p>
            <a:r>
              <a:rPr lang="cs-CZ" dirty="0" smtClean="0"/>
              <a:t>Pro zájemce článek o virtuálních metodách s podrobným vysvětlením („co je za tím“) v jazyce C++ naleznete na tomto odkazu:</a:t>
            </a:r>
          </a:p>
          <a:p>
            <a:pPr marL="457200" lvl="1" indent="0">
              <a:buNone/>
            </a:pPr>
            <a:r>
              <a:rPr lang="cs-CZ" dirty="0" smtClean="0">
                <a:hlinkClick r:id="rId2"/>
              </a:rPr>
              <a:t>Virtuální metody v C#</a:t>
            </a:r>
            <a:endParaRPr lang="cs-CZ" dirty="0" smtClean="0"/>
          </a:p>
        </p:txBody>
      </p:sp>
      <p:pic>
        <p:nvPicPr>
          <p:cNvPr id="4" name="Obrázek 3" descr="priklad  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06" y="0"/>
            <a:ext cx="928694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 vedením vyučujícího nasimulujte všechny možnosti virtuálních metod a volání jak z objektu vytvořeného přes bázovou třídu, tak i objektů vytvořených z potomků tříd.</a:t>
            </a:r>
          </a:p>
          <a:p>
            <a:r>
              <a:rPr lang="cs-CZ" dirty="0" smtClean="0"/>
              <a:t>Všechny možnosti důkladně </a:t>
            </a:r>
            <a:r>
              <a:rPr lang="cs-CZ" dirty="0" err="1" smtClean="0"/>
              <a:t>protrasujte</a:t>
            </a:r>
            <a:r>
              <a:rPr lang="cs-CZ" dirty="0" smtClean="0"/>
              <a:t> a uvědomte si význam použití</a:t>
            </a:r>
          </a:p>
          <a:p>
            <a:r>
              <a:rPr lang="cs-CZ" dirty="0" smtClean="0"/>
              <a:t>Pozn.: Tyto znalosti budou ověřeny v testu</a:t>
            </a:r>
            <a:endParaRPr lang="cs-CZ" dirty="0"/>
          </a:p>
        </p:txBody>
      </p:sp>
      <p:pic>
        <p:nvPicPr>
          <p:cNvPr id="4" name="Obrázek 3" descr="cviceni, uk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92076"/>
            <a:ext cx="1000132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Vytvořte vlastní aplikaci nákupní košík (pole deseti položek)</a:t>
            </a:r>
          </a:p>
          <a:p>
            <a:r>
              <a:rPr lang="cs-CZ" b="1" dirty="0"/>
              <a:t>b</a:t>
            </a:r>
            <a:r>
              <a:rPr lang="cs-CZ" b="1" dirty="0" smtClean="0"/>
              <a:t>ase </a:t>
            </a:r>
            <a:r>
              <a:rPr lang="cs-CZ" b="1" dirty="0" err="1" smtClean="0"/>
              <a:t>class</a:t>
            </a:r>
            <a:r>
              <a:rPr lang="cs-CZ" b="1" dirty="0" smtClean="0"/>
              <a:t>:</a:t>
            </a:r>
          </a:p>
          <a:p>
            <a:pPr lvl="1"/>
            <a:r>
              <a:rPr lang="cs-CZ" b="1" i="1" dirty="0" err="1" smtClean="0">
                <a:solidFill>
                  <a:srgbClr val="C00000"/>
                </a:solidFill>
              </a:rPr>
              <a:t>Item</a:t>
            </a:r>
            <a:r>
              <a:rPr lang="cs-CZ" i="1" dirty="0" smtClean="0">
                <a:solidFill>
                  <a:srgbClr val="00B050"/>
                </a:solidFill>
              </a:rPr>
              <a:t> (</a:t>
            </a:r>
            <a:r>
              <a:rPr lang="cs-CZ" i="1" dirty="0" err="1" smtClean="0">
                <a:solidFill>
                  <a:srgbClr val="00B050"/>
                </a:solidFill>
              </a:rPr>
              <a:t>barcode</a:t>
            </a:r>
            <a:r>
              <a:rPr lang="cs-CZ" i="1" dirty="0" smtClean="0">
                <a:solidFill>
                  <a:srgbClr val="00B050"/>
                </a:solidFill>
              </a:rPr>
              <a:t>, </a:t>
            </a:r>
            <a:r>
              <a:rPr lang="cs-CZ" i="1" dirty="0" err="1" smtClean="0">
                <a:solidFill>
                  <a:srgbClr val="00B050"/>
                </a:solidFill>
              </a:rPr>
              <a:t>price</a:t>
            </a:r>
            <a:r>
              <a:rPr lang="cs-CZ" i="1" dirty="0" smtClean="0">
                <a:solidFill>
                  <a:srgbClr val="00B050"/>
                </a:solidFill>
              </a:rPr>
              <a:t>; </a:t>
            </a:r>
            <a:r>
              <a:rPr lang="cs-CZ" i="1" dirty="0" err="1" smtClean="0">
                <a:solidFill>
                  <a:srgbClr val="00B050"/>
                </a:solidFill>
              </a:rPr>
              <a:t>Vypis</a:t>
            </a:r>
            <a:r>
              <a:rPr lang="cs-CZ" i="1" dirty="0" smtClean="0">
                <a:solidFill>
                  <a:srgbClr val="00B050"/>
                </a:solidFill>
              </a:rPr>
              <a:t>()) </a:t>
            </a:r>
          </a:p>
          <a:p>
            <a:r>
              <a:rPr lang="cs-CZ" b="1" i="1" dirty="0" err="1"/>
              <a:t>d</a:t>
            </a:r>
            <a:r>
              <a:rPr lang="cs-CZ" b="1" i="1" dirty="0" err="1" smtClean="0"/>
              <a:t>erived</a:t>
            </a:r>
            <a:r>
              <a:rPr lang="cs-CZ" b="1" i="1" dirty="0" smtClean="0"/>
              <a:t> </a:t>
            </a:r>
            <a:r>
              <a:rPr lang="cs-CZ" b="1" i="1" dirty="0" err="1" smtClean="0"/>
              <a:t>classes</a:t>
            </a:r>
            <a:r>
              <a:rPr lang="cs-CZ" b="1" i="1" dirty="0" smtClean="0"/>
              <a:t>:</a:t>
            </a:r>
          </a:p>
          <a:p>
            <a:pPr lvl="1"/>
            <a:r>
              <a:rPr lang="cs-CZ" b="1" i="1" dirty="0" smtClean="0">
                <a:solidFill>
                  <a:srgbClr val="C00000"/>
                </a:solidFill>
              </a:rPr>
              <a:t>MP3</a:t>
            </a:r>
            <a:r>
              <a:rPr lang="cs-CZ" i="1" dirty="0" smtClean="0">
                <a:solidFill>
                  <a:srgbClr val="00B050"/>
                </a:solidFill>
              </a:rPr>
              <a:t> (</a:t>
            </a:r>
            <a:r>
              <a:rPr lang="cs-CZ" i="1" dirty="0" err="1" smtClean="0">
                <a:solidFill>
                  <a:srgbClr val="00B050"/>
                </a:solidFill>
              </a:rPr>
              <a:t>memory</a:t>
            </a:r>
            <a:r>
              <a:rPr lang="cs-CZ" i="1" dirty="0" smtClean="0">
                <a:solidFill>
                  <a:srgbClr val="00B050"/>
                </a:solidFill>
              </a:rPr>
              <a:t>, </a:t>
            </a:r>
            <a:r>
              <a:rPr lang="cs-CZ" i="1" dirty="0" err="1" smtClean="0">
                <a:solidFill>
                  <a:srgbClr val="00B050"/>
                </a:solidFill>
              </a:rPr>
              <a:t>brand</a:t>
            </a:r>
            <a:r>
              <a:rPr lang="cs-CZ" i="1" dirty="0" smtClean="0">
                <a:solidFill>
                  <a:srgbClr val="00B050"/>
                </a:solidFill>
              </a:rPr>
              <a:t>; </a:t>
            </a:r>
            <a:r>
              <a:rPr lang="cs-CZ" i="1" dirty="0" err="1" smtClean="0">
                <a:solidFill>
                  <a:srgbClr val="00B050"/>
                </a:solidFill>
              </a:rPr>
              <a:t>Vypis</a:t>
            </a:r>
            <a:r>
              <a:rPr lang="cs-CZ" i="1" dirty="0" smtClean="0">
                <a:solidFill>
                  <a:srgbClr val="00B050"/>
                </a:solidFill>
              </a:rPr>
              <a:t>()) </a:t>
            </a:r>
          </a:p>
          <a:p>
            <a:pPr lvl="1"/>
            <a:r>
              <a:rPr lang="cs-CZ" b="1" i="1" dirty="0" smtClean="0">
                <a:solidFill>
                  <a:srgbClr val="C00000"/>
                </a:solidFill>
              </a:rPr>
              <a:t>Mobile</a:t>
            </a:r>
            <a:r>
              <a:rPr lang="cs-CZ" i="1" dirty="0" smtClean="0">
                <a:solidFill>
                  <a:srgbClr val="00B050"/>
                </a:solidFill>
              </a:rPr>
              <a:t> (</a:t>
            </a:r>
            <a:r>
              <a:rPr lang="cs-CZ" i="1" dirty="0" err="1" smtClean="0">
                <a:solidFill>
                  <a:srgbClr val="00B050"/>
                </a:solidFill>
              </a:rPr>
              <a:t>size</a:t>
            </a:r>
            <a:r>
              <a:rPr lang="cs-CZ" i="1" dirty="0" smtClean="0">
                <a:solidFill>
                  <a:srgbClr val="00B050"/>
                </a:solidFill>
              </a:rPr>
              <a:t>, </a:t>
            </a:r>
            <a:r>
              <a:rPr lang="cs-CZ" i="1" dirty="0" err="1" smtClean="0">
                <a:solidFill>
                  <a:srgbClr val="00B050"/>
                </a:solidFill>
              </a:rPr>
              <a:t>brand</a:t>
            </a:r>
            <a:r>
              <a:rPr lang="cs-CZ" i="1" dirty="0" smtClean="0">
                <a:solidFill>
                  <a:srgbClr val="00B050"/>
                </a:solidFill>
              </a:rPr>
              <a:t>, OS; </a:t>
            </a:r>
            <a:r>
              <a:rPr lang="cs-CZ" i="1" dirty="0" err="1" smtClean="0">
                <a:solidFill>
                  <a:srgbClr val="00B050"/>
                </a:solidFill>
              </a:rPr>
              <a:t>Vypis</a:t>
            </a:r>
            <a:r>
              <a:rPr lang="cs-CZ" i="1" dirty="0" smtClean="0">
                <a:solidFill>
                  <a:srgbClr val="00B050"/>
                </a:solidFill>
              </a:rPr>
              <a:t>())</a:t>
            </a:r>
          </a:p>
          <a:p>
            <a:r>
              <a:rPr lang="cs-CZ" dirty="0" smtClean="0"/>
              <a:t>Po vytvoření košíku a naplnění ho konkrétními položkami jeho obsah vypište a napište celkovou sumu všech položek v košíku</a:t>
            </a:r>
            <a:endParaRPr lang="cs-CZ" dirty="0"/>
          </a:p>
        </p:txBody>
      </p:sp>
      <p:pic>
        <p:nvPicPr>
          <p:cNvPr id="4" name="Obrázek 3" descr="cviceni, uk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92076"/>
            <a:ext cx="1000132" cy="10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Hlavní výhody dědičnosti</a:t>
            </a:r>
          </a:p>
          <a:p>
            <a:r>
              <a:rPr lang="cs-CZ" b="1" dirty="0" smtClean="0"/>
              <a:t>Omezení duplicity kódu</a:t>
            </a:r>
          </a:p>
          <a:p>
            <a:r>
              <a:rPr lang="cs-CZ" dirty="0" smtClean="0"/>
              <a:t>společné rysy skupiny třídy sdílejí definici [a implementaci] </a:t>
            </a:r>
          </a:p>
          <a:p>
            <a:pPr lvl="1"/>
            <a:r>
              <a:rPr lang="cs-CZ" dirty="0" smtClean="0"/>
              <a:t>base </a:t>
            </a:r>
            <a:r>
              <a:rPr lang="cs-CZ" dirty="0" err="1" smtClean="0"/>
              <a:t>class</a:t>
            </a:r>
            <a:r>
              <a:rPr lang="cs-CZ" dirty="0" smtClean="0"/>
              <a:t> definuje společné rysy na jednom místě</a:t>
            </a:r>
          </a:p>
          <a:p>
            <a:pPr lvl="1"/>
            <a:r>
              <a:rPr lang="cs-CZ" dirty="0" smtClean="0"/>
              <a:t>odvozené třídy definují své specifické rysy</a:t>
            </a:r>
          </a:p>
          <a:p>
            <a:r>
              <a:rPr lang="cs-CZ" b="1" dirty="0" smtClean="0"/>
              <a:t>Stejné zacházení s více třídami</a:t>
            </a:r>
          </a:p>
          <a:p>
            <a:r>
              <a:rPr lang="cs-CZ" dirty="0" smtClean="0"/>
              <a:t>pro některé operace stačí rysy, které vykazuje společná nadtřída</a:t>
            </a:r>
          </a:p>
          <a:p>
            <a:r>
              <a:rPr lang="cs-CZ" dirty="0" smtClean="0"/>
              <a:t>mechanizmus pro realizaci polymorfizmu</a:t>
            </a:r>
          </a:p>
          <a:p>
            <a:endParaRPr lang="cs-CZ" dirty="0" smtClean="0"/>
          </a:p>
          <a:p>
            <a:r>
              <a:rPr lang="cs-CZ" dirty="0" err="1" smtClean="0">
                <a:hlinkClick r:id="rId2"/>
              </a:rPr>
              <a:t>pdf</a:t>
            </a:r>
            <a:r>
              <a:rPr lang="cs-CZ" dirty="0" smtClean="0">
                <a:hlinkClick r:id="rId2"/>
              </a:rPr>
              <a:t> materiál o dědičnosti</a:t>
            </a:r>
            <a:endParaRPr lang="cs-CZ" dirty="0"/>
          </a:p>
        </p:txBody>
      </p:sp>
      <p:pic>
        <p:nvPicPr>
          <p:cNvPr id="4" name="Obrázek 3" descr="reseni-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428604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6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6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6000" dirty="0" smtClean="0"/>
          </a:p>
        </p:txBody>
      </p:sp>
      <p:sp>
        <p:nvSpPr>
          <p:cNvPr id="3076" name="Zástupný symbol pro číslo snímku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E8CE5A-947A-4D82-8895-ED592389FF68}" type="slidenum">
              <a:rPr lang="cs-CZ" smtClean="0"/>
              <a:pPr/>
              <a:t>49</a:t>
            </a:fld>
            <a:endParaRPr lang="cs-CZ" smtClean="0"/>
          </a:p>
        </p:txBody>
      </p:sp>
      <p:sp>
        <p:nvSpPr>
          <p:cNvPr id="3077" name="Obdélník 10"/>
          <p:cNvSpPr>
            <a:spLocks noChangeArrowheads="1"/>
          </p:cNvSpPr>
          <p:nvPr/>
        </p:nvSpPr>
        <p:spPr bwMode="auto">
          <a:xfrm>
            <a:off x="1785938" y="1071563"/>
            <a:ext cx="6929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600" b="1" dirty="0">
                <a:solidFill>
                  <a:schemeClr val="tx1"/>
                </a:solidFill>
              </a:rPr>
              <a:t>Centrum pro virtuální a moderní metody a formy vzdělávání na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cs-CZ" sz="1600" b="1" dirty="0">
                <a:solidFill>
                  <a:schemeClr val="tx1"/>
                </a:solidFill>
              </a:rPr>
              <a:t>Obchodní akademii T.G. Masaryka, Kostelec nad Orlicí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078" name="Obdélník 9"/>
          <p:cNvSpPr>
            <a:spLocks noChangeArrowheads="1"/>
          </p:cNvSpPr>
          <p:nvPr/>
        </p:nvSpPr>
        <p:spPr bwMode="auto">
          <a:xfrm>
            <a:off x="755576" y="2924944"/>
            <a:ext cx="79295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Použité materiály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Kniha: Programujeme profesionálně, nakladatelství WROX, autor: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Jay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Glynn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/>
              <a:t>www.wikipedia.c</a:t>
            </a:r>
            <a:r>
              <a:rPr lang="cs-CZ" dirty="0" err="1" smtClean="0"/>
              <a:t>om</a:t>
            </a:r>
            <a:endParaRPr lang="cs-CZ" dirty="0" smtClean="0"/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 smtClean="0">
                <a:solidFill>
                  <a:schemeClr val="tx1"/>
                </a:solidFill>
              </a:rPr>
              <a:t>Seriál</a:t>
            </a:r>
            <a:r>
              <a:rPr lang="en-US" b="1" i="1" dirty="0" smtClean="0"/>
              <a:t>y </a:t>
            </a:r>
            <a:r>
              <a:rPr lang="cs-CZ" b="1" i="1" dirty="0" smtClean="0">
                <a:solidFill>
                  <a:schemeClr val="tx1"/>
                </a:solidFill>
              </a:rPr>
              <a:t> o programování v jazyce C</a:t>
            </a:r>
            <a:r>
              <a:rPr lang="en-US" b="1" i="1" dirty="0" smtClean="0">
                <a:solidFill>
                  <a:schemeClr val="tx1"/>
                </a:solidFill>
              </a:rPr>
              <a:t>#</a:t>
            </a:r>
            <a:r>
              <a:rPr lang="en-US" b="1" i="1" dirty="0" smtClean="0"/>
              <a:t> </a:t>
            </a:r>
            <a:r>
              <a:rPr lang="cs-CZ" b="1" i="1" dirty="0" smtClean="0"/>
              <a:t>:</a:t>
            </a:r>
          </a:p>
          <a:p>
            <a:r>
              <a:rPr lang="cs-CZ" dirty="0" smtClean="0"/>
              <a:t>www.živě.</a:t>
            </a:r>
            <a:r>
              <a:rPr lang="cs-CZ" dirty="0" err="1" smtClean="0"/>
              <a:t>cz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www.java2s.com</a:t>
            </a:r>
          </a:p>
          <a:p>
            <a:r>
              <a:rPr lang="en-US" dirty="0" smtClean="0"/>
              <a:t>www.functionx.com</a:t>
            </a:r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www.</a:t>
            </a:r>
            <a:r>
              <a:rPr lang="cs-CZ" dirty="0" err="1" smtClean="0">
                <a:solidFill>
                  <a:schemeClr val="tx1"/>
                </a:solidFill>
              </a:rPr>
              <a:t>csharp</a:t>
            </a:r>
            <a:r>
              <a:rPr lang="cs-CZ" dirty="0" smtClean="0">
                <a:solidFill>
                  <a:schemeClr val="tx1"/>
                </a:solidFill>
              </a:rPr>
              <a:t>-station.</a:t>
            </a:r>
            <a:r>
              <a:rPr lang="cs-CZ" dirty="0" err="1" smtClean="0">
                <a:solidFill>
                  <a:schemeClr val="tx1"/>
                </a:solidFill>
              </a:rPr>
              <a:t>com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/>
              <a:t>www.</a:t>
            </a:r>
            <a:r>
              <a:rPr lang="cs-CZ" dirty="0" err="1" smtClean="0"/>
              <a:t>msdn.com</a:t>
            </a:r>
            <a:endParaRPr lang="cs-CZ" dirty="0" smtClean="0"/>
          </a:p>
          <a:p>
            <a:r>
              <a:rPr lang="cs-CZ" dirty="0" smtClean="0"/>
              <a:t>www.</a:t>
            </a:r>
            <a:r>
              <a:rPr lang="cs-CZ" dirty="0" err="1" smtClean="0"/>
              <a:t>bytes.com</a:t>
            </a:r>
            <a:endParaRPr lang="cs-CZ" dirty="0" smtClean="0"/>
          </a:p>
          <a:p>
            <a:r>
              <a:rPr lang="cs-CZ" dirty="0" smtClean="0"/>
              <a:t>www.c-</a:t>
            </a:r>
            <a:r>
              <a:rPr lang="cs-CZ" dirty="0" err="1" smtClean="0"/>
              <a:t>sharpcorner.com</a:t>
            </a:r>
            <a:endParaRPr lang="cs-CZ" dirty="0" smtClean="0"/>
          </a:p>
          <a:p>
            <a:endParaRPr lang="cs-CZ" dirty="0">
              <a:solidFill>
                <a:schemeClr val="tx1"/>
              </a:solidFill>
            </a:endParaRPr>
          </a:p>
          <a:p>
            <a:pPr algn="just"/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Obrázek 11" descr="logoProjektu říjen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928813"/>
            <a:ext cx="4248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85818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Zapouzdření objektů (</a:t>
            </a:r>
            <a:r>
              <a:rPr lang="cs-CZ" dirty="0" err="1" smtClean="0"/>
              <a:t>encapsulating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Jedna ze základních </a:t>
            </a:r>
            <a:r>
              <a:rPr lang="cs-CZ" dirty="0" err="1" smtClean="0"/>
              <a:t>vlatností</a:t>
            </a:r>
            <a:r>
              <a:rPr lang="cs-CZ" dirty="0" smtClean="0"/>
              <a:t> objektově orientovaného přístupu</a:t>
            </a:r>
          </a:p>
          <a:p>
            <a:r>
              <a:rPr lang="cs-CZ" dirty="0" smtClean="0"/>
              <a:t>Metody a atributy objektu mohou být před okolím objektu skryty a nebo slouží pro komunikaci s okolím pak se nazývají </a:t>
            </a:r>
            <a:r>
              <a:rPr lang="cs-CZ" b="1" i="1" dirty="0" smtClean="0"/>
              <a:t>rozhraním</a:t>
            </a:r>
            <a:r>
              <a:rPr lang="cs-CZ" dirty="0" smtClean="0"/>
              <a:t> objektu</a:t>
            </a:r>
          </a:p>
          <a:p>
            <a:r>
              <a:rPr lang="cs-CZ" dirty="0" smtClean="0"/>
              <a:t>Zapouzdření je důležitou součástí bezpečnosti a stability tvořených aplikací</a:t>
            </a:r>
          </a:p>
          <a:p>
            <a:r>
              <a:rPr lang="cs-CZ" dirty="0" smtClean="0"/>
              <a:t>Ten kdo využívá otestovaný a funkční objekt ve své aplikaci se nemusí starat o to, jak je funkčnost tohoto objektu implementována (</a:t>
            </a:r>
            <a:r>
              <a:rPr lang="cs-CZ" dirty="0" err="1" smtClean="0"/>
              <a:t>Console.Writeline</a:t>
            </a:r>
            <a:r>
              <a:rPr lang="cs-CZ" dirty="0" smtClean="0"/>
              <a:t>,….)</a:t>
            </a:r>
          </a:p>
        </p:txBody>
      </p:sp>
      <p:pic>
        <p:nvPicPr>
          <p:cNvPr id="4" name="Obrázek 3" descr="pojmy k zapamatovani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357166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/>
          <a:lstStyle/>
          <a:p>
            <a:r>
              <a:rPr lang="en-US" dirty="0" smtClean="0"/>
              <a:t>OOP </a:t>
            </a:r>
            <a:r>
              <a:rPr lang="en-US" dirty="0" err="1" smtClean="0"/>
              <a:t>prakticky</a:t>
            </a:r>
            <a:r>
              <a:rPr lang="en-US" dirty="0" smtClean="0"/>
              <a:t> </a:t>
            </a:r>
            <a:r>
              <a:rPr lang="cs-CZ" dirty="0" smtClean="0"/>
              <a:t>– Třídy</a:t>
            </a:r>
            <a:r>
              <a:rPr lang="en-US" dirty="0" smtClean="0"/>
              <a:t>(C</a:t>
            </a:r>
            <a:r>
              <a:rPr lang="cs-CZ" dirty="0" err="1" smtClean="0"/>
              <a:t>íle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Implementace </a:t>
            </a:r>
            <a:r>
              <a:rPr lang="cs-CZ" dirty="0" err="1" smtClean="0"/>
              <a:t>konstruktorů</a:t>
            </a:r>
            <a:endParaRPr lang="cs-CZ" dirty="0" smtClean="0"/>
          </a:p>
          <a:p>
            <a:r>
              <a:rPr lang="cs-CZ" dirty="0" smtClean="0"/>
              <a:t>Porozumění rozdílu mezi instancí a statickými členy</a:t>
            </a:r>
          </a:p>
          <a:p>
            <a:r>
              <a:rPr lang="cs-CZ" dirty="0" smtClean="0"/>
              <a:t>Porozumění destruktorů</a:t>
            </a:r>
          </a:p>
          <a:p>
            <a:r>
              <a:rPr lang="cs-CZ" dirty="0" smtClean="0"/>
              <a:t>Seznámení se s použitím členů tříd</a:t>
            </a:r>
            <a:endParaRPr lang="cs-CZ" dirty="0"/>
          </a:p>
        </p:txBody>
      </p:sp>
      <p:pic>
        <p:nvPicPr>
          <p:cNvPr id="4" name="Obrázek 3" descr="cil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357166"/>
            <a:ext cx="1027013" cy="1027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625794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OOP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prakticky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Zapouzdření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</a:t>
            </a:r>
            <a:r>
              <a:rPr kumimoji="0" lang="cs-CZ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íle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2000240"/>
            <a:ext cx="8229600" cy="412592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Porozumět principu zapouzdření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OOP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Porozumět dostupným modifikátorům datových členů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Ochrana stavu objektu přes jeho vlastnosti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3200" dirty="0" smtClean="0"/>
              <a:t>Nastavení přístupu k metodám objektů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Modifikace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typů pro kompletaci zapouzdření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 descr="cil 128x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357166"/>
            <a:ext cx="1027013" cy="1027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zapouzdření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OOP vytváříme objekty, které mají stavy </a:t>
            </a:r>
            <a:r>
              <a:rPr lang="cs-CZ" smtClean="0"/>
              <a:t>a chování 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428860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Šipka doprava 5"/>
          <p:cNvSpPr/>
          <p:nvPr/>
        </p:nvSpPr>
        <p:spPr>
          <a:xfrm>
            <a:off x="2571736" y="3286124"/>
            <a:ext cx="128588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2571736" y="5000636"/>
            <a:ext cx="128588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7000892" y="5000636"/>
            <a:ext cx="1214446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ásobení 8"/>
          <p:cNvSpPr/>
          <p:nvPr/>
        </p:nvSpPr>
        <p:spPr>
          <a:xfrm>
            <a:off x="7286644" y="2928934"/>
            <a:ext cx="785818" cy="785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Specifikátory přístupu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 definici viditelnosti atributů a metod vně objektů a tedy k definici rozhraní objektů se používají specifikátory:</a:t>
            </a:r>
          </a:p>
          <a:p>
            <a:pPr lvl="1"/>
            <a:r>
              <a:rPr lang="cs-CZ" b="1" i="1" dirty="0" err="1" smtClean="0"/>
              <a:t>Private</a:t>
            </a:r>
            <a:r>
              <a:rPr lang="cs-CZ" dirty="0" smtClean="0"/>
              <a:t> – člen je přístupný pouze uvnitř třídy</a:t>
            </a:r>
          </a:p>
          <a:p>
            <a:pPr lvl="1"/>
            <a:r>
              <a:rPr lang="cs-CZ" b="1" i="1" dirty="0" smtClean="0"/>
              <a:t>Public</a:t>
            </a:r>
            <a:r>
              <a:rPr lang="cs-CZ" dirty="0" smtClean="0"/>
              <a:t> – člen je viditelný z jiných tříd</a:t>
            </a:r>
          </a:p>
          <a:p>
            <a:pPr lvl="1"/>
            <a:r>
              <a:rPr lang="cs-CZ" b="1" i="1" dirty="0" err="1" smtClean="0"/>
              <a:t>Protected</a:t>
            </a:r>
            <a:r>
              <a:rPr lang="cs-CZ" b="1" i="1" dirty="0" smtClean="0"/>
              <a:t> </a:t>
            </a:r>
            <a:r>
              <a:rPr lang="cs-CZ" dirty="0" smtClean="0"/>
              <a:t>– člen je přístupný pouze z potomků třídy</a:t>
            </a:r>
          </a:p>
          <a:p>
            <a:endParaRPr lang="cs-CZ" dirty="0" smtClean="0"/>
          </a:p>
          <a:p>
            <a:r>
              <a:rPr lang="cs-CZ" dirty="0" err="1" smtClean="0">
                <a:hlinkClick r:id="rId2"/>
              </a:rPr>
              <a:t>class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access</a:t>
            </a:r>
            <a:r>
              <a:rPr lang="cs-CZ" dirty="0" smtClean="0">
                <a:hlinkClick r:id="rId2"/>
              </a:rPr>
              <a:t> video </a:t>
            </a:r>
            <a:r>
              <a:rPr lang="cs-CZ" dirty="0" err="1" smtClean="0">
                <a:hlinkClick r:id="rId2"/>
              </a:rPr>
              <a:t>presentation</a:t>
            </a:r>
            <a:endParaRPr lang="cs-CZ" dirty="0"/>
          </a:p>
        </p:txBody>
      </p:sp>
      <p:pic>
        <p:nvPicPr>
          <p:cNvPr id="4" name="Obrázek 3" descr="pojmy k zapamatovani 128x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285728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1550</Words>
  <Application>Microsoft Office PowerPoint</Application>
  <PresentationFormat>Předvádění na obrazovce (4:3)</PresentationFormat>
  <Paragraphs>270</Paragraphs>
  <Slides>49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Motiv sady Office</vt:lpstr>
      <vt:lpstr>C# - OOP (object oriented programming)</vt:lpstr>
      <vt:lpstr>OOP – proč?</vt:lpstr>
      <vt:lpstr>Třída a instance</vt:lpstr>
      <vt:lpstr>Prezentace aplikace PowerPoint</vt:lpstr>
      <vt:lpstr>Zapouzdření objektů (encapsulating)</vt:lpstr>
      <vt:lpstr>OOP prakticky – Třídy(Cíle)</vt:lpstr>
      <vt:lpstr>Prezentace aplikace PowerPoint</vt:lpstr>
      <vt:lpstr>Co je zapouzdření ?</vt:lpstr>
      <vt:lpstr>Specifikátory přístupu</vt:lpstr>
      <vt:lpstr>UML</vt:lpstr>
      <vt:lpstr>Prezentace aplikace PowerPoint</vt:lpstr>
      <vt:lpstr>Step by step vytvoření třídy OOP</vt:lpstr>
      <vt:lpstr>Prezentace aplikace PowerPoint</vt:lpstr>
      <vt:lpstr>Prezentace aplikace PowerPoint</vt:lpstr>
      <vt:lpstr>Využití vytvořené třídy v aplikaci – spusťte C# Express edt.</vt:lpstr>
      <vt:lpstr>Jiný zápis zabezpečení argumentů tento zápis není doporučen pro 100% zapouzdření a zabezpečení properties objektu (public)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Ukázka vytvoření třídy a využití metod třídy </vt:lpstr>
      <vt:lpstr>Úkol</vt:lpstr>
      <vt:lpstr>Implementace tříd v C#</vt:lpstr>
      <vt:lpstr>Prezentace aplikace PowerPoint</vt:lpstr>
      <vt:lpstr>Static a non-static metody</vt:lpstr>
      <vt:lpstr>Prezentace aplikace PowerPoint</vt:lpstr>
      <vt:lpstr>Úkol</vt:lpstr>
      <vt:lpstr>Inheritance – dědění v OOP</vt:lpstr>
      <vt:lpstr>Příklad Dog</vt:lpstr>
      <vt:lpstr>Step by Step Inheritance Application</vt:lpstr>
      <vt:lpstr>Step 1</vt:lpstr>
      <vt:lpstr>Step 2</vt:lpstr>
      <vt:lpstr>Step 3 </vt:lpstr>
      <vt:lpstr>Step 4</vt:lpstr>
      <vt:lpstr>Step 5</vt:lpstr>
      <vt:lpstr>Prezentace aplikace PowerPoint</vt:lpstr>
      <vt:lpstr>Závěr</vt:lpstr>
      <vt:lpstr>Virtuální metody override, new</vt:lpstr>
      <vt:lpstr>Prezentace aplikace PowerPoint</vt:lpstr>
      <vt:lpstr>Prezentace aplikace PowerPoint</vt:lpstr>
      <vt:lpstr>Prezentace aplikace PowerPoint</vt:lpstr>
      <vt:lpstr>Vraťme se k našemu příkladu s knihami a CD. </vt:lpstr>
      <vt:lpstr>Úkol 1 </vt:lpstr>
      <vt:lpstr>Úkol 2 </vt:lpstr>
      <vt:lpstr>Prezentace aplikace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JKudr</dc:creator>
  <cp:lastModifiedBy>Jaroslav Kudr</cp:lastModifiedBy>
  <cp:revision>110</cp:revision>
  <dcterms:created xsi:type="dcterms:W3CDTF">2009-08-08T12:12:28Z</dcterms:created>
  <dcterms:modified xsi:type="dcterms:W3CDTF">2014-01-24T19:20:03Z</dcterms:modified>
</cp:coreProperties>
</file>