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68" r:id="rId2"/>
    <p:sldId id="270" r:id="rId3"/>
    <p:sldId id="269" r:id="rId4"/>
    <p:sldId id="271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F00"/>
    <a:srgbClr val="005A9E"/>
    <a:srgbClr val="2FC9FF"/>
    <a:srgbClr val="E2002B"/>
    <a:srgbClr val="00FF00"/>
    <a:srgbClr val="66FF99"/>
    <a:srgbClr val="CCFF99"/>
    <a:srgbClr val="339966"/>
    <a:srgbClr val="33FF33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9118" autoAdjust="0"/>
  </p:normalViewPr>
  <p:slideViewPr>
    <p:cSldViewPr>
      <p:cViewPr>
        <p:scale>
          <a:sx n="110" d="100"/>
          <a:sy n="110" d="100"/>
        </p:scale>
        <p:origin x="-97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17.3.2010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gi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gi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35731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7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Mechanika tuhého tělesa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Pohyby tuhého tělesa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Moment síly vzhledem k ose otáčení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Skládání a rozkládání sil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Dvojice sil, Těžiště, Rovnovážné polohy tělesa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Skládat síly (</a:t>
            </a:r>
            <a:r>
              <a:rPr lang="cs-CZ" sz="2800" dirty="0" smtClean="0">
                <a:solidFill>
                  <a:srgbClr val="00B0F0"/>
                </a:solidFill>
              </a:rPr>
              <a:t>složky</a:t>
            </a:r>
            <a:r>
              <a:rPr lang="cs-CZ" sz="2800" dirty="0" smtClean="0"/>
              <a:t>) znamená nahradit je silou </a:t>
            </a:r>
          </a:p>
          <a:p>
            <a:pPr>
              <a:buNone/>
            </a:pPr>
            <a:r>
              <a:rPr lang="cs-CZ" sz="2800" dirty="0" smtClean="0"/>
              <a:t>jedinou (</a:t>
            </a:r>
            <a:r>
              <a:rPr lang="cs-CZ" sz="2800" dirty="0" smtClean="0">
                <a:solidFill>
                  <a:srgbClr val="00B0F0"/>
                </a:solidFill>
              </a:rPr>
              <a:t>výslednicí</a:t>
            </a:r>
            <a:r>
              <a:rPr lang="cs-CZ" sz="2800" dirty="0" smtClean="0"/>
              <a:t>), která má při působení na </a:t>
            </a:r>
          </a:p>
          <a:p>
            <a:pPr>
              <a:buNone/>
            </a:pPr>
            <a:r>
              <a:rPr lang="cs-CZ" sz="2800" dirty="0" smtClean="0"/>
              <a:t>těleso stejný pohybový účinek.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Skládání sil působících na těleso v jednom bodě: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stejný směr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opačný směr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různý směr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Skládání sil působících na těleso v různých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bodech tělesa: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24577" name="Picture 1" descr="C:\Documents and Settings\Slečna Hlaváčková\Plocha\Obrázka fyz\mechtuht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739" y="3286124"/>
            <a:ext cx="2866665" cy="314327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Na konci tyče délky 80 cm působí kolmo k tyči 2 </a:t>
            </a:r>
          </a:p>
          <a:p>
            <a:pPr>
              <a:buNone/>
            </a:pPr>
            <a:r>
              <a:rPr lang="cs-CZ" sz="2800" dirty="0" smtClean="0"/>
              <a:t>rovnoběžné síly o velikostech 50 N a 30 N. Ve </a:t>
            </a:r>
          </a:p>
          <a:p>
            <a:pPr>
              <a:buNone/>
            </a:pPr>
            <a:r>
              <a:rPr lang="cs-CZ" sz="2800" dirty="0" smtClean="0"/>
              <a:t>kterém místě musíme tyč podepřít, aby se </a:t>
            </a:r>
          </a:p>
          <a:p>
            <a:pPr>
              <a:buNone/>
            </a:pPr>
            <a:r>
              <a:rPr lang="cs-CZ" sz="2800" dirty="0" smtClean="0"/>
              <a:t>neotáčela? Jak velkou tlakovou silou působí tyč na </a:t>
            </a:r>
          </a:p>
          <a:p>
            <a:pPr>
              <a:buNone/>
            </a:pPr>
            <a:r>
              <a:rPr lang="cs-CZ" sz="2800" dirty="0" smtClean="0"/>
              <a:t>podpěru?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30 cm od působiště větší síly, 80 N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 rot="5400000">
            <a:off x="4321967" y="3250405"/>
            <a:ext cx="428628" cy="5643602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Rozkládání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Rozložit sílu znamená nahradit ji dvěma nebo více </a:t>
            </a:r>
          </a:p>
          <a:p>
            <a:pPr>
              <a:buNone/>
            </a:pPr>
            <a:r>
              <a:rPr lang="cs-CZ" sz="2800" dirty="0" smtClean="0"/>
              <a:t>silami o stejném pohybovém účinku na těleso.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Rozkládání síly na 2: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různoběžné síly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F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=pohybová složka tíhové síly</a:t>
            </a:r>
          </a:p>
          <a:p>
            <a:pPr marL="514350" indent="-514350">
              <a:buNone/>
            </a:pPr>
            <a:r>
              <a:rPr lang="cs-CZ" sz="2800" dirty="0" smtClean="0"/>
              <a:t>F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=tlaková složka (ruší se pevností podložky)</a:t>
            </a:r>
          </a:p>
          <a:p>
            <a:pPr marL="514350" indent="-514350">
              <a:buNone/>
            </a:pPr>
            <a:r>
              <a:rPr lang="cs-CZ" sz="2800" dirty="0" smtClean="0"/>
              <a:t>Platí: </a:t>
            </a:r>
            <a:r>
              <a:rPr lang="cs-CZ" sz="2800" dirty="0" err="1" smtClean="0"/>
              <a:t>F</a:t>
            </a:r>
            <a:r>
              <a:rPr lang="cs-CZ" sz="2800" baseline="-25000" dirty="0" err="1" smtClean="0"/>
              <a:t>t</a:t>
            </a:r>
            <a:r>
              <a:rPr lang="cs-CZ" sz="2800" dirty="0" smtClean="0"/>
              <a:t>=f.F</a:t>
            </a:r>
            <a:r>
              <a:rPr lang="cs-CZ" sz="2800" baseline="-25000" dirty="0" smtClean="0"/>
              <a:t>2</a:t>
            </a: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10" y="3714752"/>
          <a:ext cx="5057775" cy="733425"/>
        </p:xfrm>
        <a:graphic>
          <a:graphicData uri="http://schemas.openxmlformats.org/presentationml/2006/ole">
            <p:oleObj spid="_x0000_s2050" name="Rovnice" r:id="rId3" imgW="157464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42910" y="4572008"/>
          <a:ext cx="5260975" cy="733425"/>
        </p:xfrm>
        <a:graphic>
          <a:graphicData uri="http://schemas.openxmlformats.org/presentationml/2006/ole">
            <p:oleObj spid="_x0000_s2051" name="Rovnice" r:id="rId4" imgW="1638000" imgH="228600" progId="Equation.3">
              <p:embed/>
            </p:oleObj>
          </a:graphicData>
        </a:graphic>
      </p:graphicFrame>
      <p:pic>
        <p:nvPicPr>
          <p:cNvPr id="2052" name="Picture 4" descr="C:\Documents and Settings\Slečna Hlaváčková\Plocha\Obrázka fyz\fil_085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714620"/>
            <a:ext cx="2762254" cy="2221813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7429520" y="3786190"/>
            <a:ext cx="357190" cy="285752"/>
          </a:xfrm>
          <a:prstGeom prst="rect">
            <a:avLst/>
          </a:prstGeom>
          <a:solidFill>
            <a:srgbClr val="D68F00"/>
          </a:solidFill>
          <a:ln>
            <a:solidFill>
              <a:srgbClr val="D6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F</a:t>
            </a:r>
            <a:r>
              <a:rPr lang="cs-CZ" sz="1200" baseline="-25000" dirty="0" smtClean="0">
                <a:solidFill>
                  <a:schemeClr val="tx1"/>
                </a:solidFill>
              </a:rPr>
              <a:t>G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Rozkládání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cs-CZ" sz="2800" dirty="0" smtClean="0"/>
              <a:t>rovnoběžné síly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 smtClean="0"/>
              <a:t>rozklad tíhy tělesa umístěného na vodorovné tyči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28662" y="2857496"/>
          <a:ext cx="2324100" cy="692150"/>
        </p:xfrm>
        <a:graphic>
          <a:graphicData uri="http://schemas.openxmlformats.org/presentationml/2006/ole">
            <p:oleObj spid="_x0000_s3074" name="Rovnice" r:id="rId3" imgW="72360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28662" y="3857628"/>
          <a:ext cx="2568575" cy="692150"/>
        </p:xfrm>
        <a:graphic>
          <a:graphicData uri="http://schemas.openxmlformats.org/presentationml/2006/ole">
            <p:oleObj spid="_x0000_s3075" name="Rovnice" r:id="rId4" imgW="799920" imgH="2156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28662" y="4857760"/>
          <a:ext cx="2282825" cy="692150"/>
        </p:xfrm>
        <a:graphic>
          <a:graphicData uri="http://schemas.openxmlformats.org/presentationml/2006/ole">
            <p:oleObj spid="_x0000_s3076" name="Rovnice" r:id="rId5" imgW="711000" imgH="215640" progId="Equation.3">
              <p:embed/>
            </p:oleObj>
          </a:graphicData>
        </a:graphic>
      </p:graphicFrame>
      <p:pic>
        <p:nvPicPr>
          <p:cNvPr id="3077" name="Picture 5" descr="C:\Documents and Settings\Slečna Hlaváčková\Plocha\Obrázka fyz\mechtuht4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2928934"/>
            <a:ext cx="3000396" cy="179653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8" name="Picture 6" descr="C:\Documents and Settings\Slečna Hlaváčková\Plocha\Obrázka fyz\mechtuht1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572008"/>
            <a:ext cx="2071702" cy="1688579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Na nosník délky 6 metrů položíme do vzdálenosti </a:t>
            </a:r>
          </a:p>
          <a:p>
            <a:pPr>
              <a:buNone/>
            </a:pPr>
            <a:r>
              <a:rPr lang="cs-CZ" sz="2800" dirty="0" smtClean="0"/>
              <a:t>2 m od jednoho konce nosníku těleso hmotnosti </a:t>
            </a:r>
          </a:p>
          <a:p>
            <a:pPr>
              <a:buNone/>
            </a:pPr>
            <a:r>
              <a:rPr lang="cs-CZ" sz="2800" dirty="0" smtClean="0"/>
              <a:t>300 kg. Jak velkými tlakovými silami působí nosník </a:t>
            </a:r>
          </a:p>
          <a:p>
            <a:pPr>
              <a:buNone/>
            </a:pPr>
            <a:r>
              <a:rPr lang="cs-CZ" sz="2800" dirty="0" smtClean="0"/>
              <a:t>na podpěry umístěné na koncích nosníku?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F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=2 000 N, F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=1 000 N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857892"/>
            <a:ext cx="3929090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Dvojice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Dvojici sil tvoří dvě stejně velké rovnoběžné síly </a:t>
            </a:r>
          </a:p>
          <a:p>
            <a:pPr>
              <a:buNone/>
            </a:pPr>
            <a:r>
              <a:rPr lang="cs-CZ" sz="2800" dirty="0" smtClean="0"/>
              <a:t>opačného směru, které působí ve dvou různých </a:t>
            </a:r>
          </a:p>
          <a:p>
            <a:pPr>
              <a:buNone/>
            </a:pPr>
            <a:r>
              <a:rPr lang="cs-CZ" sz="2800" dirty="0" smtClean="0"/>
              <a:t>bodech tuhého tělesa otáčivého kolem nehybné osy.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Moment dvojice sil: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d=rameno dvojice sil (kolmá vzdálenost vektorových   </a:t>
            </a:r>
          </a:p>
          <a:p>
            <a:pPr>
              <a:buNone/>
            </a:pPr>
            <a:r>
              <a:rPr lang="cs-CZ" sz="2800" dirty="0" smtClean="0"/>
              <a:t>	 přímek obou sil)</a:t>
            </a:r>
          </a:p>
          <a:p>
            <a:pPr>
              <a:buNone/>
            </a:pPr>
            <a:r>
              <a:rPr lang="cs-CZ" sz="2800" dirty="0" smtClean="0"/>
              <a:t>F=velikost jedné síly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42910" y="4286256"/>
          <a:ext cx="1681162" cy="546683"/>
        </p:xfrm>
        <a:graphic>
          <a:graphicData uri="http://schemas.openxmlformats.org/presentationml/2006/ole">
            <p:oleObj spid="_x0000_s4098" name="Rovnice" r:id="rId3" imgW="545760" imgH="177480" progId="Equation.3">
              <p:embed/>
            </p:oleObj>
          </a:graphicData>
        </a:graphic>
      </p:graphicFrame>
      <p:pic>
        <p:nvPicPr>
          <p:cNvPr id="4099" name="Picture 3" descr="C:\Documents and Settings\Slečna Hlaváčková\Plocha\Obrázka fyz\volant_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286124"/>
            <a:ext cx="1643074" cy="1456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Těžiště tuhého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Těžiště tělesa je působiště výslednice všech</a:t>
            </a:r>
          </a:p>
          <a:p>
            <a:pPr>
              <a:buNone/>
            </a:pPr>
            <a:r>
              <a:rPr lang="cs-CZ" sz="2800" dirty="0" smtClean="0"/>
              <a:t>tíhových sil působících na jednotlivé hmotné body </a:t>
            </a:r>
          </a:p>
          <a:p>
            <a:pPr>
              <a:buNone/>
            </a:pPr>
            <a:r>
              <a:rPr lang="cs-CZ" sz="2800" dirty="0" smtClean="0"/>
              <a:t>tělesa.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poloha těžiště je stálá a závisí </a:t>
            </a:r>
          </a:p>
          <a:p>
            <a:pPr>
              <a:buNone/>
            </a:pPr>
            <a:r>
              <a:rPr lang="cs-CZ" sz="2800" dirty="0" smtClean="0"/>
              <a:t>	na rozložení látky v tělese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u stejnorodých a pravidelných </a:t>
            </a:r>
          </a:p>
          <a:p>
            <a:pPr>
              <a:buNone/>
            </a:pPr>
            <a:r>
              <a:rPr lang="cs-CZ" sz="2800" dirty="0" smtClean="0"/>
              <a:t>	těles je v geometrickém středu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u nestejnorodých a nepravidelných těles určujeme výpočtem nebo experimentálně (podpíráním, zavěšováním)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Rovnovážné polohy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Těleso v rovnovážné poloze, jestliže platí: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rovnováha sil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rovnováha momentu sil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V rovnovážné poloze jsou tělesa podepřená pod </a:t>
            </a:r>
          </a:p>
          <a:p>
            <a:pPr marL="514350" indent="-514350">
              <a:buNone/>
            </a:pPr>
            <a:r>
              <a:rPr lang="cs-CZ" sz="2800" dirty="0" smtClean="0"/>
              <a:t>těžištěm nebo zavěšená nad těžištěm.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57224" y="2857496"/>
          <a:ext cx="4535488" cy="701675"/>
        </p:xfrm>
        <a:graphic>
          <a:graphicData uri="http://schemas.openxmlformats.org/presentationml/2006/ole">
            <p:oleObj spid="_x0000_s5122" name="Rovnice" r:id="rId3" imgW="147312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57224" y="4357694"/>
          <a:ext cx="5238750" cy="701675"/>
        </p:xfrm>
        <a:graphic>
          <a:graphicData uri="http://schemas.openxmlformats.org/presentationml/2006/ole">
            <p:oleObj spid="_x0000_s5123" name="Rovnice" r:id="rId4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Rovnovážné polohy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Rovnovážná poloha: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cs-CZ" sz="2800" dirty="0" smtClean="0">
                <a:solidFill>
                  <a:srgbClr val="00B0F0"/>
                </a:solidFill>
              </a:rPr>
              <a:t>stálá</a:t>
            </a:r>
            <a:r>
              <a:rPr lang="cs-CZ" sz="2800" dirty="0" smtClean="0"/>
              <a:t> nebo-li </a:t>
            </a:r>
            <a:r>
              <a:rPr lang="cs-CZ" sz="2800" dirty="0" smtClean="0">
                <a:solidFill>
                  <a:srgbClr val="00B0F0"/>
                </a:solidFill>
              </a:rPr>
              <a:t>stabilní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cs-CZ" sz="2800" dirty="0" smtClean="0">
                <a:solidFill>
                  <a:srgbClr val="00B0F0"/>
                </a:solidFill>
              </a:rPr>
              <a:t>vratká </a:t>
            </a:r>
            <a:r>
              <a:rPr lang="cs-CZ" sz="2800" dirty="0" smtClean="0"/>
              <a:t>nebo-li</a:t>
            </a:r>
            <a:r>
              <a:rPr lang="cs-CZ" sz="2800" dirty="0" smtClean="0">
                <a:solidFill>
                  <a:srgbClr val="00B0F0"/>
                </a:solidFill>
              </a:rPr>
              <a:t> labilní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35841" name="Picture 1" descr="C:\Documents and Settings\Slečna Hlaváčková\Plocha\Obrázka fyz\mechtuht17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2705100" cy="1371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5842" name="Picture 2" descr="C:\Documents and Settings\Slečna Hlaváčková\Plocha\Obrázka fyz\mechtuht1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000636"/>
            <a:ext cx="3248025" cy="146685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Mechanika tuhého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r>
              <a:rPr lang="cs-CZ" sz="2800" dirty="0" smtClean="0"/>
              <a:t>těleso nebudeme nahrazovat HB, ale ideálním modelem, který nazýváme </a:t>
            </a:r>
            <a:r>
              <a:rPr lang="cs-CZ" sz="2800" dirty="0" smtClean="0">
                <a:solidFill>
                  <a:srgbClr val="FF0000"/>
                </a:solidFill>
              </a:rPr>
              <a:t>tuhé těleso</a:t>
            </a:r>
          </a:p>
          <a:p>
            <a:r>
              <a:rPr lang="cs-CZ" sz="2800" dirty="0" smtClean="0"/>
              <a:t>tuhé těleso = </a:t>
            </a:r>
            <a:r>
              <a:rPr lang="cs-CZ" sz="2800" dirty="0" err="1" smtClean="0"/>
              <a:t>těleso</a:t>
            </a:r>
            <a:r>
              <a:rPr lang="cs-CZ" sz="2800" dirty="0" smtClean="0"/>
              <a:t>, jehož tvar ani objem se působením libovolně velkých sil nemění</a:t>
            </a:r>
          </a:p>
          <a:p>
            <a:r>
              <a:rPr lang="cs-CZ" sz="2800" dirty="0" smtClean="0"/>
              <a:t>síly působící na tuhé těleso mají pouze pohybové účinky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Rovnovážné polohy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cs-CZ" sz="2800" dirty="0" smtClean="0">
                <a:solidFill>
                  <a:srgbClr val="00B0F0"/>
                </a:solidFill>
              </a:rPr>
              <a:t>volná </a:t>
            </a:r>
            <a:r>
              <a:rPr lang="cs-CZ" sz="2800" dirty="0" smtClean="0"/>
              <a:t>nebo-li</a:t>
            </a:r>
            <a:r>
              <a:rPr lang="cs-CZ" sz="2800" dirty="0" smtClean="0">
                <a:solidFill>
                  <a:srgbClr val="00B0F0"/>
                </a:solidFill>
              </a:rPr>
              <a:t> indiferentní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Největší význam má stálá (stabilní) rovnovážná </a:t>
            </a:r>
          </a:p>
          <a:p>
            <a:pPr>
              <a:buNone/>
            </a:pPr>
            <a:r>
              <a:rPr lang="cs-CZ" sz="2800" dirty="0" smtClean="0"/>
              <a:t>poloha – souvisí se </a:t>
            </a:r>
            <a:r>
              <a:rPr lang="cs-CZ" sz="2800" dirty="0" smtClean="0">
                <a:solidFill>
                  <a:srgbClr val="00B0F0"/>
                </a:solidFill>
              </a:rPr>
              <a:t>stabilitou tělesa</a:t>
            </a:r>
            <a:r>
              <a:rPr lang="cs-CZ" sz="28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34817" name="Picture 1" descr="C:\Documents and Settings\Slečna Hlaváčková\Plocha\Obrázka fyz\mechtuht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57430"/>
            <a:ext cx="2714644" cy="11450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818" name="Picture 2" descr="C:\Documents and Settings\Slečna Hlaváčková\Plocha\Obrázka fyz\image0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929198"/>
            <a:ext cx="2714644" cy="1690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Rovnovážné polohy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Stabilitu tělesa měříme prací, kterou musíme</a:t>
            </a:r>
          </a:p>
          <a:p>
            <a:pPr>
              <a:buNone/>
            </a:pPr>
            <a:r>
              <a:rPr lang="cs-CZ" sz="2800" dirty="0" smtClean="0"/>
              <a:t>vykonat, abychom těleso uvedli ze stálé rovnovážné </a:t>
            </a:r>
          </a:p>
          <a:p>
            <a:pPr>
              <a:buNone/>
            </a:pPr>
            <a:r>
              <a:rPr lang="cs-CZ" sz="2800" dirty="0" smtClean="0"/>
              <a:t>polohy do polohy vratké.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m=hmotnost tělesa</a:t>
            </a:r>
          </a:p>
          <a:p>
            <a:pPr>
              <a:buNone/>
            </a:pPr>
            <a:r>
              <a:rPr lang="cs-CZ" dirty="0" smtClean="0"/>
              <a:t>h=výška, o kterou se zvedne těžiště tělesa při  </a:t>
            </a:r>
          </a:p>
          <a:p>
            <a:pPr>
              <a:buNone/>
            </a:pPr>
            <a:r>
              <a:rPr lang="cs-CZ" dirty="0" smtClean="0"/>
              <a:t>	 jeho překlopení ze stálé do vratké polohy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42910" y="3429000"/>
          <a:ext cx="3403600" cy="701675"/>
        </p:xfrm>
        <a:graphic>
          <a:graphicData uri="http://schemas.openxmlformats.org/presentationml/2006/ole">
            <p:oleObj spid="_x0000_s7170" name="Rovnice" r:id="rId3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doc. RNDr. Miroslava Široká,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Fyzika v příkladech a testových otázkách</a:t>
            </a:r>
          </a:p>
          <a:p>
            <a:r>
              <a:rPr lang="cs-CZ" sz="2100" dirty="0" smtClean="0"/>
              <a:t>Roman </a:t>
            </a:r>
            <a:r>
              <a:rPr lang="cs-CZ" sz="2100" dirty="0" err="1" smtClean="0"/>
              <a:t>Kubínek</a:t>
            </a:r>
            <a:r>
              <a:rPr lang="cs-CZ" sz="2100" dirty="0" smtClean="0"/>
              <a:t>, Hana Kolářová</a:t>
            </a:r>
          </a:p>
          <a:p>
            <a:pPr>
              <a:buNone/>
            </a:pPr>
            <a:r>
              <a:rPr lang="cs-CZ" sz="2100" b="1" dirty="0" smtClean="0"/>
              <a:t>Fyzika pro střední </a:t>
            </a:r>
            <a:r>
              <a:rPr lang="cs-CZ" sz="2100" b="1" dirty="0" err="1" smtClean="0"/>
              <a:t>skoly</a:t>
            </a:r>
            <a:endParaRPr lang="cs-CZ" sz="2100" b="1" dirty="0" smtClean="0"/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tuhého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8634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F0"/>
                </a:solidFill>
              </a:rPr>
              <a:t>Posuvný pohyb (translace)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sz="2800" dirty="0" smtClean="0"/>
              <a:t>všechny body tělesa mají stejnou rychlost a opisují stejné trajektorie(přímočaré, křivočaré)</a:t>
            </a:r>
          </a:p>
          <a:p>
            <a:pPr marL="514350" indent="-514350"/>
            <a:r>
              <a:rPr lang="cs-CZ" sz="2800" dirty="0" smtClean="0"/>
              <a:t>každá přímka spojená s tělesem je při pohybu stále rovnoběžná s původní polohou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cxnSp>
        <p:nvCxnSpPr>
          <p:cNvPr id="8" name="Přímá spojovací šipka 7"/>
          <p:cNvCxnSpPr>
            <a:stCxn id="66563" idx="2"/>
          </p:cNvCxnSpPr>
          <p:nvPr/>
        </p:nvCxnSpPr>
        <p:spPr>
          <a:xfrm rot="16200000" flipH="1">
            <a:off x="3805101" y="-266859"/>
            <a:ext cx="676" cy="52479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Skupina 16"/>
          <p:cNvGrpSpPr/>
          <p:nvPr/>
        </p:nvGrpSpPr>
        <p:grpSpPr>
          <a:xfrm>
            <a:off x="285720" y="2357430"/>
            <a:ext cx="1828800" cy="2206747"/>
            <a:chOff x="377947" y="2357430"/>
            <a:chExt cx="1828800" cy="2206747"/>
          </a:xfrm>
        </p:grpSpPr>
        <p:sp>
          <p:nvSpPr>
            <p:cNvPr id="66563" name="PubTriangle"/>
            <p:cNvSpPr>
              <a:spLocks noEditPoints="1" noChangeArrowheads="1"/>
            </p:cNvSpPr>
            <p:nvPr/>
          </p:nvSpPr>
          <p:spPr bwMode="auto">
            <a:xfrm rot="8050469">
              <a:off x="377947" y="2735377"/>
              <a:ext cx="1828800" cy="1828800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Elipsa 14"/>
            <p:cNvSpPr/>
            <p:nvPr/>
          </p:nvSpPr>
          <p:spPr>
            <a:xfrm flipV="1">
              <a:off x="1928794" y="4214818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Elipsa 15"/>
            <p:cNvSpPr/>
            <p:nvPr/>
          </p:nvSpPr>
          <p:spPr>
            <a:xfrm flipV="1">
              <a:off x="1214414" y="2357430"/>
              <a:ext cx="80962" cy="619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285720" y="2357430"/>
            <a:ext cx="1828800" cy="2206747"/>
            <a:chOff x="377947" y="2357430"/>
            <a:chExt cx="1828800" cy="2206747"/>
          </a:xfrm>
        </p:grpSpPr>
        <p:sp>
          <p:nvSpPr>
            <p:cNvPr id="19" name="PubTriangle"/>
            <p:cNvSpPr>
              <a:spLocks noEditPoints="1" noChangeArrowheads="1"/>
            </p:cNvSpPr>
            <p:nvPr/>
          </p:nvSpPr>
          <p:spPr bwMode="auto">
            <a:xfrm rot="8050469">
              <a:off x="377947" y="2735377"/>
              <a:ext cx="1828800" cy="1828800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Elipsa 19"/>
            <p:cNvSpPr/>
            <p:nvPr/>
          </p:nvSpPr>
          <p:spPr>
            <a:xfrm flipV="1">
              <a:off x="1928794" y="4214818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Elipsa 20"/>
            <p:cNvSpPr/>
            <p:nvPr/>
          </p:nvSpPr>
          <p:spPr>
            <a:xfrm flipV="1">
              <a:off x="1214414" y="2357430"/>
              <a:ext cx="80962" cy="619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3" name="Přímá spojovací šipka 22"/>
          <p:cNvCxnSpPr/>
          <p:nvPr/>
        </p:nvCxnSpPr>
        <p:spPr>
          <a:xfrm>
            <a:off x="1857356" y="4286256"/>
            <a:ext cx="52864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 descr="posuv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736" y="2428868"/>
            <a:ext cx="2000264" cy="1650755"/>
          </a:xfrm>
          <a:prstGeom prst="rect">
            <a:avLst/>
          </a:prstGeom>
          <a:noFill/>
          <a:ln/>
        </p:spPr>
      </p:pic>
      <p:pic>
        <p:nvPicPr>
          <p:cNvPr id="24" name="Picture 6" descr="sn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86380" y="1428736"/>
            <a:ext cx="3571900" cy="85725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575 3.33333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tuhého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B0F0"/>
                </a:solidFill>
              </a:rPr>
              <a:t>Otáčivý pohyb (rotace)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/>
              <a:t>jednotlivé body tuhého tělesa opisují kružnice, jejichž středy leží na ose otáčení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12" name="Picture 5" descr="ota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1538" y="2357430"/>
            <a:ext cx="2214578" cy="2391803"/>
          </a:xfrm>
          <a:prstGeom prst="rect">
            <a:avLst/>
          </a:prstGeom>
          <a:noFill/>
          <a:ln/>
        </p:spPr>
      </p:pic>
      <p:pic>
        <p:nvPicPr>
          <p:cNvPr id="13" name="Picture 10" descr="kaca"/>
          <p:cNvPicPr>
            <a:picLocks noChangeAspect="1" noChangeArrowheads="1"/>
          </p:cNvPicPr>
          <p:nvPr/>
        </p:nvPicPr>
        <p:blipFill>
          <a:blip r:embed="rId3"/>
          <a:srcRect b="29720"/>
          <a:stretch>
            <a:fillRect/>
          </a:stretch>
        </p:blipFill>
        <p:spPr>
          <a:xfrm>
            <a:off x="4286248" y="2714620"/>
            <a:ext cx="2163763" cy="19367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tuhého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r>
              <a:rPr lang="cs-CZ" sz="2800" dirty="0" smtClean="0"/>
              <a:t>mnohá tělesa konají posuvný a otáčivý pohyb současně</a:t>
            </a:r>
          </a:p>
          <a:p>
            <a:r>
              <a:rPr lang="cs-CZ" sz="2800" dirty="0" smtClean="0"/>
              <a:t>Země – posuvný kolem Slunce</a:t>
            </a:r>
          </a:p>
          <a:p>
            <a:pPr lvl="3"/>
            <a:r>
              <a:rPr lang="cs-CZ" sz="2800" dirty="0" smtClean="0"/>
              <a:t> otáčivý kolem své osy</a:t>
            </a:r>
          </a:p>
          <a:p>
            <a:r>
              <a:rPr lang="cs-CZ" sz="2800" dirty="0" smtClean="0"/>
              <a:t>kola jedoucího automobilu</a:t>
            </a:r>
          </a:p>
          <a:p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Picture 4" descr="posuv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36552"/>
            <a:ext cx="4071966" cy="10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Moment síly vzhledem k ose otáčení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7" name="Picture 4" descr="dvereba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00570"/>
            <a:ext cx="1714512" cy="20802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4" descr="momentkl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71368">
            <a:off x="5631706" y="4345830"/>
            <a:ext cx="2058310" cy="2058309"/>
          </a:xfrm>
          <a:prstGeom prst="rect">
            <a:avLst/>
          </a:prstGeom>
          <a:noFill/>
        </p:spPr>
      </p:pic>
      <p:pic>
        <p:nvPicPr>
          <p:cNvPr id="9" name="Picture 5" descr="sroubova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929198"/>
            <a:ext cx="2873380" cy="1225074"/>
          </a:xfrm>
          <a:prstGeom prst="rect">
            <a:avLst/>
          </a:prstGeom>
          <a:noFill/>
        </p:spPr>
      </p:pic>
      <p:pic>
        <p:nvPicPr>
          <p:cNvPr id="10" name="Picture 14" descr="matton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928802"/>
            <a:ext cx="1163630" cy="2154243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500034" y="1785926"/>
            <a:ext cx="77867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Moment síly </a:t>
            </a:r>
            <a:r>
              <a:rPr lang="cs-CZ" sz="2800" dirty="0" smtClean="0"/>
              <a:t>= fyzikální veličina vyjadřující otáčivý účinek síly na tuhé těleso</a:t>
            </a:r>
          </a:p>
          <a:p>
            <a:endParaRPr lang="cs-CZ" sz="2800" dirty="0" smtClean="0"/>
          </a:p>
          <a:p>
            <a:r>
              <a:rPr lang="cs-CZ" sz="2800" dirty="0" smtClean="0"/>
              <a:t>Otáčivý účinek síly závisí na: velikosti síly, směru síly a poloze jejího působiště.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Moment síly vzhledem k ose otáčení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F = velikost síly</a:t>
            </a:r>
            <a:r>
              <a:rPr lang="cs-CZ" sz="2800" dirty="0" smtClean="0"/>
              <a:t>(leží v rovině kolmé k ose otáčení)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 = rameno síly</a:t>
            </a:r>
            <a:r>
              <a:rPr lang="cs-CZ" sz="2800" dirty="0" smtClean="0"/>
              <a:t>(kolmá vzdálenost vektorové přímky </a:t>
            </a:r>
          </a:p>
          <a:p>
            <a:pPr>
              <a:buNone/>
            </a:pPr>
            <a:r>
              <a:rPr lang="cs-CZ" sz="2800" dirty="0" smtClean="0"/>
              <a:t>síly od osy o)</a:t>
            </a:r>
          </a:p>
          <a:p>
            <a:pPr>
              <a:buNone/>
            </a:pPr>
            <a:r>
              <a:rPr lang="cs-CZ" sz="2800" dirty="0" smtClean="0"/>
              <a:t>Jednotkou je newton metr (</a:t>
            </a:r>
            <a:r>
              <a:rPr lang="cs-CZ" sz="2800" dirty="0" err="1" smtClean="0"/>
              <a:t>N.m</a:t>
            </a:r>
            <a:r>
              <a:rPr lang="cs-CZ" sz="2800" dirty="0" smtClean="0"/>
              <a:t>).</a:t>
            </a:r>
          </a:p>
          <a:p>
            <a:pPr>
              <a:buNone/>
            </a:pPr>
            <a:r>
              <a:rPr lang="cs-CZ" sz="2800" dirty="0" smtClean="0"/>
              <a:t>Moment síly M = vektor, který leží v ose otáčení</a:t>
            </a:r>
          </a:p>
          <a:p>
            <a:pPr>
              <a:buNone/>
            </a:pPr>
            <a:r>
              <a:rPr lang="cs-CZ" sz="2800" dirty="0" smtClean="0"/>
              <a:t>(kolmý k síle i k ramenu síly)</a:t>
            </a:r>
            <a:endParaRPr lang="cs-CZ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34" y="1928802"/>
          <a:ext cx="2261756" cy="714380"/>
        </p:xfrm>
        <a:graphic>
          <a:graphicData uri="http://schemas.openxmlformats.org/presentationml/2006/ole">
            <p:oleObj spid="_x0000_s1026" name="Rovnice" r:id="rId3" imgW="5457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58204" cy="4757758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Výsledný moment sil </a:t>
            </a:r>
            <a:r>
              <a:rPr lang="cs-CZ" sz="2800" b="1" dirty="0" smtClean="0"/>
              <a:t>M</a:t>
            </a:r>
            <a:r>
              <a:rPr lang="cs-CZ" sz="2800" dirty="0" smtClean="0"/>
              <a:t> je vektorový součet </a:t>
            </a:r>
          </a:p>
          <a:p>
            <a:pPr>
              <a:buNone/>
            </a:pPr>
            <a:r>
              <a:rPr lang="cs-CZ" sz="2800" dirty="0" smtClean="0"/>
              <a:t>momentů jednotlivých sil k dané ose:</a:t>
            </a: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800" b="1" dirty="0" smtClean="0"/>
              <a:t>M</a:t>
            </a:r>
            <a:r>
              <a:rPr lang="cs-CZ" sz="2800" dirty="0" smtClean="0"/>
              <a:t> = </a:t>
            </a:r>
            <a:r>
              <a:rPr lang="cs-CZ" sz="2800" b="1" dirty="0" smtClean="0"/>
              <a:t>M</a:t>
            </a:r>
            <a:r>
              <a:rPr lang="cs-CZ" sz="2800" b="1" baseline="-25000" dirty="0" smtClean="0"/>
              <a:t>1</a:t>
            </a:r>
            <a:r>
              <a:rPr lang="cs-CZ" sz="2800" dirty="0" smtClean="0"/>
              <a:t>+ </a:t>
            </a:r>
            <a:r>
              <a:rPr lang="cs-CZ" sz="2800" b="1" dirty="0" smtClean="0"/>
              <a:t>M</a:t>
            </a:r>
            <a:r>
              <a:rPr lang="cs-CZ" sz="2800" b="1" baseline="-25000" dirty="0" smtClean="0"/>
              <a:t>2</a:t>
            </a:r>
            <a:r>
              <a:rPr lang="cs-CZ" sz="2800" dirty="0" smtClean="0"/>
              <a:t>+…+</a:t>
            </a:r>
            <a:r>
              <a:rPr lang="cs-CZ" sz="2800" b="1" dirty="0" err="1" smtClean="0"/>
              <a:t>M</a:t>
            </a:r>
            <a:r>
              <a:rPr lang="cs-CZ" sz="2800" b="1" baseline="-25000" dirty="0" err="1" smtClean="0"/>
              <a:t>n</a:t>
            </a:r>
            <a:endParaRPr lang="cs-CZ" sz="2800" b="1" baseline="-25000" dirty="0" smtClean="0"/>
          </a:p>
          <a:p>
            <a:pPr>
              <a:buNone/>
            </a:pPr>
            <a:endParaRPr lang="cs-CZ" sz="2800" baseline="-25000" dirty="0" smtClean="0"/>
          </a:p>
          <a:p>
            <a:pPr>
              <a:buNone/>
            </a:pPr>
            <a:r>
              <a:rPr lang="cs-CZ" sz="2800" dirty="0" smtClean="0"/>
              <a:t>Otáčivý účinek několika sil působících na </a:t>
            </a:r>
          </a:p>
          <a:p>
            <a:pPr>
              <a:buNone/>
            </a:pPr>
            <a:r>
              <a:rPr lang="cs-CZ" sz="2800" dirty="0" smtClean="0"/>
              <a:t>tuhé těleso otáčivé kolem nehybné osy se </a:t>
            </a:r>
          </a:p>
          <a:p>
            <a:pPr>
              <a:buNone/>
            </a:pPr>
            <a:r>
              <a:rPr lang="cs-CZ" sz="2800" dirty="0" smtClean="0"/>
              <a:t>navzájem ruší, je-li vektorový součet momentů </a:t>
            </a:r>
          </a:p>
          <a:p>
            <a:pPr>
              <a:buNone/>
            </a:pPr>
            <a:r>
              <a:rPr lang="cs-CZ" sz="2800" dirty="0" smtClean="0"/>
              <a:t>všech sil vzhledem k ose otáčení nulový:</a:t>
            </a: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800" b="1" dirty="0" smtClean="0"/>
              <a:t>M</a:t>
            </a:r>
            <a:r>
              <a:rPr lang="cs-CZ" sz="2800" dirty="0" smtClean="0"/>
              <a:t> = </a:t>
            </a:r>
            <a:r>
              <a:rPr lang="cs-CZ" sz="2800" b="1" dirty="0" smtClean="0"/>
              <a:t>M</a:t>
            </a:r>
            <a:r>
              <a:rPr lang="cs-CZ" sz="2800" b="1" baseline="-25000" dirty="0" smtClean="0"/>
              <a:t>1</a:t>
            </a:r>
            <a:r>
              <a:rPr lang="cs-CZ" sz="2800" dirty="0" smtClean="0"/>
              <a:t>+ </a:t>
            </a:r>
            <a:r>
              <a:rPr lang="cs-CZ" sz="2800" b="1" dirty="0" smtClean="0"/>
              <a:t>M</a:t>
            </a:r>
            <a:r>
              <a:rPr lang="cs-CZ" sz="2800" b="1" baseline="-25000" dirty="0" smtClean="0"/>
              <a:t>2</a:t>
            </a:r>
            <a:r>
              <a:rPr lang="cs-CZ" sz="2800" dirty="0" smtClean="0"/>
              <a:t>+…+</a:t>
            </a:r>
            <a:r>
              <a:rPr lang="cs-CZ" sz="2800" b="1" dirty="0" err="1" smtClean="0"/>
              <a:t>M</a:t>
            </a:r>
            <a:r>
              <a:rPr lang="cs-CZ" sz="2800" b="1" baseline="-25000" dirty="0" err="1" smtClean="0"/>
              <a:t>n</a:t>
            </a:r>
            <a:r>
              <a:rPr lang="cs-CZ" sz="2800" dirty="0" smtClean="0"/>
              <a:t>=0 …..   Momentová věta</a:t>
            </a:r>
            <a:endParaRPr lang="cs-CZ" sz="2800" baseline="-25000" dirty="0" smtClean="0"/>
          </a:p>
          <a:p>
            <a:pPr>
              <a:buNone/>
            </a:pPr>
            <a:endParaRPr lang="cs-CZ" sz="28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7358082" y="2000240"/>
            <a:ext cx="1580524" cy="1951669"/>
            <a:chOff x="420489" y="1773238"/>
            <a:chExt cx="2322712" cy="2890841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582613" y="1773238"/>
              <a:ext cx="2160588" cy="2087562"/>
              <a:chOff x="367" y="1117"/>
              <a:chExt cx="1361" cy="1315"/>
            </a:xfrm>
          </p:grpSpPr>
          <p:sp>
            <p:nvSpPr>
              <p:cNvPr id="16" name="Oval 37"/>
              <p:cNvSpPr>
                <a:spLocks noChangeArrowheads="1"/>
              </p:cNvSpPr>
              <p:nvPr/>
            </p:nvSpPr>
            <p:spPr bwMode="auto">
              <a:xfrm>
                <a:off x="385" y="1117"/>
                <a:ext cx="1316" cy="131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367" y="179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1020" y="1706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Text Box 40"/>
              <p:cNvSpPr txBox="1">
                <a:spLocks noChangeArrowheads="1"/>
              </p:cNvSpPr>
              <p:nvPr/>
            </p:nvSpPr>
            <p:spPr bwMode="auto">
              <a:xfrm>
                <a:off x="892" y="1456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/>
                  <a:t>O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20489" y="2832101"/>
              <a:ext cx="162999" cy="1831976"/>
              <a:chOff x="420490" y="1784"/>
              <a:chExt cx="162999" cy="1154"/>
            </a:xfrm>
          </p:grpSpPr>
          <p:sp>
            <p:nvSpPr>
              <p:cNvPr id="14" name="Line 42"/>
              <p:cNvSpPr>
                <a:spLocks noChangeShapeType="1"/>
              </p:cNvSpPr>
              <p:nvPr/>
            </p:nvSpPr>
            <p:spPr bwMode="auto">
              <a:xfrm>
                <a:off x="583489" y="1784"/>
                <a:ext cx="0" cy="90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Text Box 43"/>
              <p:cNvSpPr txBox="1">
                <a:spLocks noChangeArrowheads="1"/>
              </p:cNvSpPr>
              <p:nvPr/>
            </p:nvSpPr>
            <p:spPr bwMode="auto">
              <a:xfrm>
                <a:off x="420490" y="2650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baseline="-25000" dirty="0"/>
                  <a:t>1</a:t>
                </a:r>
                <a:endParaRPr lang="cs-CZ" dirty="0"/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1575314" y="2832101"/>
              <a:ext cx="57139" cy="1831976"/>
              <a:chOff x="1006990" y="1784"/>
              <a:chExt cx="57139" cy="1154"/>
            </a:xfrm>
          </p:grpSpPr>
          <p:sp>
            <p:nvSpPr>
              <p:cNvPr id="12" name="Line 46"/>
              <p:cNvSpPr>
                <a:spLocks noChangeShapeType="1"/>
              </p:cNvSpPr>
              <p:nvPr/>
            </p:nvSpPr>
            <p:spPr bwMode="auto">
              <a:xfrm>
                <a:off x="1064129" y="1784"/>
                <a:ext cx="0" cy="90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47"/>
              <p:cNvSpPr txBox="1">
                <a:spLocks noChangeArrowheads="1"/>
              </p:cNvSpPr>
              <p:nvPr/>
            </p:nvSpPr>
            <p:spPr bwMode="auto">
              <a:xfrm>
                <a:off x="1006990" y="2650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baseline="-25000" dirty="0"/>
                  <a:t>2</a:t>
                </a:r>
                <a:endParaRPr lang="cs-CZ" dirty="0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2472326" y="2832102"/>
              <a:ext cx="209968" cy="1831977"/>
              <a:chOff x="810212" y="1739"/>
              <a:chExt cx="209968" cy="1154"/>
            </a:xfrm>
          </p:grpSpPr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>
                <a:off x="1020180" y="1739"/>
                <a:ext cx="0" cy="90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Text Box 50"/>
              <p:cNvSpPr txBox="1">
                <a:spLocks noChangeArrowheads="1"/>
              </p:cNvSpPr>
              <p:nvPr/>
            </p:nvSpPr>
            <p:spPr bwMode="auto">
              <a:xfrm>
                <a:off x="810212" y="260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baseline="-25000" dirty="0"/>
                  <a:t>3</a:t>
                </a:r>
                <a:endParaRPr lang="cs-CZ" dirty="0"/>
              </a:p>
            </p:txBody>
          </p: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Moment síly vzhledem k ose otáčení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72264" y="6381750"/>
            <a:ext cx="2133600" cy="476250"/>
          </a:xfrm>
        </p:spPr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Na kotouč otáčivý kolem vodorovné osy působí 3 </a:t>
            </a:r>
          </a:p>
          <a:p>
            <a:pPr>
              <a:buNone/>
            </a:pPr>
            <a:r>
              <a:rPr lang="cs-CZ" sz="2800" dirty="0" smtClean="0"/>
              <a:t>síly o velikostech F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=10 N, F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=20 N, F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=30 N, </a:t>
            </a:r>
          </a:p>
          <a:p>
            <a:pPr>
              <a:buNone/>
            </a:pPr>
            <a:r>
              <a:rPr lang="cs-CZ" sz="2800" dirty="0" smtClean="0"/>
              <a:t>jejichž ramena jsou d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=20 cm, d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=10 cm, d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=10 cm.</a:t>
            </a:r>
          </a:p>
          <a:p>
            <a:pPr>
              <a:buNone/>
            </a:pPr>
            <a:r>
              <a:rPr lang="cs-CZ" sz="2800" dirty="0" smtClean="0"/>
              <a:t>Vypočti velikosti momentu těchto sil a velikost </a:t>
            </a:r>
          </a:p>
          <a:p>
            <a:pPr>
              <a:buNone/>
            </a:pPr>
            <a:r>
              <a:rPr lang="cs-CZ" sz="2800" dirty="0" smtClean="0"/>
              <a:t>výsledného momentu.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M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=2 </a:t>
            </a:r>
            <a:r>
              <a:rPr lang="cs-CZ" sz="2800" dirty="0" err="1" smtClean="0"/>
              <a:t>N.m</a:t>
            </a:r>
            <a:r>
              <a:rPr lang="cs-CZ" sz="2800" dirty="0" smtClean="0"/>
              <a:t>, M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=2 </a:t>
            </a:r>
            <a:r>
              <a:rPr lang="cs-CZ" sz="2800" dirty="0" err="1" smtClean="0"/>
              <a:t>N.m</a:t>
            </a:r>
            <a:r>
              <a:rPr lang="cs-CZ" sz="2800" dirty="0" smtClean="0"/>
              <a:t>, M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=-3 </a:t>
            </a:r>
            <a:r>
              <a:rPr lang="cs-CZ" sz="2800" dirty="0" err="1" smtClean="0"/>
              <a:t>N.m</a:t>
            </a:r>
            <a:r>
              <a:rPr lang="cs-CZ" sz="2800" dirty="0" smtClean="0"/>
              <a:t>, M=1 </a:t>
            </a:r>
            <a:r>
              <a:rPr lang="cs-CZ" sz="2800" dirty="0" err="1" smtClean="0"/>
              <a:t>N.m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857892"/>
            <a:ext cx="700092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727</Words>
  <Application>Microsoft Office PowerPoint</Application>
  <PresentationFormat>Předvádění na obrazovce (4:3)</PresentationFormat>
  <Paragraphs>205</Paragraphs>
  <Slides>22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Výchozí návrh</vt:lpstr>
      <vt:lpstr>Rovnice</vt:lpstr>
      <vt:lpstr>  Mechanika tuhého tělesa  </vt:lpstr>
      <vt:lpstr>Mechanika tuhého tělesa</vt:lpstr>
      <vt:lpstr>Pohyby tuhého tělesa</vt:lpstr>
      <vt:lpstr>Pohyby tuhého tělesa</vt:lpstr>
      <vt:lpstr>Pohyby tuhého tělesa</vt:lpstr>
      <vt:lpstr>Moment síly vzhledem k ose otáčení</vt:lpstr>
      <vt:lpstr>Moment síly vzhledem k ose otáčení</vt:lpstr>
      <vt:lpstr>Moment síly vzhledem k ose otáčení</vt:lpstr>
      <vt:lpstr>Příklad:</vt:lpstr>
      <vt:lpstr>Skládání sil</vt:lpstr>
      <vt:lpstr>Skládání sil</vt:lpstr>
      <vt:lpstr>Příklad:</vt:lpstr>
      <vt:lpstr>Rozkládání sil</vt:lpstr>
      <vt:lpstr>Rozkládání sil</vt:lpstr>
      <vt:lpstr>Příklad:</vt:lpstr>
      <vt:lpstr>Dvojice sil</vt:lpstr>
      <vt:lpstr>Těžiště tuhého tělesa</vt:lpstr>
      <vt:lpstr>Rovnovážné polohy tělesa</vt:lpstr>
      <vt:lpstr>Rovnovážné polohy tělesa</vt:lpstr>
      <vt:lpstr>Rovnovážné polohy tělesa</vt:lpstr>
      <vt:lpstr>Rovnovážné polohy tělesa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Slečna Hlaváčková</cp:lastModifiedBy>
  <cp:revision>276</cp:revision>
  <dcterms:created xsi:type="dcterms:W3CDTF">2005-08-09T19:25:46Z</dcterms:created>
  <dcterms:modified xsi:type="dcterms:W3CDTF">2010-03-17T16:34:48Z</dcterms:modified>
</cp:coreProperties>
</file>