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68" r:id="rId2"/>
    <p:sldId id="291" r:id="rId3"/>
    <p:sldId id="334" r:id="rId4"/>
    <p:sldId id="337" r:id="rId5"/>
    <p:sldId id="335" r:id="rId6"/>
    <p:sldId id="336" r:id="rId7"/>
    <p:sldId id="338" r:id="rId8"/>
    <p:sldId id="339" r:id="rId9"/>
    <p:sldId id="340" r:id="rId10"/>
    <p:sldId id="341" r:id="rId11"/>
    <p:sldId id="342" r:id="rId12"/>
    <p:sldId id="361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62" r:id="rId21"/>
    <p:sldId id="350" r:id="rId22"/>
    <p:sldId id="351" r:id="rId23"/>
    <p:sldId id="353" r:id="rId24"/>
    <p:sldId id="354" r:id="rId25"/>
    <p:sldId id="355" r:id="rId26"/>
    <p:sldId id="358" r:id="rId27"/>
    <p:sldId id="359" r:id="rId28"/>
    <p:sldId id="360" r:id="rId29"/>
    <p:sldId id="27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2FC9FF"/>
    <a:srgbClr val="00001A"/>
    <a:srgbClr val="E2002B"/>
    <a:srgbClr val="339966"/>
    <a:srgbClr val="000050"/>
    <a:srgbClr val="D68F00"/>
    <a:srgbClr val="00F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28" autoAdjust="0"/>
    <p:restoredTop sz="97527" autoAdjust="0"/>
  </p:normalViewPr>
  <p:slideViewPr>
    <p:cSldViewPr>
      <p:cViewPr>
        <p:scale>
          <a:sx n="70" d="100"/>
          <a:sy n="70" d="100"/>
        </p:scale>
        <p:origin x="-312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20.11.2011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0"/>
            <a:ext cx="8786874" cy="17144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Jaderná fyzika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Vlastnosti atomových jader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Radioaktivita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Jaderné reakce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Jaderná energetika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357694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Záření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+ </a:t>
            </a:r>
            <a:r>
              <a:rPr lang="cs-CZ" sz="2800" baseline="30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proud pozitronů (antičástice k elektronu – 	opačný náboj, stejná hmotnost)</a:t>
            </a:r>
          </a:p>
          <a:p>
            <a:pPr marL="0" indent="0">
              <a:buNone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Platí: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- 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1882775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     </a:t>
            </a: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>
                <a:solidFill>
                  <a:srgbClr val="E2002B"/>
                </a:solidFill>
              </a:rPr>
              <a:t>        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+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785918" y="2714620"/>
          <a:ext cx="4049713" cy="1000125"/>
        </p:xfrm>
        <a:graphic>
          <a:graphicData uri="http://schemas.openxmlformats.org/presentationml/2006/ole">
            <p:oleObj spid="_x0000_s106498" name="Rovnice" r:id="rId3" imgW="952200" imgH="228600" progId="Equation.3">
              <p:embed/>
            </p:oleObj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714480" y="4143380"/>
          <a:ext cx="4049713" cy="1000125"/>
        </p:xfrm>
        <a:graphic>
          <a:graphicData uri="http://schemas.openxmlformats.org/presentationml/2006/ole">
            <p:oleObj spid="_x0000_s106499" name="Rovnice" r:id="rId4" imgW="952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Záření </a:t>
            </a:r>
            <a:r>
              <a:rPr lang="el-GR" sz="2800" dirty="0" smtClean="0">
                <a:solidFill>
                  <a:srgbClr val="FF0000"/>
                </a:solidFill>
              </a:rPr>
              <a:t>γ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- může doprovázet záření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dirty="0" smtClean="0">
                <a:solidFill>
                  <a:srgbClr val="00001A"/>
                </a:solidFill>
              </a:rPr>
              <a:t> a </a:t>
            </a:r>
            <a:r>
              <a:rPr lang="el-GR" sz="2800" dirty="0" smtClean="0">
                <a:solidFill>
                  <a:srgbClr val="00001A"/>
                </a:solidFill>
              </a:rPr>
              <a:t>β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60972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- elektromagnetické záření velmi krátkých 	vlnových délek</a:t>
            </a:r>
          </a:p>
          <a:p>
            <a:pPr marL="0" indent="0">
              <a:buNone/>
              <a:tabLst>
                <a:tab pos="1160463" algn="l"/>
                <a:tab pos="1350963" algn="l"/>
                <a:tab pos="160972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- nepůsobí na ně ani elektrické ani 					magnetické pole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- má silné ionizační účinky</a:t>
            </a:r>
          </a:p>
          <a:p>
            <a:pPr marL="400050" lvl="1" indent="0">
              <a:buNone/>
              <a:tabLst>
                <a:tab pos="1350963" algn="l"/>
                <a:tab pos="2695575" algn="l"/>
              </a:tabLst>
            </a:pPr>
            <a:r>
              <a:rPr lang="cs-CZ" dirty="0" smtClean="0">
                <a:solidFill>
                  <a:srgbClr val="00001A"/>
                </a:solidFill>
              </a:rPr>
              <a:t>	- záření velmi tvrdé</a:t>
            </a:r>
          </a:p>
          <a:p>
            <a:pPr marL="1257300" lvl="3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- pohltí je jen velmi silné olověné </a:t>
            </a:r>
            <a:r>
              <a:rPr lang="cs-CZ" sz="2800" dirty="0" smtClean="0">
                <a:solidFill>
                  <a:srgbClr val="00001A"/>
                </a:solidFill>
              </a:rPr>
              <a:t>desky (</a:t>
            </a:r>
            <a:r>
              <a:rPr lang="cs-CZ" sz="2800" dirty="0" smtClean="0">
                <a:solidFill>
                  <a:srgbClr val="00001A"/>
                </a:solidFill>
              </a:rPr>
              <a:t>1 m)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	- neexistuje samostatně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/>
              <a:t>     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E2002B"/>
                </a:solidFill>
              </a:rPr>
              <a:t>        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14488"/>
            <a:ext cx="8501122" cy="471490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Urči protonové a nukleonové číslo nuklidu, který vznikne z            vyzářením 5 částic záření </a:t>
            </a:r>
            <a:r>
              <a:rPr lang="el-GR" sz="2800" i="1" dirty="0" smtClean="0">
                <a:solidFill>
                  <a:srgbClr val="00001A"/>
                </a:solidFill>
              </a:rPr>
              <a:t>α</a:t>
            </a:r>
            <a:r>
              <a:rPr lang="cs-CZ" sz="2800" i="1" dirty="0" smtClean="0">
                <a:solidFill>
                  <a:srgbClr val="00001A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a 2 částic </a:t>
            </a:r>
            <a:r>
              <a:rPr lang="el-GR" sz="2800" i="1" dirty="0" smtClean="0">
                <a:solidFill>
                  <a:srgbClr val="00001A"/>
                </a:solidFill>
              </a:rPr>
              <a:t>β</a:t>
            </a:r>
            <a:r>
              <a:rPr lang="cs-CZ" sz="2800" i="1" dirty="0" smtClean="0">
                <a:solidFill>
                  <a:srgbClr val="00001A"/>
                </a:solidFill>
              </a:rPr>
              <a:t>.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Z = 84, A = 218</a:t>
            </a:r>
            <a:endParaRPr lang="cs-CZ" sz="2800" baseline="300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571604" y="4857760"/>
            <a:ext cx="2714644" cy="1071570"/>
          </a:xfrm>
          <a:prstGeom prst="foldedCorner">
            <a:avLst>
              <a:gd name="adj" fmla="val 0"/>
            </a:avLst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1857356" y="2071678"/>
          <a:ext cx="1079500" cy="642942"/>
        </p:xfrm>
        <a:graphic>
          <a:graphicData uri="http://schemas.openxmlformats.org/presentationml/2006/ole">
            <p:oleObj spid="_x0000_s211970" name="Rovnice" r:id="rId3" imgW="304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Posunovací pravidla a základní zákon radioaktivních přeměn:</a:t>
            </a:r>
          </a:p>
          <a:p>
            <a:pPr marL="0" indent="0">
              <a:buFontTx/>
              <a:buChar char="-"/>
              <a:tabLst>
                <a:tab pos="177800" algn="l"/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přeměny atomových jader, při kterých dochází k emisi   	záření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dirty="0" smtClean="0">
                <a:solidFill>
                  <a:srgbClr val="00001A"/>
                </a:solidFill>
              </a:rPr>
              <a:t> a </a:t>
            </a:r>
            <a:r>
              <a:rPr lang="el-GR" sz="2800" dirty="0" smtClean="0">
                <a:solidFill>
                  <a:srgbClr val="00001A"/>
                </a:solidFill>
              </a:rPr>
              <a:t>β</a:t>
            </a:r>
            <a:r>
              <a:rPr lang="cs-CZ" sz="2800" dirty="0" smtClean="0">
                <a:solidFill>
                  <a:srgbClr val="00001A"/>
                </a:solidFill>
              </a:rPr>
              <a:t> = </a:t>
            </a:r>
            <a:r>
              <a:rPr lang="cs-CZ" sz="2800" dirty="0" smtClean="0">
                <a:solidFill>
                  <a:srgbClr val="00B0F0"/>
                </a:solidFill>
              </a:rPr>
              <a:t>rozpad </a:t>
            </a:r>
            <a:r>
              <a:rPr lang="el-GR" sz="2800" dirty="0" smtClean="0">
                <a:solidFill>
                  <a:srgbClr val="00B0F0"/>
                </a:solidFill>
              </a:rPr>
              <a:t>α</a:t>
            </a:r>
            <a:r>
              <a:rPr lang="cs-CZ" sz="2800" dirty="0" smtClean="0">
                <a:solidFill>
                  <a:srgbClr val="00B0F0"/>
                </a:solidFill>
              </a:rPr>
              <a:t> a </a:t>
            </a:r>
            <a:r>
              <a:rPr lang="el-GR" sz="2800" dirty="0" smtClean="0">
                <a:solidFill>
                  <a:srgbClr val="00B0F0"/>
                </a:solidFill>
              </a:rPr>
              <a:t>β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(rozpad </a:t>
            </a:r>
            <a:r>
              <a:rPr lang="el-GR" sz="2800" dirty="0" smtClean="0">
                <a:solidFill>
                  <a:srgbClr val="00001A"/>
                </a:solidFill>
              </a:rPr>
              <a:t>γ</a:t>
            </a:r>
            <a:r>
              <a:rPr lang="cs-CZ" sz="2800" dirty="0" smtClean="0">
                <a:solidFill>
                  <a:srgbClr val="00001A"/>
                </a:solidFill>
              </a:rPr>
              <a:t> neexistuje)</a:t>
            </a:r>
          </a:p>
          <a:p>
            <a:pPr marL="0" indent="0">
              <a:buFontTx/>
              <a:buChar char="-"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rozpadající se jádro =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mateřské</a:t>
            </a:r>
          </a:p>
          <a:p>
            <a:pPr marL="0" indent="0">
              <a:buFontTx/>
              <a:buChar char="-"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jádro rozpadu = </a:t>
            </a:r>
            <a:r>
              <a:rPr lang="cs-CZ" sz="2800" dirty="0" err="1" smtClean="0">
                <a:solidFill>
                  <a:srgbClr val="00B0F0"/>
                </a:solidFill>
              </a:rPr>
              <a:t>dceřinné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FontTx/>
              <a:buChar char="-"/>
              <a:tabLst>
                <a:tab pos="1778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rozpad </a:t>
            </a:r>
            <a:r>
              <a:rPr lang="el-GR" sz="2800" dirty="0" smtClean="0">
                <a:solidFill>
                  <a:srgbClr val="00B0F0"/>
                </a:solidFill>
              </a:rPr>
              <a:t>α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posunuje chemický prvek v periodické  	soustavě </a:t>
            </a:r>
            <a:r>
              <a:rPr lang="cs-CZ" sz="2800" dirty="0" smtClean="0">
                <a:solidFill>
                  <a:srgbClr val="00B0F0"/>
                </a:solidFill>
              </a:rPr>
              <a:t>o dvě místa vlevo</a:t>
            </a:r>
          </a:p>
          <a:p>
            <a:pPr marL="0" indent="0">
              <a:buFontTx/>
              <a:buChar char="-"/>
              <a:tabLst>
                <a:tab pos="177800" algn="l"/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rozpad </a:t>
            </a:r>
            <a:r>
              <a:rPr lang="el-GR" sz="2800" dirty="0" smtClean="0">
                <a:solidFill>
                  <a:srgbClr val="00B0F0"/>
                </a:solidFill>
              </a:rPr>
              <a:t>β</a:t>
            </a:r>
            <a:r>
              <a:rPr lang="cs-CZ" sz="2800" b="1" baseline="30000" dirty="0" smtClean="0">
                <a:solidFill>
                  <a:srgbClr val="00B0F0"/>
                </a:solidFill>
              </a:rPr>
              <a:t>-  </a:t>
            </a:r>
            <a:r>
              <a:rPr lang="cs-CZ" sz="2800" dirty="0" smtClean="0">
                <a:solidFill>
                  <a:srgbClr val="00001A"/>
                </a:solidFill>
              </a:rPr>
              <a:t>posunuje chemický prvek </a:t>
            </a:r>
            <a:r>
              <a:rPr lang="cs-CZ" sz="2800" dirty="0" smtClean="0">
                <a:solidFill>
                  <a:srgbClr val="00B0F0"/>
                </a:solidFill>
              </a:rPr>
              <a:t>o jedno místo  	vpravo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E2002B"/>
                </a:solidFill>
              </a:rPr>
              <a:t>        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Radioaktivní řada </a:t>
            </a:r>
            <a:r>
              <a:rPr lang="cs-CZ" sz="2800" dirty="0" smtClean="0"/>
              <a:t>= posloupnost radioaktivních přeměn mateřského </a:t>
            </a:r>
            <a:r>
              <a:rPr lang="cs-CZ" sz="2800" dirty="0" smtClean="0"/>
              <a:t>jádra.</a:t>
            </a:r>
            <a:endParaRPr lang="cs-CZ" sz="2800" dirty="0" smtClean="0"/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/>
              <a:t>Existují tři přirozené radioaktivní řady:</a:t>
            </a:r>
          </a:p>
          <a:p>
            <a:pPr marL="514350" indent="-514350">
              <a:buAutoNum type="arabicPeriod"/>
              <a:tabLst>
                <a:tab pos="1350963" algn="l"/>
                <a:tab pos="2695575" algn="l"/>
              </a:tabLst>
            </a:pPr>
            <a:r>
              <a:rPr lang="cs-CZ" sz="2800" dirty="0" smtClean="0"/>
              <a:t>uranová</a:t>
            </a:r>
          </a:p>
          <a:p>
            <a:pPr marL="514350" indent="-514350">
              <a:buAutoNum type="arabicPeriod"/>
              <a:tabLst>
                <a:tab pos="1350963" algn="l"/>
                <a:tab pos="2695575" algn="l"/>
              </a:tabLst>
            </a:pPr>
            <a:r>
              <a:rPr lang="cs-CZ" sz="2800" dirty="0" smtClean="0"/>
              <a:t>thoriová</a:t>
            </a:r>
          </a:p>
          <a:p>
            <a:pPr marL="514350" indent="-514350">
              <a:buAutoNum type="arabicPeriod"/>
              <a:tabLst>
                <a:tab pos="1350963" algn="l"/>
                <a:tab pos="2695575" algn="l"/>
              </a:tabLst>
            </a:pPr>
            <a:r>
              <a:rPr lang="cs-CZ" sz="2800" dirty="0" smtClean="0"/>
              <a:t>aktiniová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/>
              <a:t>V každé probíhá řetězec rozpadů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dirty="0" smtClean="0">
                <a:solidFill>
                  <a:srgbClr val="00001A"/>
                </a:solidFill>
              </a:rPr>
              <a:t> a </a:t>
            </a:r>
            <a:r>
              <a:rPr lang="el-GR" sz="2800" dirty="0" smtClean="0">
                <a:solidFill>
                  <a:srgbClr val="00001A"/>
                </a:solidFill>
              </a:rPr>
              <a:t>β</a:t>
            </a:r>
            <a:r>
              <a:rPr lang="cs-CZ" sz="2800" dirty="0" smtClean="0">
                <a:solidFill>
                  <a:srgbClr val="00001A"/>
                </a:solidFill>
              </a:rPr>
              <a:t> a proces radioaktivních přeměn končí u stabilního izotopu olova.</a:t>
            </a:r>
          </a:p>
          <a:p>
            <a:pPr marL="514350" indent="-514350">
              <a:buNone/>
              <a:tabLst>
                <a:tab pos="1350963" algn="l"/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Základní zákon radioaktivních přeměn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Počet ∆N mateřských jader, která se rozpadnou v časovém intervalu ∆t, je přímo úměrný počtu N jader a časovému intervalu ∆t: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el-GR" sz="2800" dirty="0" smtClean="0">
                <a:solidFill>
                  <a:srgbClr val="00001A"/>
                </a:solidFill>
              </a:rPr>
              <a:t>λ</a:t>
            </a:r>
            <a:r>
              <a:rPr lang="cs-CZ" sz="2800" dirty="0" smtClean="0">
                <a:solidFill>
                  <a:srgbClr val="00001A"/>
                </a:solidFill>
              </a:rPr>
              <a:t> = </a:t>
            </a:r>
            <a:r>
              <a:rPr lang="cs-CZ" sz="2800" dirty="0" err="1" smtClean="0">
                <a:solidFill>
                  <a:srgbClr val="00001A"/>
                </a:solidFill>
              </a:rPr>
              <a:t>přeměnová</a:t>
            </a:r>
            <a:r>
              <a:rPr lang="cs-CZ" sz="2800" dirty="0" smtClean="0">
                <a:solidFill>
                  <a:srgbClr val="00001A"/>
                </a:solidFill>
              </a:rPr>
              <a:t> konstanta pro příslušný druh jader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571472" y="3714752"/>
          <a:ext cx="3857652" cy="746136"/>
        </p:xfrm>
        <a:graphic>
          <a:graphicData uri="http://schemas.openxmlformats.org/presentationml/2006/ole">
            <p:oleObj spid="_x0000_s153602" name="Rovnice" r:id="rId3" imgW="838080" imgH="17748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6929454" y="5572140"/>
            <a:ext cx="1000132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Zákon časového poklesu počtu radioaktivních jader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N</a:t>
            </a:r>
            <a:r>
              <a:rPr lang="cs-CZ" sz="2800" baseline="-25000" dirty="0" smtClean="0">
                <a:solidFill>
                  <a:srgbClr val="00001A"/>
                </a:solidFill>
              </a:rPr>
              <a:t>0</a:t>
            </a:r>
            <a:r>
              <a:rPr lang="cs-CZ" sz="2800" dirty="0" smtClean="0">
                <a:solidFill>
                  <a:srgbClr val="00001A"/>
                </a:solidFill>
              </a:rPr>
              <a:t> = původní počet jader v čase t = 0</a:t>
            </a:r>
          </a:p>
          <a:p>
            <a:pPr marL="0" indent="0">
              <a:buNone/>
              <a:tabLst>
                <a:tab pos="6270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N = počet </a:t>
            </a:r>
            <a:r>
              <a:rPr lang="cs-CZ" sz="2800" dirty="0" err="1" smtClean="0">
                <a:solidFill>
                  <a:srgbClr val="00001A"/>
                </a:solidFill>
              </a:rPr>
              <a:t>nerozpadlých</a:t>
            </a:r>
            <a:r>
              <a:rPr lang="cs-CZ" sz="2800" dirty="0" smtClean="0">
                <a:solidFill>
                  <a:srgbClr val="00001A"/>
                </a:solidFill>
              </a:rPr>
              <a:t> radioaktivních jader v 	okamžiku t</a:t>
            </a:r>
          </a:p>
          <a:p>
            <a:pPr marL="0" indent="0">
              <a:buNone/>
              <a:tabLst>
                <a:tab pos="1350963" algn="l"/>
                <a:tab pos="2695575" algn="l"/>
                <a:tab pos="341153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Poločas rozpadu T </a:t>
            </a:r>
            <a:r>
              <a:rPr lang="cs-CZ" sz="2800" dirty="0" smtClean="0">
                <a:solidFill>
                  <a:srgbClr val="00001A"/>
                </a:solidFill>
              </a:rPr>
              <a:t>=</a:t>
            </a:r>
            <a:r>
              <a:rPr lang="cs-CZ" sz="2800" dirty="0" smtClean="0">
                <a:solidFill>
                  <a:srgbClr val="E2002B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doba, za kterou se přemění 				polovina původního počtu </a:t>
            </a:r>
            <a:r>
              <a:rPr lang="cs-CZ" sz="2800" dirty="0" smtClean="0">
                <a:solidFill>
                  <a:srgbClr val="00001A"/>
                </a:solidFill>
              </a:rPr>
              <a:t>jader.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428596" y="2357430"/>
          <a:ext cx="2732094" cy="1012825"/>
        </p:xfrm>
        <a:graphic>
          <a:graphicData uri="http://schemas.openxmlformats.org/presentationml/2006/ole">
            <p:oleObj spid="_x0000_s154627" name="Rovnice" r:id="rId3" imgW="7236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Zákon radioaktivní přeměny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                             </a:t>
            </a: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5651" name="Picture 3" descr="C:\Documents and Settings\mat\Dokumenty\Obrázky\imagesll.jpg"/>
          <p:cNvPicPr>
            <a:picLocks noChangeAspect="1" noChangeArrowheads="1"/>
          </p:cNvPicPr>
          <p:nvPr/>
        </p:nvPicPr>
        <p:blipFill>
          <a:blip r:embed="rId3" cstate="print">
            <a:lum bright="-27000" contrast="35000"/>
          </a:blip>
          <a:srcRect/>
          <a:stretch>
            <a:fillRect/>
          </a:stretch>
        </p:blipFill>
        <p:spPr bwMode="auto">
          <a:xfrm>
            <a:off x="428596" y="2357430"/>
            <a:ext cx="5715040" cy="4071966"/>
          </a:xfrm>
          <a:prstGeom prst="rect">
            <a:avLst/>
          </a:prstGeom>
          <a:noFill/>
        </p:spPr>
      </p:pic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6429388" y="2357430"/>
          <a:ext cx="2060575" cy="1652587"/>
        </p:xfrm>
        <a:graphic>
          <a:graphicData uri="http://schemas.openxmlformats.org/presentationml/2006/ole">
            <p:oleObj spid="_x0000_s155652" name="Rovnice" r:id="rId4" imgW="545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Aktivita A </a:t>
            </a:r>
            <a:r>
              <a:rPr lang="cs-CZ" sz="2800" dirty="0" smtClean="0">
                <a:solidFill>
                  <a:srgbClr val="00001A"/>
                </a:solidFill>
              </a:rPr>
              <a:t>= počet radioaktivních přeměn za jednu 			sekundu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(becquerel)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857224" y="4572008"/>
          <a:ext cx="2109787" cy="857256"/>
        </p:xfrm>
        <a:graphic>
          <a:graphicData uri="http://schemas.openxmlformats.org/presentationml/2006/ole">
            <p:oleObj spid="_x0000_s156674" name="Rovnice" r:id="rId3" imgW="558720" imgH="215640" progId="Equation.3">
              <p:embed/>
            </p:oleObj>
          </a:graphicData>
        </a:graphic>
      </p:graphicFrame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642910" y="2857496"/>
          <a:ext cx="2444750" cy="1428760"/>
        </p:xfrm>
        <a:graphic>
          <a:graphicData uri="http://schemas.openxmlformats.org/presentationml/2006/ole">
            <p:oleObj spid="_x0000_s156675" name="Rovnice" r:id="rId4" imgW="647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714908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1.Poločas rozpadu radioaktivního izotopu fosforu je 14 dní. Kolik procent jader izotopu se rozpadne za 28 dní?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2. Poločas přeměny radioaktivního izotopu fosforu je 14 dní. Urči </a:t>
            </a:r>
            <a:r>
              <a:rPr lang="cs-CZ" sz="2800" dirty="0" err="1" smtClean="0">
                <a:solidFill>
                  <a:srgbClr val="00001A"/>
                </a:solidFill>
              </a:rPr>
              <a:t>přeměnovou</a:t>
            </a:r>
            <a:r>
              <a:rPr lang="cs-CZ" sz="2800" dirty="0" smtClean="0">
                <a:solidFill>
                  <a:srgbClr val="00001A"/>
                </a:solidFill>
              </a:rPr>
              <a:t> konstantu izotopu.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1.  75 %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  2. 5,7.10</a:t>
            </a:r>
            <a:r>
              <a:rPr lang="cs-CZ" sz="2800" baseline="30000" dirty="0" smtClean="0">
                <a:solidFill>
                  <a:srgbClr val="00001A"/>
                </a:solidFill>
              </a:rPr>
              <a:t>-7 </a:t>
            </a:r>
            <a:r>
              <a:rPr lang="cs-CZ" sz="2800" dirty="0" smtClean="0">
                <a:solidFill>
                  <a:srgbClr val="00001A"/>
                </a:solidFill>
              </a:rPr>
              <a:t>s</a:t>
            </a:r>
          </a:p>
          <a:p>
            <a:pPr>
              <a:buNone/>
            </a:pPr>
            <a:r>
              <a:rPr lang="cs-CZ" sz="2800" baseline="30000" dirty="0" smtClean="0">
                <a:solidFill>
                  <a:srgbClr val="00001A"/>
                </a:solidFill>
              </a:rPr>
              <a:t>      </a:t>
            </a:r>
            <a:endParaRPr lang="cs-CZ" sz="2800" baseline="300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072074"/>
            <a:ext cx="2428892" cy="1071570"/>
          </a:xfrm>
          <a:prstGeom prst="foldedCorner">
            <a:avLst>
              <a:gd name="adj" fmla="val 0"/>
            </a:avLst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Vlastnosti atomových jader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2FC9FF"/>
                </a:solidFill>
              </a:rPr>
              <a:t>Atomové jádro </a:t>
            </a:r>
            <a:r>
              <a:rPr lang="cs-CZ" sz="2800" dirty="0" smtClean="0"/>
              <a:t>– rozměry jsou řádově 10</a:t>
            </a:r>
            <a:r>
              <a:rPr lang="cs-CZ" sz="2800" baseline="30000" dirty="0" smtClean="0"/>
              <a:t>-15 </a:t>
            </a:r>
            <a:r>
              <a:rPr lang="cs-CZ" sz="2800" dirty="0" smtClean="0"/>
              <a:t>m</a:t>
            </a:r>
          </a:p>
          <a:p>
            <a:pPr marL="0" indent="0">
              <a:buNone/>
            </a:pPr>
            <a:r>
              <a:rPr lang="cs-CZ" sz="2800" dirty="0" smtClean="0"/>
              <a:t>                        -  složeno z protonů a neutronů</a:t>
            </a:r>
          </a:p>
          <a:p>
            <a:pPr marL="0" indent="0">
              <a:buNone/>
              <a:tabLst>
                <a:tab pos="2689225" algn="l"/>
              </a:tabLst>
            </a:pPr>
            <a:r>
              <a:rPr lang="cs-CZ" sz="2800" dirty="0" smtClean="0"/>
              <a:t>                        -  soustředí v sobě téměř celou 	hmotnost atomu</a:t>
            </a: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Platí:                    A = Z + N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Z = protonové </a:t>
            </a:r>
            <a:r>
              <a:rPr lang="cs-CZ" sz="2800" dirty="0" smtClean="0"/>
              <a:t>číslo (počet protonů </a:t>
            </a:r>
            <a:r>
              <a:rPr lang="cs-CZ" sz="2800" dirty="0" smtClean="0"/>
              <a:t>v jádře)</a:t>
            </a: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N = neutronové </a:t>
            </a:r>
            <a:r>
              <a:rPr lang="cs-CZ" sz="2800" dirty="0" smtClean="0"/>
              <a:t>číslo (</a:t>
            </a:r>
            <a:r>
              <a:rPr lang="cs-CZ" sz="2800" dirty="0" smtClean="0"/>
              <a:t>počet neutronů)</a:t>
            </a: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A = </a:t>
            </a:r>
            <a:r>
              <a:rPr lang="cs-CZ" sz="2800" dirty="0" smtClean="0"/>
              <a:t>nukleonové (</a:t>
            </a:r>
            <a:r>
              <a:rPr lang="cs-CZ" sz="2800" dirty="0" smtClean="0"/>
              <a:t>hmotnostní) číslo 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357290" y="3571876"/>
          <a:ext cx="1422400" cy="928693"/>
        </p:xfrm>
        <a:graphic>
          <a:graphicData uri="http://schemas.openxmlformats.org/presentationml/2006/ole">
            <p:oleObj spid="_x0000_s38913" name="Rovnice" r:id="rId3" imgW="253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416175" algn="l"/>
              </a:tabLst>
            </a:pPr>
            <a:r>
              <a:rPr lang="cs-CZ" sz="2800" dirty="0" smtClean="0"/>
              <a:t>b) </a:t>
            </a:r>
            <a:r>
              <a:rPr lang="cs-CZ" sz="2800" dirty="0" smtClean="0">
                <a:solidFill>
                  <a:srgbClr val="FF0000"/>
                </a:solidFill>
              </a:rPr>
              <a:t>Umělá radioaktivita </a:t>
            </a: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r>
              <a:rPr lang="cs-CZ" sz="2800" dirty="0" smtClean="0"/>
              <a:t> </a:t>
            </a:r>
            <a:r>
              <a:rPr lang="cs-CZ" sz="2800" dirty="0" err="1" smtClean="0"/>
              <a:t>radionuklidy</a:t>
            </a:r>
            <a:r>
              <a:rPr lang="cs-CZ" sz="2800" dirty="0" smtClean="0"/>
              <a:t> připravené uměle, v laboratoři</a:t>
            </a:r>
          </a:p>
          <a:p>
            <a:pPr marL="0" indent="0">
              <a:buNone/>
              <a:tabLst>
                <a:tab pos="177800" algn="l"/>
                <a:tab pos="24161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 F. </a:t>
            </a:r>
            <a:r>
              <a:rPr lang="cs-CZ" sz="2800" dirty="0" err="1" smtClean="0">
                <a:solidFill>
                  <a:srgbClr val="00B0F0"/>
                </a:solidFill>
              </a:rPr>
              <a:t>Joliot</a:t>
            </a:r>
            <a:r>
              <a:rPr lang="cs-CZ" sz="2800" dirty="0" smtClean="0">
                <a:solidFill>
                  <a:srgbClr val="00B0F0"/>
                </a:solidFill>
              </a:rPr>
              <a:t>-Curie </a:t>
            </a:r>
            <a:r>
              <a:rPr lang="cs-CZ" sz="2800" dirty="0" smtClean="0">
                <a:solidFill>
                  <a:srgbClr val="00001A"/>
                </a:solidFill>
              </a:rPr>
              <a:t>a </a:t>
            </a:r>
            <a:r>
              <a:rPr lang="cs-CZ" sz="2800" dirty="0" smtClean="0">
                <a:solidFill>
                  <a:srgbClr val="00B0F0"/>
                </a:solidFill>
              </a:rPr>
              <a:t>I. </a:t>
            </a:r>
            <a:r>
              <a:rPr lang="cs-CZ" sz="2800" dirty="0" err="1" smtClean="0">
                <a:solidFill>
                  <a:srgbClr val="00B0F0"/>
                </a:solidFill>
              </a:rPr>
              <a:t>Joliot</a:t>
            </a:r>
            <a:r>
              <a:rPr lang="cs-CZ" sz="2800" dirty="0" smtClean="0">
                <a:solidFill>
                  <a:srgbClr val="00B0F0"/>
                </a:solidFill>
              </a:rPr>
              <a:t>- </a:t>
            </a:r>
            <a:r>
              <a:rPr lang="cs-CZ" sz="2800" dirty="0" err="1" smtClean="0">
                <a:solidFill>
                  <a:srgbClr val="00B0F0"/>
                </a:solidFill>
              </a:rPr>
              <a:t>Curieová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ozařovali hliník zářením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dirty="0" smtClean="0">
                <a:solidFill>
                  <a:srgbClr val="00001A"/>
                </a:solidFill>
              </a:rPr>
              <a:t>  </a:t>
            </a:r>
          </a:p>
          <a:p>
            <a:pPr marL="0" indent="0">
              <a:buFontTx/>
              <a:buChar char="-"/>
              <a:tabLst>
                <a:tab pos="177800" algn="l"/>
                <a:tab pos="355600" algn="l"/>
                <a:tab pos="2416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po skončení ozařování  se stal samostatným  	 		zářičem</a:t>
            </a:r>
          </a:p>
          <a:p>
            <a:pPr marL="0" indent="0">
              <a:buFontTx/>
              <a:buChar char="-"/>
              <a:tabLst>
                <a:tab pos="177800" algn="l"/>
                <a:tab pos="355600" algn="l"/>
                <a:tab pos="24161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77800" algn="l"/>
                <a:tab pos="355600" algn="l"/>
                <a:tab pos="2416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Význam: lze připravit </a:t>
            </a:r>
            <a:r>
              <a:rPr lang="cs-CZ" sz="2800" dirty="0" err="1" smtClean="0">
                <a:solidFill>
                  <a:srgbClr val="00001A"/>
                </a:solidFill>
              </a:rPr>
              <a:t>radionuklidy</a:t>
            </a:r>
            <a:r>
              <a:rPr lang="cs-CZ" sz="2800" dirty="0" smtClean="0">
                <a:solidFill>
                  <a:srgbClr val="00001A"/>
                </a:solidFill>
              </a:rPr>
              <a:t> různých vlastností</a:t>
            </a:r>
          </a:p>
          <a:p>
            <a:pPr marL="0" indent="0">
              <a:buNone/>
              <a:tabLst>
                <a:tab pos="2695575" algn="l"/>
              </a:tabLst>
            </a:pPr>
            <a:r>
              <a:rPr lang="cs-CZ" sz="2800" dirty="0" smtClean="0"/>
              <a:t>Užití:  lékařství, radiochemie, radiobiologie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5143512"/>
          </a:xfrm>
        </p:spPr>
        <p:txBody>
          <a:bodyPr/>
          <a:lstStyle/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Jaderná reakce </a:t>
            </a:r>
            <a:r>
              <a:rPr lang="cs-CZ" sz="2800" dirty="0" smtClean="0">
                <a:solidFill>
                  <a:srgbClr val="00001A"/>
                </a:solidFill>
              </a:rPr>
              <a:t>= přeměny atomových jader, vyvolané buď jejich vzájemnými interakcemi, nebo interakcemi s různými částicemi.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Symbolický zápis: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</a:t>
            </a:r>
            <a:r>
              <a:rPr lang="cs-CZ" sz="2800" dirty="0" smtClean="0">
                <a:solidFill>
                  <a:srgbClr val="00001A"/>
                </a:solidFill>
              </a:rPr>
              <a:t>, </a:t>
            </a:r>
            <a:r>
              <a:rPr lang="cs-CZ" sz="2800" dirty="0" smtClean="0">
                <a:solidFill>
                  <a:srgbClr val="00B0F0"/>
                </a:solidFill>
              </a:rPr>
              <a:t>B</a:t>
            </a:r>
            <a:r>
              <a:rPr lang="cs-CZ" sz="2800" dirty="0" smtClean="0">
                <a:solidFill>
                  <a:srgbClr val="00001A"/>
                </a:solidFill>
              </a:rPr>
              <a:t> = výchozí a konečné jádro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</a:t>
            </a:r>
            <a:r>
              <a:rPr lang="cs-CZ" sz="2800" dirty="0" smtClean="0">
                <a:solidFill>
                  <a:srgbClr val="00001A"/>
                </a:solidFill>
              </a:rPr>
              <a:t>, </a:t>
            </a:r>
            <a:r>
              <a:rPr lang="cs-CZ" sz="2800" dirty="0" smtClean="0">
                <a:solidFill>
                  <a:srgbClr val="00B0F0"/>
                </a:solidFill>
              </a:rPr>
              <a:t>b</a:t>
            </a:r>
            <a:r>
              <a:rPr lang="cs-CZ" sz="2800" dirty="0" smtClean="0">
                <a:solidFill>
                  <a:srgbClr val="005A9E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výchozí a konečná částice při reakci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428596" y="3714752"/>
          <a:ext cx="3500437" cy="644525"/>
        </p:xfrm>
        <a:graphic>
          <a:graphicData uri="http://schemas.openxmlformats.org/presentationml/2006/ole">
            <p:oleObj spid="_x0000_s199683" name="Rovnice" r:id="rId3" imgW="9270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1.  </a:t>
            </a:r>
            <a:r>
              <a:rPr lang="cs-CZ" sz="2800" dirty="0" smtClean="0">
                <a:solidFill>
                  <a:srgbClr val="FF0000"/>
                </a:solidFill>
              </a:rPr>
              <a:t>Jaderná syntéza</a:t>
            </a:r>
          </a:p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k této reakci dochází u jader lehkých</a:t>
            </a:r>
          </a:p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jde o sloučení dvou lehčích jader             vznikne jádro těžší a uvolní se energie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Příklad: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1857356" y="4071942"/>
          <a:ext cx="4143404" cy="874713"/>
        </p:xfrm>
        <a:graphic>
          <a:graphicData uri="http://schemas.openxmlformats.org/presentationml/2006/ole">
            <p:oleObj spid="_x0000_s200706" name="Rovnice" r:id="rId3" imgW="1168200" imgH="24120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6286512" y="2786058"/>
            <a:ext cx="1000132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1857356" y="5214950"/>
          <a:ext cx="2928958" cy="642942"/>
        </p:xfrm>
        <a:graphic>
          <a:graphicData uri="http://schemas.openxmlformats.org/presentationml/2006/ole">
            <p:oleObj spid="_x0000_s200707" name="Rovnice" r:id="rId4" imgW="952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00808"/>
            <a:ext cx="8858280" cy="4871464"/>
          </a:xfrm>
        </p:spPr>
        <p:txBody>
          <a:bodyPr/>
          <a:lstStyle/>
          <a:p>
            <a:pPr marL="0" indent="0">
              <a:buNone/>
              <a:tabLst>
                <a:tab pos="273050" algn="l"/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  k syntéze jader </a:t>
            </a:r>
            <a:r>
              <a:rPr lang="cs-CZ" sz="2800" dirty="0" smtClean="0">
                <a:solidFill>
                  <a:srgbClr val="00001A"/>
                </a:solidFill>
              </a:rPr>
              <a:t>dochází, </a:t>
            </a:r>
            <a:r>
              <a:rPr lang="cs-CZ" sz="2800" dirty="0" smtClean="0">
                <a:solidFill>
                  <a:srgbClr val="00001A"/>
                </a:solidFill>
              </a:rPr>
              <a:t>získají-li jádra velkou   	energii.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(</a:t>
            </a:r>
            <a:r>
              <a:rPr lang="cs-CZ" sz="2800" dirty="0" err="1" smtClean="0">
                <a:solidFill>
                  <a:srgbClr val="00001A"/>
                </a:solidFill>
              </a:rPr>
              <a:t>např.zahřátím</a:t>
            </a:r>
            <a:r>
              <a:rPr lang="cs-CZ" sz="2800" dirty="0" smtClean="0">
                <a:solidFill>
                  <a:srgbClr val="00001A"/>
                </a:solidFill>
              </a:rPr>
              <a:t> látky na vysokou teplotu)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</a:t>
            </a:r>
            <a:r>
              <a:rPr lang="cs-CZ" sz="2800" dirty="0" smtClean="0">
                <a:solidFill>
                  <a:srgbClr val="FF0000"/>
                </a:solidFill>
              </a:rPr>
              <a:t>termojaderná syntéza </a:t>
            </a:r>
          </a:p>
          <a:p>
            <a:pPr marL="0" indent="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  uvnitř </a:t>
            </a:r>
            <a:r>
              <a:rPr lang="cs-CZ" sz="2800" dirty="0" smtClean="0">
                <a:solidFill>
                  <a:srgbClr val="00B0F0"/>
                </a:solidFill>
              </a:rPr>
              <a:t>hvězd </a:t>
            </a:r>
            <a:r>
              <a:rPr lang="cs-CZ" sz="2800" dirty="0" smtClean="0">
                <a:solidFill>
                  <a:srgbClr val="00001A"/>
                </a:solidFill>
              </a:rPr>
              <a:t>při teplotě několika milionů kelvinů</a:t>
            </a:r>
          </a:p>
          <a:p>
            <a:pPr marL="0" indent="0">
              <a:buFontTx/>
              <a:buChar char="-"/>
              <a:tabLst>
                <a:tab pos="1350963" algn="l"/>
                <a:tab pos="51181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při výbuchu </a:t>
            </a:r>
            <a:r>
              <a:rPr lang="cs-CZ" sz="2800" dirty="0" smtClean="0">
                <a:solidFill>
                  <a:srgbClr val="00B0F0"/>
                </a:solidFill>
              </a:rPr>
              <a:t>vodíkové bomby</a:t>
            </a:r>
          </a:p>
          <a:p>
            <a:pPr marL="0" indent="0">
              <a:buFontTx/>
              <a:buChar char="-"/>
              <a:tabLst>
                <a:tab pos="1350963" algn="l"/>
                <a:tab pos="5118100" algn="l"/>
              </a:tabLst>
            </a:pPr>
            <a:endParaRPr lang="cs-CZ" sz="2800" dirty="0" smtClean="0">
              <a:solidFill>
                <a:srgbClr val="2FC9FF"/>
              </a:solidFill>
            </a:endParaRPr>
          </a:p>
          <a:p>
            <a:pPr marL="0" indent="0">
              <a:buNone/>
              <a:tabLst>
                <a:tab pos="1350963" algn="l"/>
                <a:tab pos="51181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Tato reakce není stabilní.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571472" y="3714752"/>
            <a:ext cx="1000132" cy="42862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2.  </a:t>
            </a:r>
            <a:r>
              <a:rPr lang="cs-CZ" sz="2800" dirty="0" smtClean="0">
                <a:solidFill>
                  <a:srgbClr val="FF0000"/>
                </a:solidFill>
              </a:rPr>
              <a:t>Štěpení jader</a:t>
            </a:r>
          </a:p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k této reakci dochází např. při ostřelování některých jader neutrony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Příklad: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177800" indent="-17780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 při štěpení uranu vznikají vždy dvě středně těžká jádra, uvolňují se neutrony a energie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1785918" y="4357694"/>
          <a:ext cx="2655888" cy="563563"/>
        </p:xfrm>
        <a:graphic>
          <a:graphicData uri="http://schemas.openxmlformats.org/presentationml/2006/ole">
            <p:oleObj spid="_x0000_s204803" name="Rovnice" r:id="rId3" imgW="863280" imgH="177480" progId="Equation.3">
              <p:embed/>
            </p:oleObj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1714480" y="3214686"/>
          <a:ext cx="6573837" cy="874713"/>
        </p:xfrm>
        <a:graphic>
          <a:graphicData uri="http://schemas.openxmlformats.org/presentationml/2006/ole">
            <p:oleObj spid="_x0000_s204805" name="Rovnice" r:id="rId4" imgW="1854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vznik neutronů umožňuje vznik řetězové jaderné reakce, protože </a:t>
            </a:r>
            <a:r>
              <a:rPr lang="cs-CZ" sz="2800" dirty="0" smtClean="0">
                <a:solidFill>
                  <a:srgbClr val="FF0000"/>
                </a:solidFill>
              </a:rPr>
              <a:t>neutrony štěpí další a další jádra</a:t>
            </a:r>
          </a:p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k zahájení štěpné reakce je třeba tz</a:t>
            </a:r>
            <a:r>
              <a:rPr lang="cs-CZ" sz="2800" dirty="0" smtClean="0"/>
              <a:t>v. </a:t>
            </a:r>
            <a:r>
              <a:rPr lang="cs-CZ" sz="2800" dirty="0" smtClean="0">
                <a:solidFill>
                  <a:srgbClr val="00B0F0"/>
                </a:solidFill>
              </a:rPr>
              <a:t>kritické množství štěpného materiálu</a:t>
            </a:r>
          </a:p>
          <a:p>
            <a:pPr marL="514350" indent="-514350">
              <a:buFontTx/>
              <a:buChar char="-"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2FC9FF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30" name="Picture 6" descr="C:\Documents and Settings\mat\Dokumenty\Obrázky\imagesm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6190"/>
            <a:ext cx="3571900" cy="2571768"/>
          </a:xfrm>
          <a:prstGeom prst="rect">
            <a:avLst/>
          </a:prstGeom>
          <a:noFill/>
        </p:spPr>
      </p:pic>
      <p:pic>
        <p:nvPicPr>
          <p:cNvPr id="205832" name="Picture 8" descr="C:\Documents and Settings\mat\Dokumenty\Obrázky\k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643314"/>
            <a:ext cx="400052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energetika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	Jaderná elektrárna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8899" name="Picture 3" descr="C:\Documents and Settings\mat\Dokumenty\Obrázky\elektrarna-_funkcni_sche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214554"/>
            <a:ext cx="707236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energetika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	Jaderná elektrárna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9922" name="Picture 2" descr="C:\Documents and Settings\mat\Dokumenty\Obrázky\image1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285992"/>
            <a:ext cx="785818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Jaderná energetika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Jaderná elektrárna Dukovany</a:t>
            </a: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1350963" algn="l"/>
                <a:tab pos="1882775" algn="l"/>
                <a:tab pos="26955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10946" name="Picture 2" descr="C:\Documents and Settings\mat\Dokumenty\Obrázky\ěš.jpg"/>
          <p:cNvPicPr>
            <a:picLocks noChangeAspect="1" noChangeArrowheads="1"/>
          </p:cNvPicPr>
          <p:nvPr/>
        </p:nvPicPr>
        <p:blipFill>
          <a:blip r:embed="rId3" cstate="print">
            <a:lum bright="-12000" contrast="26000"/>
          </a:blip>
          <a:srcRect/>
          <a:stretch>
            <a:fillRect/>
          </a:stretch>
        </p:blipFill>
        <p:spPr bwMode="auto">
          <a:xfrm>
            <a:off x="857224" y="2285992"/>
            <a:ext cx="707236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Fyzika mikrosvěta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doc. ing. Ivan </a:t>
            </a:r>
            <a:r>
              <a:rPr lang="cs-CZ" sz="2100" dirty="0" err="1" smtClean="0"/>
              <a:t>Štoll</a:t>
            </a:r>
            <a:r>
              <a:rPr lang="cs-CZ" sz="2100" dirty="0" smtClean="0"/>
              <a:t>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PaedDr. Přemysl Šedivý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Vlastnosti atomových jader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 jádře působí přitažlivé </a:t>
            </a:r>
            <a:r>
              <a:rPr lang="cs-CZ" sz="2800" dirty="0" smtClean="0">
                <a:solidFill>
                  <a:srgbClr val="00B0F0"/>
                </a:solidFill>
              </a:rPr>
              <a:t>jaderné síly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jsou to přitažlivé síly velmi krátkého dosahu(řádově 10</a:t>
            </a:r>
            <a:r>
              <a:rPr lang="cs-CZ" sz="2800" baseline="30000" dirty="0" smtClean="0"/>
              <a:t>-15</a:t>
            </a:r>
            <a:r>
              <a:rPr lang="cs-CZ" sz="2800" dirty="0" smtClean="0"/>
              <a:t>m) překonávající síly elektromagnetického odpuzování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působí bez rozdílu mezi protony i neutrony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působí jen na malý počet okolních nukleonů</a:t>
            </a:r>
          </a:p>
          <a:p>
            <a:pPr marL="0" indent="0">
              <a:buNone/>
              <a:tabLst>
                <a:tab pos="3043238" algn="l"/>
                <a:tab pos="394493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Vazebná energie jádra </a:t>
            </a:r>
            <a:r>
              <a:rPr lang="cs-CZ" sz="2800" dirty="0" smtClean="0">
                <a:solidFill>
                  <a:srgbClr val="00001A"/>
                </a:solidFill>
              </a:rPr>
              <a:t>= energie, kterou bychom 			museli dodat, aby se 				jádro rozdělilo na protony a 		neutrony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Vlastnosti atomových jader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Vazebná energie</a:t>
            </a:r>
            <a:r>
              <a:rPr lang="cs-CZ" sz="2800" dirty="0" smtClean="0">
                <a:solidFill>
                  <a:srgbClr val="00001A"/>
                </a:solidFill>
              </a:rPr>
              <a:t>:</a:t>
            </a:r>
          </a:p>
          <a:p>
            <a:pPr marL="0" indent="0">
              <a:buFontTx/>
              <a:buChar char="-"/>
            </a:pPr>
            <a:r>
              <a:rPr lang="cs-CZ" sz="2800" dirty="0" smtClean="0">
                <a:solidFill>
                  <a:srgbClr val="00001A"/>
                </a:solidFill>
              </a:rPr>
              <a:t> je částí vnitřní energie těles</a:t>
            </a:r>
          </a:p>
          <a:p>
            <a:pPr marL="0" indent="0">
              <a:buFontTx/>
              <a:buChar char="-"/>
            </a:pPr>
            <a:r>
              <a:rPr lang="cs-CZ" sz="2800" dirty="0" smtClean="0">
                <a:solidFill>
                  <a:srgbClr val="00001A"/>
                </a:solidFill>
              </a:rPr>
              <a:t> čím větší je hodnota vazebné energie, tím obtížněji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lze oddělit jednotlivé nukleony od zbytku jádra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- maximální hodnota u středně těžkých jader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01131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tabLst>
                <a:tab pos="3043238" algn="l"/>
                <a:tab pos="3944938" algn="l"/>
              </a:tabLst>
            </a:pPr>
            <a:r>
              <a:rPr lang="cs-CZ" dirty="0" smtClean="0">
                <a:solidFill>
                  <a:srgbClr val="00001A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Vlastnosti atomových jader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 algn="ctr">
              <a:buNone/>
              <a:tabLst>
                <a:tab pos="2695575" algn="l"/>
              </a:tabLst>
            </a:pPr>
            <a:r>
              <a:rPr lang="cs-CZ" sz="2800" dirty="0" smtClean="0"/>
              <a:t>Závislost vazebné energie na jeden nukleon na nukleonovém čísle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Picture 2" descr="vazebná energie0004"/>
          <p:cNvPicPr>
            <a:picLocks noChangeAspect="1" noChangeArrowheads="1"/>
          </p:cNvPicPr>
          <p:nvPr/>
        </p:nvPicPr>
        <p:blipFill>
          <a:blip r:embed="rId2" cstate="print">
            <a:lum bright="-10000" contrast="18000"/>
          </a:blip>
          <a:srcRect/>
          <a:stretch>
            <a:fillRect/>
          </a:stretch>
        </p:blipFill>
        <p:spPr bwMode="auto">
          <a:xfrm>
            <a:off x="1142976" y="2714620"/>
            <a:ext cx="7215238" cy="3754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4161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Radioaktivita</a:t>
            </a:r>
            <a:r>
              <a:rPr lang="cs-CZ" sz="2800" dirty="0" smtClean="0"/>
              <a:t> = jev, při kterém se jádra atomů 	určitého prvku samovolně přeměňují 	na jádra jiného prvku, přičemž je 	emitováno vysokoenergetické </a:t>
            </a:r>
            <a:r>
              <a:rPr lang="cs-CZ" sz="2800" dirty="0" smtClean="0"/>
              <a:t>záření.</a:t>
            </a:r>
            <a:endParaRPr lang="cs-CZ" sz="2800" dirty="0" smtClean="0"/>
          </a:p>
          <a:p>
            <a:pPr marL="0" indent="0">
              <a:buNone/>
              <a:tabLst>
                <a:tab pos="2416175" algn="l"/>
              </a:tabLst>
            </a:pPr>
            <a:r>
              <a:rPr lang="cs-CZ" sz="2800" dirty="0" smtClean="0"/>
              <a:t>Jádra s touto vlastností =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err="1" smtClean="0">
                <a:solidFill>
                  <a:srgbClr val="00B0F0"/>
                </a:solidFill>
              </a:rPr>
              <a:t>radionuklidy</a:t>
            </a:r>
            <a:r>
              <a:rPr lang="cs-CZ" sz="2800" dirty="0" smtClean="0">
                <a:solidFill>
                  <a:srgbClr val="00B0F0"/>
                </a:solidFill>
              </a:rPr>
              <a:t>.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  <a:tabLst>
                <a:tab pos="2416175" algn="l"/>
              </a:tabLst>
            </a:pPr>
            <a:endParaRPr lang="cs-CZ" sz="2800" dirty="0" smtClean="0">
              <a:solidFill>
                <a:srgbClr val="2FC9FF"/>
              </a:solidFill>
            </a:endParaRPr>
          </a:p>
          <a:p>
            <a:pPr marL="0" indent="0">
              <a:buNone/>
              <a:tabLst>
                <a:tab pos="24161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Radioaktivita:</a:t>
            </a:r>
          </a:p>
          <a:p>
            <a:pPr marL="514350" indent="-514350">
              <a:buAutoNum type="alphaLcParenR"/>
              <a:tabLst>
                <a:tab pos="2416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přirozená</a:t>
            </a:r>
          </a:p>
          <a:p>
            <a:pPr marL="514350" indent="-514350">
              <a:buAutoNum type="alphaLcParenR"/>
              <a:tabLst>
                <a:tab pos="2416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umělá</a:t>
            </a:r>
          </a:p>
          <a:p>
            <a:pPr marL="0" indent="0">
              <a:buNone/>
              <a:tabLst>
                <a:tab pos="2416175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7521" name="Picture 1" descr="C:\Documents and Settings\mat\Dokumenty\Obrázky\untitledxxx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72008"/>
            <a:ext cx="1571636" cy="1500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2416175" algn="l"/>
              </a:tabLst>
            </a:pPr>
            <a:r>
              <a:rPr lang="cs-CZ" sz="2800" dirty="0" smtClean="0"/>
              <a:t>a) </a:t>
            </a:r>
            <a:r>
              <a:rPr lang="cs-CZ" sz="2800" dirty="0" smtClean="0">
                <a:solidFill>
                  <a:srgbClr val="FF0000"/>
                </a:solidFill>
              </a:rPr>
              <a:t>Přirozená radioaktivita </a:t>
            </a: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r>
              <a:rPr lang="cs-CZ" sz="2800" dirty="0" smtClean="0"/>
              <a:t> samovolná přeměna jader </a:t>
            </a:r>
            <a:r>
              <a:rPr lang="cs-CZ" sz="2800" dirty="0" smtClean="0">
                <a:solidFill>
                  <a:srgbClr val="00B0F0"/>
                </a:solidFill>
              </a:rPr>
              <a:t>nestabilních</a:t>
            </a:r>
            <a:r>
              <a:rPr lang="cs-CZ" sz="2800" dirty="0" smtClean="0"/>
              <a:t> atomů nebo 	nestabilních atomových jader jednoho prvku ve 	</a:t>
            </a:r>
            <a:r>
              <a:rPr lang="cs-CZ" sz="2800" dirty="0" smtClean="0">
                <a:solidFill>
                  <a:srgbClr val="00B0F0"/>
                </a:solidFill>
              </a:rPr>
              <a:t>stabilnější</a:t>
            </a:r>
            <a:r>
              <a:rPr lang="cs-CZ" sz="2800" dirty="0" smtClean="0"/>
              <a:t> jádra jiných prvků</a:t>
            </a: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r>
              <a:rPr lang="cs-CZ" sz="2800" dirty="0" smtClean="0"/>
              <a:t> dochází k emisi určitých částic </a:t>
            </a:r>
            <a:r>
              <a:rPr lang="el-GR" sz="2800" dirty="0" smtClean="0">
                <a:solidFill>
                  <a:srgbClr val="00B0F0"/>
                </a:solidFill>
              </a:rPr>
              <a:t>α</a:t>
            </a:r>
            <a:r>
              <a:rPr lang="cs-CZ" sz="2800" dirty="0" smtClean="0"/>
              <a:t> a </a:t>
            </a:r>
            <a:r>
              <a:rPr lang="el-GR" sz="2800" dirty="0" smtClean="0">
                <a:solidFill>
                  <a:srgbClr val="00B0F0"/>
                </a:solidFill>
              </a:rPr>
              <a:t>β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r>
              <a:rPr lang="cs-CZ" sz="2800" dirty="0" smtClean="0"/>
              <a:t> pozorováno u těžkých jader prvků, které jsou v   	periodické soustavě prvků</a:t>
            </a:r>
            <a:r>
              <a:rPr lang="cs-CZ" sz="2800" dirty="0" smtClean="0">
                <a:solidFill>
                  <a:srgbClr val="00B0F0"/>
                </a:solidFill>
              </a:rPr>
              <a:t> za olovem</a:t>
            </a:r>
          </a:p>
          <a:p>
            <a:pPr marL="0" indent="0">
              <a:buFontTx/>
              <a:buChar char="-"/>
              <a:tabLst>
                <a:tab pos="177800" algn="l"/>
                <a:tab pos="2416175" algn="l"/>
              </a:tabLst>
            </a:pPr>
            <a:endParaRPr lang="cs-CZ" sz="2800" dirty="0" smtClean="0">
              <a:solidFill>
                <a:srgbClr val="339966"/>
              </a:solidFill>
            </a:endParaRP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/>
          <a:lstStyle/>
          <a:p>
            <a:pPr marL="0" indent="0">
              <a:buNone/>
              <a:tabLst>
                <a:tab pos="170656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Záření </a:t>
            </a:r>
            <a:r>
              <a:rPr lang="el-GR" sz="2800" dirty="0" smtClean="0">
                <a:solidFill>
                  <a:srgbClr val="FF0000"/>
                </a:solidFill>
              </a:rPr>
              <a:t>α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proud jader hélia, složených ze dvou   	protonů a dvou neutronů</a:t>
            </a:r>
          </a:p>
          <a:p>
            <a:pPr marL="0" indent="0">
              <a:buFontTx/>
              <a:buChar char="-"/>
              <a:tabLst>
                <a:tab pos="273050" algn="l"/>
                <a:tab pos="17065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při průchodu elektrickým polem mezi deskami 	kondenzátoru se odchyluje k záporné desce</a:t>
            </a:r>
          </a:p>
          <a:p>
            <a:pPr marL="0" indent="0">
              <a:buFontTx/>
              <a:buChar char="-"/>
              <a:tabLst>
                <a:tab pos="17065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má silné ionizační účinky</a:t>
            </a:r>
          </a:p>
          <a:p>
            <a:pPr marL="0" indent="0">
              <a:buFontTx/>
              <a:buChar char="-"/>
              <a:tabLst>
                <a:tab pos="355600" algn="l"/>
                <a:tab pos="2695575" algn="l"/>
              </a:tabLst>
            </a:pPr>
            <a:r>
              <a:rPr lang="cs-CZ" sz="2800" dirty="0" smtClean="0"/>
              <a:t>  	je absorbováno několikacentimetrovou vrstvou  	vzduchu</a:t>
            </a:r>
          </a:p>
          <a:p>
            <a:pPr marL="0" indent="0">
              <a:buNone/>
              <a:tabLst>
                <a:tab pos="355600" algn="l"/>
                <a:tab pos="2695575" algn="l"/>
              </a:tabLst>
            </a:pPr>
            <a:r>
              <a:rPr lang="cs-CZ" sz="2800" dirty="0" smtClean="0"/>
              <a:t>Platí:</a:t>
            </a: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357290" y="5143512"/>
          <a:ext cx="4429156" cy="1000132"/>
        </p:xfrm>
        <a:graphic>
          <a:graphicData uri="http://schemas.openxmlformats.org/presentationml/2006/ole">
            <p:oleObj spid="_x0000_s105474" name="Rovnice" r:id="rId3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Radioaktivita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 marL="0" indent="0">
              <a:buNone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Záření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cs-CZ" sz="2800" b="1" baseline="30000" dirty="0" smtClean="0">
                <a:solidFill>
                  <a:srgbClr val="FF0000"/>
                </a:solidFill>
              </a:rPr>
              <a:t>- </a:t>
            </a:r>
            <a:r>
              <a:rPr lang="cs-CZ" sz="2800" baseline="30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proud elektronů vyletujících z jader 	radioaktivních prvků rychlostmi blížících 	se rychlosti světla</a:t>
            </a:r>
          </a:p>
          <a:p>
            <a:pPr marL="0" indent="0">
              <a:buFontTx/>
              <a:buChar char="-"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v elektrickém poli se odchylují ke kladné elektrodě</a:t>
            </a:r>
          </a:p>
          <a:p>
            <a:pPr marL="0" indent="0">
              <a:buFontTx/>
              <a:buChar char="-"/>
              <a:tabLst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záření je tvrdší než záření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dirty="0" smtClean="0">
                <a:solidFill>
                  <a:srgbClr val="00001A"/>
                </a:solidFill>
              </a:rPr>
              <a:t> </a:t>
            </a:r>
          </a:p>
          <a:p>
            <a:pPr marL="0" indent="0">
              <a:buFontTx/>
              <a:buChar char="-"/>
              <a:tabLst>
                <a:tab pos="177800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k zachycení -  hliníková deska o  tloušťce </a:t>
            </a:r>
          </a:p>
          <a:p>
            <a:pPr marL="0" indent="0">
              <a:buNone/>
              <a:tabLst>
                <a:tab pos="177800" algn="l"/>
                <a:tab pos="1882775" algn="l"/>
                <a:tab pos="26955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		       několika mm</a:t>
            </a:r>
          </a:p>
          <a:p>
            <a:pPr marL="0" indent="0">
              <a:buNone/>
              <a:tabLst>
                <a:tab pos="1882775" algn="l"/>
                <a:tab pos="2695575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695575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172" name="AutoShape 4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B6ANUDASIAAhEBAxEB/8QAHAABAAICAwEAAAAAAAAAAAAAAAUGAQQCAwcI/8QAPBAAAgEDAgIHAwkHBQAAAAAAAAECAwQRBSESMQYTFUFRk9IiU3EHFBcyVWGRwdMjNTZUdJSzc4GhssP/xAAaAQEAAgMBAAAAAAAAAAAAAAAAAgQBAwUG/8QAIxEBAAICAQMEAwAAAAAAAAAAAAECAxEEEhQxBhYhQVFSof/aAAwDAQACEQMRAD8A9xAAAAAAAAAAAAAAAAAAAAAAAAAAAAAAAAAAAAAAAAAAAAAAAAAAAAAAAAAAAAAAAAAAAAAAAAAAAAAAAAAAAAAAAAOM20vZWX95yAEDS6QVnRpTqaXd8Uop1IwhxcGUnj4rKynjk+eDnU6QSp29Ws9L1Bum4p04Uk57pvlnux4968UTeBgCuy6VUo3DoLTdSlUXOMaG+MtcWM5xtzx3ol9OvJXtB1ZW9a3fE48FWOJPHf8AA2wAAAAAAAAAAAAAAAAAAAAAAAAAMZMlY+UmtVodD7ypQq1KU1OklOnNxkk6kU91vyZiZ1G08dJveKx9rMD537QvvtC9/uqnqHaF99oXv91U9RW7uv4d/wBuZ/3j+vokHmPQOkr7SKtW8qV69RXDipTuKjaXDHb633lk7NtPdz86p6ixS3VXbh8jBODLbFafmFqBVezbT3c/Oqeodm2nu5+dU9RJpWoFV7NtPdz86p6h2bae7n51T1AWoFV7NtPdz86p6h2bae7n51T1AWnITKt2bacnTn51T1Ep0X20iEcyajWrRXFJtpKrNJZe+ySQEsAAAAAAAAAAAAAAAAAABVPlP/gy9/1KP+WBam8Edrml22uafV067lUVKo4uTpSSksSUl3PviYtG402YrxTJW0/Uw+f3hpp4aaxhmW8ttvd956z9GOifzGo+bD0D6MdE/mNQ82HpKPa315ewj1DxN76ZRvyb/uSv/Uv/AKxLWdOmdELbS6EqFjf31OnKXG03SlvhLvh9xt9hS+1L78KP6Zcx16axWXlebmrn5F8lfEy6gRlxUhQuK9Hrdfm6M+GUqdrSlF/V3T6vf63x2fgYpVFUuoW/Wa7GU5qMZO3pcKTlw5b6vbk38MPfKJqqUBC07+3q0Ovp1ukE6TgpxlG1pPiTzyfV48O/vJPTLSOo05Tp3ur0VFpNV6NKDeVnbNMDvB3dgy+1L78KP6ZiWhuKy9VvkvhR/TA07G2jaWtO3hOc401hSqSy+b5v/fG+SQ6Mfulf1Ff/ADTOpaLxbx1a9afelRf/AJm/ptrSsLaNrSqSnhym5Tacm5Scm3hLvb7gNwGMmQAAAAAAAAAAAAAAQy6P0OOUnc3zbkpLN1LbdPHw9lL4Z8SZAFfl0WoKlVhSvr+MqtNU+J13LhXs5az3vh5/eZn0WtJwqR+dX8XUkpSnG5fFtx438P2kvwXgT4Arr6K05V5zlqWpcL3ilcNOLfFnfw9rl3fib+maPR06tWqUatzLrUk4VarlGO73S7uZJgAAAGAABjCWyWyMgADV1G0V9aVLeU5QjPGZQ57NP8jaAFdj0SsqUZ9TWu4TlSlTUnVylmM48WPH9pL/AI8Ec30UsHTqwdS8bqwUJT+cS4sJp7Pu3X5csE+AK7LolbSrKbvL/gWHwfOHzTWGnzXL8+Zu6doNrp107i3ncObp8DU6rlF8t2vHZbkqAC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20650" y="-674688"/>
            <a:ext cx="190500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1617" name="Picture 1" descr="C:\Documents and Settings\mat\Dokumenty\Obrázky\imagesCATRMQ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643446"/>
            <a:ext cx="350046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5195</TotalTime>
  <Words>692</Words>
  <Application>Microsoft Office PowerPoint</Application>
  <PresentationFormat>Předvádění na obrazovce (4:3)</PresentationFormat>
  <Paragraphs>245</Paragraphs>
  <Slides>29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Výchozí návrh</vt:lpstr>
      <vt:lpstr>Editor rovnic 3.0</vt:lpstr>
      <vt:lpstr>Rovnice</vt:lpstr>
      <vt:lpstr>  Jaderná fyzika  </vt:lpstr>
      <vt:lpstr>Vlastnosti atomových jader</vt:lpstr>
      <vt:lpstr>Vlastnosti atomových jader</vt:lpstr>
      <vt:lpstr>Vlastnosti atomových jader</vt:lpstr>
      <vt:lpstr>Vlastnosti atomových jader</vt:lpstr>
      <vt:lpstr>Radioaktivita</vt:lpstr>
      <vt:lpstr>Radioaktivita</vt:lpstr>
      <vt:lpstr>Radioaktivita</vt:lpstr>
      <vt:lpstr>Radioaktivita</vt:lpstr>
      <vt:lpstr>Radioaktivita</vt:lpstr>
      <vt:lpstr>Radioaktivita</vt:lpstr>
      <vt:lpstr>Příklad:</vt:lpstr>
      <vt:lpstr>Radioaktivita</vt:lpstr>
      <vt:lpstr>Radioaktivita</vt:lpstr>
      <vt:lpstr>Radioaktivita</vt:lpstr>
      <vt:lpstr>Radioaktivita</vt:lpstr>
      <vt:lpstr>Radioaktivita</vt:lpstr>
      <vt:lpstr>Radioaktivita</vt:lpstr>
      <vt:lpstr>Příklad:</vt:lpstr>
      <vt:lpstr>Radioaktivita</vt:lpstr>
      <vt:lpstr>Jaderná reakce</vt:lpstr>
      <vt:lpstr>Jaderná reakce</vt:lpstr>
      <vt:lpstr>Jaderná reakce</vt:lpstr>
      <vt:lpstr>Jaderná reakce</vt:lpstr>
      <vt:lpstr>Jaderná reakce</vt:lpstr>
      <vt:lpstr>Jaderná energetika</vt:lpstr>
      <vt:lpstr>Jaderná energetika</vt:lpstr>
      <vt:lpstr>Jaderná energetika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523</cp:revision>
  <dcterms:created xsi:type="dcterms:W3CDTF">2005-08-09T19:25:46Z</dcterms:created>
  <dcterms:modified xsi:type="dcterms:W3CDTF">2011-11-20T19:50:23Z</dcterms:modified>
</cp:coreProperties>
</file>